
<file path=[Content_Types].xml><?xml version="1.0" encoding="utf-8"?>
<Types xmlns="http://schemas.openxmlformats.org/package/2006/content-types">
  <Default Extension="bin" ContentType="application/vnd.openxmlformats-officedocument.oleObject"/>
  <Default Extension="jpeg" ContentType="image/jpeg"/>
  <Default Extension="JP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3"/>
  </p:notesMasterIdLst>
  <p:sldIdLst>
    <p:sldId id="296" r:id="rId2"/>
  </p:sldIdLst>
  <p:sldSz cx="49377600" cy="3291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15576" userDrawn="1">
          <p15:clr>
            <a:srgbClr val="A4A3A4"/>
          </p15:clr>
        </p15:guide>
        <p15:guide id="3" pos="6024" userDrawn="1">
          <p15:clr>
            <a:srgbClr val="A4A3A4"/>
          </p15:clr>
        </p15:guide>
        <p15:guide id="4" pos="264" userDrawn="1">
          <p15:clr>
            <a:srgbClr val="A4A3A4"/>
          </p15:clr>
        </p15:guide>
        <p15:guide id="5" pos="744" userDrawn="1">
          <p15:clr>
            <a:srgbClr val="A4A3A4"/>
          </p15:clr>
        </p15:guide>
        <p15:guide id="6" orient="horz" pos="10368">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B01E3D3C-7A25-9D1B-E20D-4B610ECBEA4A}" name="Robert Paul" initials="RP" userId="2531894e025419a4" providerId="Windows Live"/>
  <p188:author id="{B7E04A62-6B70-ADEB-E092-50FAF628BC8E}" name="Denise Hsu" initials="DH" userId="S::DeHsu@ad.hjf.org::07255313-cff0-44c2-8cf9-86998ed6979e" providerId="AD"/>
  <p188:author id="{D18BA9BA-3A81-47A3-D413-0505EE0A82D5}" name="Sandhya Vasan" initials="SV" userId="S::SVasan@ad.hjf.org::3073c138-e267-4986-afb4-ef0f196f2aa9" providerId="AD"/>
  <p188:author id="{7DBB8EF5-4B75-8B9E-680D-A4AC0436C924}" name="Holroyd, Kathryn B.,M.D." initials="HKB" userId="S::kholroyd@partners.org::c6454005-3f5e-4747-92d2-400e2cdfcba1"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han, Phillip" initials="CP" lastIdx="3" clrIdx="0">
    <p:extLst>
      <p:ext uri="{19B8F6BF-5375-455C-9EA6-DF929625EA0E}">
        <p15:presenceInfo xmlns:p15="http://schemas.microsoft.com/office/powerpoint/2012/main" userId="Chan, Phillip" providerId="None"/>
      </p:ext>
    </p:extLst>
  </p:cmAuthor>
  <p:cmAuthor id="2" name="Denise Hsu" initials="DH" lastIdx="7" clrIdx="1">
    <p:extLst>
      <p:ext uri="{19B8F6BF-5375-455C-9EA6-DF929625EA0E}">
        <p15:presenceInfo xmlns:p15="http://schemas.microsoft.com/office/powerpoint/2012/main" userId="S::DeHsu@ad.hjf.org::07255313-cff0-44c2-8cf9-86998ed6979e" providerId="AD"/>
      </p:ext>
    </p:extLst>
  </p:cmAuthor>
  <p:cmAuthor id="3" name="Spudich, Serena" initials="SS" lastIdx="12" clrIdx="2">
    <p:extLst>
      <p:ext uri="{19B8F6BF-5375-455C-9EA6-DF929625EA0E}">
        <p15:presenceInfo xmlns:p15="http://schemas.microsoft.com/office/powerpoint/2012/main" userId="S::serena.spudich@yale.edu::15f1aeea-c948-4c3e-8d03-25487bc3ba06" providerId="AD"/>
      </p:ext>
    </p:extLst>
  </p:cmAuthor>
  <p:cmAuthor id="4" name="ferron ocampo" initials="fo" lastIdx="14" clrIdx="3">
    <p:extLst>
      <p:ext uri="{19B8F6BF-5375-455C-9EA6-DF929625EA0E}">
        <p15:presenceInfo xmlns:p15="http://schemas.microsoft.com/office/powerpoint/2012/main" userId="629f1bd08300f35a" providerId="Windows Live"/>
      </p:ext>
    </p:extLst>
  </p:cmAuthor>
  <p:cmAuthor id="5" name="Holroyd, Kathryn B.,M.D." initials="HKB" lastIdx="1" clrIdx="4">
    <p:extLst>
      <p:ext uri="{19B8F6BF-5375-455C-9EA6-DF929625EA0E}">
        <p15:presenceInfo xmlns:p15="http://schemas.microsoft.com/office/powerpoint/2012/main" userId="S::kholroyd@partners.org::c6454005-3f5e-4747-92d2-400e2cdfcba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1F8F3"/>
    <a:srgbClr val="82B7AD"/>
    <a:srgbClr val="263238"/>
    <a:srgbClr val="F0F8F3"/>
    <a:srgbClr val="F2F8F3"/>
    <a:srgbClr val="EFF8F3"/>
    <a:srgbClr val="009193"/>
    <a:srgbClr val="005493"/>
    <a:srgbClr val="FFFFFF"/>
    <a:srgbClr val="EEEBE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7210" autoAdjust="0"/>
    <p:restoredTop sz="95196" autoAdjust="0"/>
  </p:normalViewPr>
  <p:slideViewPr>
    <p:cSldViewPr snapToGrid="0" showGuides="1">
      <p:cViewPr varScale="1">
        <p:scale>
          <a:sx n="24" d="100"/>
          <a:sy n="24" d="100"/>
        </p:scale>
        <p:origin x="1848" y="72"/>
      </p:cViewPr>
      <p:guideLst>
        <p:guide pos="15576"/>
        <p:guide pos="6024"/>
        <p:guide pos="264"/>
        <p:guide pos="744"/>
        <p:guide orient="horz" pos="10368"/>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 Id="rId9" Type="http://schemas.microsoft.com/office/2018/10/relationships/authors" Target="author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oleObject" Target="../embeddings/oleObject1.bin"/></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embeddings/oleObject2.bin"/></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Aptos" panose="020B0004020202020204" pitchFamily="34" charset="0"/>
                <a:ea typeface="+mn-ea"/>
                <a:cs typeface="+mn-cs"/>
              </a:defRPr>
            </a:pPr>
            <a:r>
              <a:rPr lang="en-US" sz="3600" b="1" dirty="0">
                <a:latin typeface="Aptos" panose="020B0004020202020204" pitchFamily="34" charset="0"/>
              </a:rPr>
              <a:t>Cumulative Figures</a:t>
            </a:r>
            <a:r>
              <a:rPr lang="en-US" sz="3600" b="1" baseline="0" dirty="0">
                <a:latin typeface="Aptos" panose="020B0004020202020204" pitchFamily="34" charset="0"/>
              </a:rPr>
              <a:t> </a:t>
            </a:r>
            <a:r>
              <a:rPr lang="en-US" sz="3600" b="1" dirty="0">
                <a:latin typeface="Aptos" panose="020B0004020202020204" pitchFamily="34" charset="0"/>
              </a:rPr>
              <a:t>(2009-23)</a:t>
            </a:r>
          </a:p>
        </c:rich>
      </c:tx>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Aptos" panose="020B0004020202020204" pitchFamily="34" charset="0"/>
              <a:ea typeface="+mn-ea"/>
              <a:cs typeface="+mn-cs"/>
            </a:defRPr>
          </a:pPr>
          <a:endParaRPr lang="de-DE"/>
        </a:p>
      </c:txPr>
    </c:title>
    <c:autoTitleDeleted val="0"/>
    <c:plotArea>
      <c:layout/>
      <c:lineChart>
        <c:grouping val="standard"/>
        <c:varyColors val="0"/>
        <c:ser>
          <c:idx val="0"/>
          <c:order val="0"/>
          <c:tx>
            <c:strRef>
              <c:f>Sheet1!$A$2</c:f>
              <c:strCache>
                <c:ptCount val="1"/>
                <c:pt idx="0">
                  <c:v>Total samples screened</c:v>
                </c:pt>
              </c:strCache>
            </c:strRef>
          </c:tx>
          <c:spPr>
            <a:ln w="63500" cap="rnd">
              <a:solidFill>
                <a:schemeClr val="accent1"/>
              </a:solidFill>
              <a:round/>
            </a:ln>
            <a:effectLst/>
          </c:spPr>
          <c:marker>
            <c:symbol val="none"/>
          </c:marker>
          <c:cat>
            <c:numRef>
              <c:f>Sheet1!$B$1:$P$1</c:f>
              <c:numCache>
                <c:formatCode>General</c:formatCode>
                <c:ptCount val="15"/>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numCache>
            </c:numRef>
          </c:cat>
          <c:val>
            <c:numRef>
              <c:f>Sheet1!$B$2:$P$2</c:f>
              <c:numCache>
                <c:formatCode>General</c:formatCode>
                <c:ptCount val="15"/>
                <c:pt idx="0">
                  <c:v>9141</c:v>
                </c:pt>
                <c:pt idx="1">
                  <c:v>25483</c:v>
                </c:pt>
                <c:pt idx="2">
                  <c:v>47859</c:v>
                </c:pt>
                <c:pt idx="3">
                  <c:v>72946</c:v>
                </c:pt>
                <c:pt idx="4">
                  <c:v>105468</c:v>
                </c:pt>
                <c:pt idx="5">
                  <c:v>144922</c:v>
                </c:pt>
                <c:pt idx="6">
                  <c:v>190733</c:v>
                </c:pt>
                <c:pt idx="7">
                  <c:v>241654</c:v>
                </c:pt>
                <c:pt idx="8">
                  <c:v>296099</c:v>
                </c:pt>
                <c:pt idx="9">
                  <c:v>351192</c:v>
                </c:pt>
                <c:pt idx="10">
                  <c:v>411413</c:v>
                </c:pt>
                <c:pt idx="11">
                  <c:v>450847</c:v>
                </c:pt>
                <c:pt idx="12">
                  <c:v>471585</c:v>
                </c:pt>
                <c:pt idx="13">
                  <c:v>503518</c:v>
                </c:pt>
                <c:pt idx="14">
                  <c:v>539616</c:v>
                </c:pt>
              </c:numCache>
            </c:numRef>
          </c:val>
          <c:smooth val="0"/>
          <c:extLst>
            <c:ext xmlns:c16="http://schemas.microsoft.com/office/drawing/2014/chart" uri="{C3380CC4-5D6E-409C-BE32-E72D297353CC}">
              <c16:uniqueId val="{00000000-7530-430C-A426-5F1A84F5B97B}"/>
            </c:ext>
          </c:extLst>
        </c:ser>
        <c:dLbls>
          <c:showLegendKey val="0"/>
          <c:showVal val="0"/>
          <c:showCatName val="0"/>
          <c:showSerName val="0"/>
          <c:showPercent val="0"/>
          <c:showBubbleSize val="0"/>
        </c:dLbls>
        <c:marker val="1"/>
        <c:smooth val="0"/>
        <c:axId val="131370767"/>
        <c:axId val="131367887"/>
      </c:lineChart>
      <c:lineChart>
        <c:grouping val="standard"/>
        <c:varyColors val="0"/>
        <c:ser>
          <c:idx val="1"/>
          <c:order val="1"/>
          <c:tx>
            <c:strRef>
              <c:f>Sheet1!$A$3</c:f>
              <c:strCache>
                <c:ptCount val="1"/>
                <c:pt idx="0">
                  <c:v>Total AHI detected</c:v>
                </c:pt>
              </c:strCache>
            </c:strRef>
          </c:tx>
          <c:spPr>
            <a:ln w="63500" cap="rnd">
              <a:solidFill>
                <a:schemeClr val="accent2"/>
              </a:solidFill>
              <a:round/>
            </a:ln>
            <a:effectLst/>
          </c:spPr>
          <c:marker>
            <c:symbol val="none"/>
          </c:marker>
          <c:cat>
            <c:numRef>
              <c:f>Sheet1!$B$1:$P$1</c:f>
              <c:numCache>
                <c:formatCode>General</c:formatCode>
                <c:ptCount val="15"/>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numCache>
            </c:numRef>
          </c:cat>
          <c:val>
            <c:numRef>
              <c:f>Sheet1!$B$3:$P$3</c:f>
              <c:numCache>
                <c:formatCode>General</c:formatCode>
                <c:ptCount val="15"/>
                <c:pt idx="0">
                  <c:v>15</c:v>
                </c:pt>
                <c:pt idx="1">
                  <c:v>41</c:v>
                </c:pt>
                <c:pt idx="2">
                  <c:v>75</c:v>
                </c:pt>
                <c:pt idx="3">
                  <c:v>103</c:v>
                </c:pt>
                <c:pt idx="4">
                  <c:v>172</c:v>
                </c:pt>
                <c:pt idx="5">
                  <c:v>282</c:v>
                </c:pt>
                <c:pt idx="6">
                  <c:v>405</c:v>
                </c:pt>
                <c:pt idx="7">
                  <c:v>533</c:v>
                </c:pt>
                <c:pt idx="8">
                  <c:v>646</c:v>
                </c:pt>
                <c:pt idx="9">
                  <c:v>730</c:v>
                </c:pt>
                <c:pt idx="10">
                  <c:v>809</c:v>
                </c:pt>
                <c:pt idx="11">
                  <c:v>849</c:v>
                </c:pt>
                <c:pt idx="12">
                  <c:v>887</c:v>
                </c:pt>
                <c:pt idx="13">
                  <c:v>927</c:v>
                </c:pt>
                <c:pt idx="14">
                  <c:v>959</c:v>
                </c:pt>
              </c:numCache>
            </c:numRef>
          </c:val>
          <c:smooth val="0"/>
          <c:extLst>
            <c:ext xmlns:c16="http://schemas.microsoft.com/office/drawing/2014/chart" uri="{C3380CC4-5D6E-409C-BE32-E72D297353CC}">
              <c16:uniqueId val="{00000001-7530-430C-A426-5F1A84F5B97B}"/>
            </c:ext>
          </c:extLst>
        </c:ser>
        <c:ser>
          <c:idx val="2"/>
          <c:order val="2"/>
          <c:tx>
            <c:strRef>
              <c:f>Sheet1!$A$4</c:f>
              <c:strCache>
                <c:ptCount val="1"/>
                <c:pt idx="0">
                  <c:v>Total AHI enrolled</c:v>
                </c:pt>
              </c:strCache>
            </c:strRef>
          </c:tx>
          <c:spPr>
            <a:ln w="63500" cap="rnd">
              <a:solidFill>
                <a:schemeClr val="accent3"/>
              </a:solidFill>
              <a:round/>
            </a:ln>
            <a:effectLst/>
          </c:spPr>
          <c:marker>
            <c:symbol val="none"/>
          </c:marker>
          <c:cat>
            <c:numRef>
              <c:f>Sheet1!$B$1:$P$1</c:f>
              <c:numCache>
                <c:formatCode>General</c:formatCode>
                <c:ptCount val="15"/>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numCache>
            </c:numRef>
          </c:cat>
          <c:val>
            <c:numRef>
              <c:f>Sheet1!$B$4:$P$4</c:f>
              <c:numCache>
                <c:formatCode>General</c:formatCode>
                <c:ptCount val="15"/>
                <c:pt idx="0">
                  <c:v>11</c:v>
                </c:pt>
                <c:pt idx="1">
                  <c:v>34</c:v>
                </c:pt>
                <c:pt idx="2">
                  <c:v>65</c:v>
                </c:pt>
                <c:pt idx="3">
                  <c:v>87</c:v>
                </c:pt>
                <c:pt idx="4">
                  <c:v>142</c:v>
                </c:pt>
                <c:pt idx="5">
                  <c:v>234</c:v>
                </c:pt>
                <c:pt idx="6">
                  <c:v>337</c:v>
                </c:pt>
                <c:pt idx="7">
                  <c:v>434</c:v>
                </c:pt>
                <c:pt idx="8">
                  <c:v>524</c:v>
                </c:pt>
                <c:pt idx="9">
                  <c:v>580</c:v>
                </c:pt>
                <c:pt idx="10">
                  <c:v>633</c:v>
                </c:pt>
                <c:pt idx="11">
                  <c:v>661</c:v>
                </c:pt>
                <c:pt idx="12">
                  <c:v>687</c:v>
                </c:pt>
                <c:pt idx="13">
                  <c:v>714</c:v>
                </c:pt>
                <c:pt idx="14">
                  <c:v>731</c:v>
                </c:pt>
              </c:numCache>
            </c:numRef>
          </c:val>
          <c:smooth val="0"/>
          <c:extLst>
            <c:ext xmlns:c16="http://schemas.microsoft.com/office/drawing/2014/chart" uri="{C3380CC4-5D6E-409C-BE32-E72D297353CC}">
              <c16:uniqueId val="{00000002-7530-430C-A426-5F1A84F5B97B}"/>
            </c:ext>
          </c:extLst>
        </c:ser>
        <c:dLbls>
          <c:showLegendKey val="0"/>
          <c:showVal val="0"/>
          <c:showCatName val="0"/>
          <c:showSerName val="0"/>
          <c:showPercent val="0"/>
          <c:showBubbleSize val="0"/>
        </c:dLbls>
        <c:marker val="1"/>
        <c:smooth val="0"/>
        <c:axId val="194743759"/>
        <c:axId val="194741839"/>
      </c:lineChart>
      <c:dateAx>
        <c:axId val="13137076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Aptos" panose="020B0004020202020204" pitchFamily="34" charset="0"/>
                <a:ea typeface="+mn-ea"/>
                <a:cs typeface="+mn-cs"/>
              </a:defRPr>
            </a:pPr>
            <a:endParaRPr lang="de-DE"/>
          </a:p>
        </c:txPr>
        <c:crossAx val="131367887"/>
        <c:crossesAt val="0"/>
        <c:auto val="0"/>
        <c:lblOffset val="100"/>
        <c:baseTimeUnit val="days"/>
      </c:dateAx>
      <c:valAx>
        <c:axId val="131367887"/>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Aptos" panose="020B0004020202020204" pitchFamily="34" charset="0"/>
                <a:ea typeface="+mn-ea"/>
                <a:cs typeface="+mn-cs"/>
              </a:defRPr>
            </a:pPr>
            <a:endParaRPr lang="de-DE"/>
          </a:p>
        </c:txPr>
        <c:crossAx val="131370767"/>
        <c:crossesAt val="1"/>
        <c:crossBetween val="between"/>
      </c:valAx>
      <c:valAx>
        <c:axId val="194741839"/>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Aptos" panose="020B0004020202020204" pitchFamily="34" charset="0"/>
                <a:ea typeface="+mn-ea"/>
                <a:cs typeface="+mn-cs"/>
              </a:defRPr>
            </a:pPr>
            <a:endParaRPr lang="de-DE"/>
          </a:p>
        </c:txPr>
        <c:crossAx val="194743759"/>
        <c:crosses val="max"/>
        <c:crossBetween val="between"/>
      </c:valAx>
      <c:catAx>
        <c:axId val="194743759"/>
        <c:scaling>
          <c:orientation val="minMax"/>
        </c:scaling>
        <c:delete val="1"/>
        <c:axPos val="b"/>
        <c:numFmt formatCode="General" sourceLinked="1"/>
        <c:majorTickMark val="out"/>
        <c:minorTickMark val="none"/>
        <c:tickLblPos val="nextTo"/>
        <c:crossAx val="194741839"/>
        <c:crosses val="autoZero"/>
        <c:auto val="1"/>
        <c:lblAlgn val="ctr"/>
        <c:lblOffset val="100"/>
        <c:noMultiLvlLbl val="0"/>
      </c:catAx>
      <c:spPr>
        <a:noFill/>
        <a:ln>
          <a:noFill/>
        </a:ln>
        <a:effectLst/>
      </c:spPr>
    </c:plotArea>
    <c:legend>
      <c:legendPos val="b"/>
      <c:legendEntry>
        <c:idx val="0"/>
        <c:txPr>
          <a:bodyPr rot="0" spcFirstLastPara="1" vertOverflow="ellipsis" vert="horz" wrap="square" anchor="ctr" anchorCtr="1"/>
          <a:lstStyle/>
          <a:p>
            <a:pPr>
              <a:defRPr sz="2800" b="1" i="0" u="none" strike="noStrike" kern="1200" baseline="0">
                <a:solidFill>
                  <a:schemeClr val="tx1">
                    <a:lumMod val="65000"/>
                    <a:lumOff val="35000"/>
                  </a:schemeClr>
                </a:solidFill>
                <a:latin typeface="Aptos" panose="020B0004020202020204" pitchFamily="34" charset="0"/>
                <a:ea typeface="+mn-ea"/>
                <a:cs typeface="+mn-cs"/>
              </a:defRPr>
            </a:pPr>
            <a:endParaRPr lang="de-DE"/>
          </a:p>
        </c:txPr>
      </c:legendEntry>
      <c:overlay val="0"/>
      <c:spPr>
        <a:noFill/>
        <a:ln>
          <a:noFill/>
        </a:ln>
        <a:effectLst/>
      </c:spPr>
      <c:txPr>
        <a:bodyPr rot="0" spcFirstLastPara="1" vertOverflow="ellipsis" vert="horz" wrap="square" anchor="ctr" anchorCtr="1"/>
        <a:lstStyle/>
        <a:p>
          <a:pPr>
            <a:defRPr sz="2800" b="1" i="0" u="none" strike="noStrike" kern="1200" baseline="0">
              <a:solidFill>
                <a:schemeClr val="tx1">
                  <a:lumMod val="65000"/>
                  <a:lumOff val="35000"/>
                </a:schemeClr>
              </a:solidFill>
              <a:latin typeface="Aptos" panose="020B0004020202020204" pitchFamily="34" charset="0"/>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4">
    <c:autoUpdate val="0"/>
  </c:externalData>
  <c:userShapes r:id="rId5"/>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3600" b="1" i="0" u="none" strike="noStrike" kern="1200" spc="0" baseline="0">
                <a:solidFill>
                  <a:schemeClr val="tx1">
                    <a:lumMod val="65000"/>
                    <a:lumOff val="35000"/>
                  </a:schemeClr>
                </a:solidFill>
                <a:latin typeface="Aptos" panose="020B0004020202020204" pitchFamily="34" charset="0"/>
                <a:ea typeface="+mn-ea"/>
                <a:cs typeface="+mn-cs"/>
              </a:defRPr>
            </a:pPr>
            <a:r>
              <a:rPr lang="en-HK" sz="3600" b="1" dirty="0">
                <a:latin typeface="Aptos" panose="020B0004020202020204" pitchFamily="34" charset="0"/>
              </a:rPr>
              <a:t>RV</a:t>
            </a:r>
            <a:r>
              <a:rPr lang="en-HK" sz="3600" b="1" baseline="0" dirty="0">
                <a:latin typeface="Aptos" panose="020B0004020202020204" pitchFamily="34" charset="0"/>
              </a:rPr>
              <a:t>254 </a:t>
            </a:r>
            <a:r>
              <a:rPr lang="en-HK" sz="3600" b="1" baseline="0" dirty="0" err="1">
                <a:latin typeface="Aptos" panose="020B0004020202020204" pitchFamily="34" charset="0"/>
              </a:rPr>
              <a:t>Enrollment</a:t>
            </a:r>
            <a:r>
              <a:rPr lang="en-HK" sz="3600" b="1" baseline="0" dirty="0">
                <a:latin typeface="Aptos" panose="020B0004020202020204" pitchFamily="34" charset="0"/>
              </a:rPr>
              <a:t> by Year (2009-23)</a:t>
            </a:r>
            <a:endParaRPr lang="en-HK" sz="3600" b="1" dirty="0">
              <a:latin typeface="Aptos" panose="020B0004020202020204" pitchFamily="34" charset="0"/>
            </a:endParaRPr>
          </a:p>
        </c:rich>
      </c:tx>
      <c:overlay val="0"/>
      <c:spPr>
        <a:noFill/>
        <a:ln>
          <a:noFill/>
        </a:ln>
        <a:effectLst/>
      </c:spPr>
      <c:txPr>
        <a:bodyPr rot="0" spcFirstLastPara="1" vertOverflow="ellipsis" vert="horz" wrap="square" anchor="ctr" anchorCtr="1"/>
        <a:lstStyle/>
        <a:p>
          <a:pPr>
            <a:defRPr sz="3600" b="1" i="0" u="none" strike="noStrike" kern="1200" spc="0" baseline="0">
              <a:solidFill>
                <a:schemeClr val="tx1">
                  <a:lumMod val="65000"/>
                  <a:lumOff val="35000"/>
                </a:schemeClr>
              </a:solidFill>
              <a:latin typeface="Aptos" panose="020B0004020202020204" pitchFamily="34" charset="0"/>
              <a:ea typeface="+mn-ea"/>
              <a:cs typeface="+mn-cs"/>
            </a:defRPr>
          </a:pPr>
          <a:endParaRPr lang="de-DE"/>
        </a:p>
      </c:txPr>
    </c:title>
    <c:autoTitleDeleted val="0"/>
    <c:plotArea>
      <c:layout>
        <c:manualLayout>
          <c:layoutTarget val="inner"/>
          <c:xMode val="edge"/>
          <c:yMode val="edge"/>
          <c:x val="0.10002791224608749"/>
          <c:y val="0.13876877166787743"/>
          <c:w val="0.83288185731369258"/>
          <c:h val="0.49814614922803419"/>
        </c:manualLayout>
      </c:layout>
      <c:barChart>
        <c:barDir val="col"/>
        <c:grouping val="clustered"/>
        <c:varyColors val="0"/>
        <c:ser>
          <c:idx val="3"/>
          <c:order val="3"/>
          <c:tx>
            <c:strRef>
              <c:f>Sheet2!$A$30</c:f>
              <c:strCache>
                <c:ptCount val="1"/>
                <c:pt idx="0">
                  <c:v>% enrolled</c:v>
                </c:pt>
              </c:strCache>
            </c:strRef>
          </c:tx>
          <c:spPr>
            <a:solidFill>
              <a:schemeClr val="accent4"/>
            </a:solidFill>
            <a:ln>
              <a:noFill/>
            </a:ln>
            <a:effectLst/>
          </c:spPr>
          <c:invertIfNegative val="0"/>
          <c:cat>
            <c:numRef>
              <c:f>Sheet2!$B$26:$P$26</c:f>
              <c:numCache>
                <c:formatCode>General</c:formatCode>
                <c:ptCount val="15"/>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numCache>
            </c:numRef>
          </c:cat>
          <c:val>
            <c:numRef>
              <c:f>Sheet2!$B$30:$P$30</c:f>
              <c:numCache>
                <c:formatCode>General</c:formatCode>
                <c:ptCount val="15"/>
                <c:pt idx="0">
                  <c:v>73.333333333333329</c:v>
                </c:pt>
                <c:pt idx="1">
                  <c:v>88.461538461538453</c:v>
                </c:pt>
                <c:pt idx="2">
                  <c:v>91.17647058823529</c:v>
                </c:pt>
                <c:pt idx="3">
                  <c:v>78.571428571428569</c:v>
                </c:pt>
                <c:pt idx="4">
                  <c:v>79.710144927536234</c:v>
                </c:pt>
                <c:pt idx="5">
                  <c:v>83.636363636363626</c:v>
                </c:pt>
                <c:pt idx="6">
                  <c:v>86.554621848739501</c:v>
                </c:pt>
                <c:pt idx="7">
                  <c:v>75.78125</c:v>
                </c:pt>
                <c:pt idx="8">
                  <c:v>79.646017699115049</c:v>
                </c:pt>
                <c:pt idx="9">
                  <c:v>66.666666666666657</c:v>
                </c:pt>
                <c:pt idx="10">
                  <c:v>67.088607594936718</c:v>
                </c:pt>
                <c:pt idx="11">
                  <c:v>70</c:v>
                </c:pt>
                <c:pt idx="12">
                  <c:v>68.421052631578945</c:v>
                </c:pt>
                <c:pt idx="13">
                  <c:v>67.5</c:v>
                </c:pt>
                <c:pt idx="14">
                  <c:v>53.125</c:v>
                </c:pt>
              </c:numCache>
            </c:numRef>
          </c:val>
          <c:extLst>
            <c:ext xmlns:c16="http://schemas.microsoft.com/office/drawing/2014/chart" uri="{C3380CC4-5D6E-409C-BE32-E72D297353CC}">
              <c16:uniqueId val="{00000000-1827-416A-850C-A3C1129B21FB}"/>
            </c:ext>
          </c:extLst>
        </c:ser>
        <c:dLbls>
          <c:showLegendKey val="0"/>
          <c:showVal val="0"/>
          <c:showCatName val="0"/>
          <c:showSerName val="0"/>
          <c:showPercent val="0"/>
          <c:showBubbleSize val="0"/>
        </c:dLbls>
        <c:gapWidth val="219"/>
        <c:axId val="354793951"/>
        <c:axId val="380844975"/>
      </c:barChart>
      <c:lineChart>
        <c:grouping val="standard"/>
        <c:varyColors val="0"/>
        <c:ser>
          <c:idx val="0"/>
          <c:order val="0"/>
          <c:tx>
            <c:strRef>
              <c:f>Sheet2!$A$27</c:f>
              <c:strCache>
                <c:ptCount val="1"/>
                <c:pt idx="0">
                  <c:v>Total samples screened</c:v>
                </c:pt>
              </c:strCache>
            </c:strRef>
          </c:tx>
          <c:spPr>
            <a:ln w="63500" cap="rnd">
              <a:solidFill>
                <a:schemeClr val="accent1"/>
              </a:solidFill>
              <a:round/>
            </a:ln>
            <a:effectLst/>
          </c:spPr>
          <c:marker>
            <c:symbol val="none"/>
          </c:marker>
          <c:cat>
            <c:numRef>
              <c:f>Sheet2!$B$26:$P$26</c:f>
              <c:numCache>
                <c:formatCode>General</c:formatCode>
                <c:ptCount val="15"/>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numCache>
            </c:numRef>
          </c:cat>
          <c:val>
            <c:numRef>
              <c:f>Sheet2!$B$27:$P$27</c:f>
              <c:numCache>
                <c:formatCode>General</c:formatCode>
                <c:ptCount val="15"/>
                <c:pt idx="0">
                  <c:v>9141</c:v>
                </c:pt>
                <c:pt idx="1">
                  <c:v>16342</c:v>
                </c:pt>
                <c:pt idx="2">
                  <c:v>22376</c:v>
                </c:pt>
                <c:pt idx="3">
                  <c:v>25087</c:v>
                </c:pt>
                <c:pt idx="4">
                  <c:v>32522</c:v>
                </c:pt>
                <c:pt idx="5">
                  <c:v>39454</c:v>
                </c:pt>
                <c:pt idx="6">
                  <c:v>45811</c:v>
                </c:pt>
                <c:pt idx="7">
                  <c:v>50921</c:v>
                </c:pt>
                <c:pt idx="8">
                  <c:v>54445</c:v>
                </c:pt>
                <c:pt idx="9">
                  <c:v>55093</c:v>
                </c:pt>
                <c:pt idx="10">
                  <c:v>60221</c:v>
                </c:pt>
                <c:pt idx="11">
                  <c:v>39434</c:v>
                </c:pt>
                <c:pt idx="12">
                  <c:v>20738</c:v>
                </c:pt>
                <c:pt idx="13">
                  <c:v>31933</c:v>
                </c:pt>
                <c:pt idx="14">
                  <c:v>36098</c:v>
                </c:pt>
              </c:numCache>
            </c:numRef>
          </c:val>
          <c:smooth val="0"/>
          <c:extLst>
            <c:ext xmlns:c16="http://schemas.microsoft.com/office/drawing/2014/chart" uri="{C3380CC4-5D6E-409C-BE32-E72D297353CC}">
              <c16:uniqueId val="{00000001-1827-416A-850C-A3C1129B21FB}"/>
            </c:ext>
          </c:extLst>
        </c:ser>
        <c:dLbls>
          <c:showLegendKey val="0"/>
          <c:showVal val="0"/>
          <c:showCatName val="0"/>
          <c:showSerName val="0"/>
          <c:showPercent val="0"/>
          <c:showBubbleSize val="0"/>
        </c:dLbls>
        <c:marker val="1"/>
        <c:smooth val="0"/>
        <c:axId val="380840175"/>
        <c:axId val="380845935"/>
      </c:lineChart>
      <c:lineChart>
        <c:grouping val="standard"/>
        <c:varyColors val="0"/>
        <c:ser>
          <c:idx val="1"/>
          <c:order val="1"/>
          <c:tx>
            <c:strRef>
              <c:f>Sheet2!$A$28</c:f>
              <c:strCache>
                <c:ptCount val="1"/>
                <c:pt idx="0">
                  <c:v>Total AHI detected</c:v>
                </c:pt>
              </c:strCache>
            </c:strRef>
          </c:tx>
          <c:spPr>
            <a:ln w="63500" cap="rnd">
              <a:solidFill>
                <a:schemeClr val="accent2"/>
              </a:solidFill>
              <a:round/>
            </a:ln>
            <a:effectLst/>
          </c:spPr>
          <c:marker>
            <c:symbol val="none"/>
          </c:marker>
          <c:cat>
            <c:numRef>
              <c:f>Sheet2!$B$26:$P$26</c:f>
              <c:numCache>
                <c:formatCode>General</c:formatCode>
                <c:ptCount val="15"/>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numCache>
            </c:numRef>
          </c:cat>
          <c:val>
            <c:numRef>
              <c:f>Sheet2!$B$28:$P$28</c:f>
              <c:numCache>
                <c:formatCode>General</c:formatCode>
                <c:ptCount val="15"/>
                <c:pt idx="0">
                  <c:v>15</c:v>
                </c:pt>
                <c:pt idx="1">
                  <c:v>26</c:v>
                </c:pt>
                <c:pt idx="2">
                  <c:v>34</c:v>
                </c:pt>
                <c:pt idx="3">
                  <c:v>28</c:v>
                </c:pt>
                <c:pt idx="4">
                  <c:v>69</c:v>
                </c:pt>
                <c:pt idx="5">
                  <c:v>110</c:v>
                </c:pt>
                <c:pt idx="6">
                  <c:v>119</c:v>
                </c:pt>
                <c:pt idx="7">
                  <c:v>128</c:v>
                </c:pt>
                <c:pt idx="8">
                  <c:v>113</c:v>
                </c:pt>
                <c:pt idx="9">
                  <c:v>84</c:v>
                </c:pt>
                <c:pt idx="10">
                  <c:v>79</c:v>
                </c:pt>
                <c:pt idx="11">
                  <c:v>40</c:v>
                </c:pt>
                <c:pt idx="12">
                  <c:v>38</c:v>
                </c:pt>
                <c:pt idx="13">
                  <c:v>40</c:v>
                </c:pt>
                <c:pt idx="14">
                  <c:v>32</c:v>
                </c:pt>
              </c:numCache>
            </c:numRef>
          </c:val>
          <c:smooth val="0"/>
          <c:extLst>
            <c:ext xmlns:c16="http://schemas.microsoft.com/office/drawing/2014/chart" uri="{C3380CC4-5D6E-409C-BE32-E72D297353CC}">
              <c16:uniqueId val="{00000002-1827-416A-850C-A3C1129B21FB}"/>
            </c:ext>
          </c:extLst>
        </c:ser>
        <c:ser>
          <c:idx val="2"/>
          <c:order val="2"/>
          <c:tx>
            <c:strRef>
              <c:f>Sheet2!$A$29</c:f>
              <c:strCache>
                <c:ptCount val="1"/>
                <c:pt idx="0">
                  <c:v>Total AHI enrolled</c:v>
                </c:pt>
              </c:strCache>
            </c:strRef>
          </c:tx>
          <c:spPr>
            <a:ln w="63500" cap="rnd">
              <a:solidFill>
                <a:schemeClr val="accent3"/>
              </a:solidFill>
              <a:round/>
            </a:ln>
            <a:effectLst/>
          </c:spPr>
          <c:marker>
            <c:symbol val="none"/>
          </c:marker>
          <c:cat>
            <c:numRef>
              <c:f>Sheet2!$B$26:$P$26</c:f>
              <c:numCache>
                <c:formatCode>General</c:formatCode>
                <c:ptCount val="15"/>
                <c:pt idx="0">
                  <c:v>2009</c:v>
                </c:pt>
                <c:pt idx="1">
                  <c:v>2010</c:v>
                </c:pt>
                <c:pt idx="2">
                  <c:v>2011</c:v>
                </c:pt>
                <c:pt idx="3">
                  <c:v>2012</c:v>
                </c:pt>
                <c:pt idx="4">
                  <c:v>2013</c:v>
                </c:pt>
                <c:pt idx="5">
                  <c:v>2014</c:v>
                </c:pt>
                <c:pt idx="6">
                  <c:v>2015</c:v>
                </c:pt>
                <c:pt idx="7">
                  <c:v>2016</c:v>
                </c:pt>
                <c:pt idx="8">
                  <c:v>2017</c:v>
                </c:pt>
                <c:pt idx="9">
                  <c:v>2018</c:v>
                </c:pt>
                <c:pt idx="10">
                  <c:v>2019</c:v>
                </c:pt>
                <c:pt idx="11">
                  <c:v>2020</c:v>
                </c:pt>
                <c:pt idx="12">
                  <c:v>2021</c:v>
                </c:pt>
                <c:pt idx="13">
                  <c:v>2022</c:v>
                </c:pt>
                <c:pt idx="14">
                  <c:v>2023</c:v>
                </c:pt>
              </c:numCache>
            </c:numRef>
          </c:cat>
          <c:val>
            <c:numRef>
              <c:f>Sheet2!$B$29:$P$29</c:f>
              <c:numCache>
                <c:formatCode>General</c:formatCode>
                <c:ptCount val="15"/>
                <c:pt idx="0">
                  <c:v>11</c:v>
                </c:pt>
                <c:pt idx="1">
                  <c:v>23</c:v>
                </c:pt>
                <c:pt idx="2">
                  <c:v>31</c:v>
                </c:pt>
                <c:pt idx="3">
                  <c:v>22</c:v>
                </c:pt>
                <c:pt idx="4">
                  <c:v>55</c:v>
                </c:pt>
                <c:pt idx="5">
                  <c:v>92</c:v>
                </c:pt>
                <c:pt idx="6">
                  <c:v>103</c:v>
                </c:pt>
                <c:pt idx="7">
                  <c:v>97</c:v>
                </c:pt>
                <c:pt idx="8">
                  <c:v>90</c:v>
                </c:pt>
                <c:pt idx="9">
                  <c:v>56</c:v>
                </c:pt>
                <c:pt idx="10">
                  <c:v>53</c:v>
                </c:pt>
                <c:pt idx="11">
                  <c:v>28</c:v>
                </c:pt>
                <c:pt idx="12">
                  <c:v>26</c:v>
                </c:pt>
                <c:pt idx="13">
                  <c:v>27</c:v>
                </c:pt>
                <c:pt idx="14">
                  <c:v>17</c:v>
                </c:pt>
              </c:numCache>
            </c:numRef>
          </c:val>
          <c:smooth val="0"/>
          <c:extLst>
            <c:ext xmlns:c16="http://schemas.microsoft.com/office/drawing/2014/chart" uri="{C3380CC4-5D6E-409C-BE32-E72D297353CC}">
              <c16:uniqueId val="{00000003-1827-416A-850C-A3C1129B21FB}"/>
            </c:ext>
          </c:extLst>
        </c:ser>
        <c:dLbls>
          <c:showLegendKey val="0"/>
          <c:showVal val="0"/>
          <c:showCatName val="0"/>
          <c:showSerName val="0"/>
          <c:showPercent val="0"/>
          <c:showBubbleSize val="0"/>
        </c:dLbls>
        <c:marker val="1"/>
        <c:smooth val="0"/>
        <c:axId val="354793951"/>
        <c:axId val="380844975"/>
      </c:lineChart>
      <c:catAx>
        <c:axId val="38084017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3200" b="1" i="0" u="none" strike="noStrike" kern="1200" baseline="0">
                <a:solidFill>
                  <a:schemeClr val="tx1">
                    <a:lumMod val="65000"/>
                    <a:lumOff val="35000"/>
                  </a:schemeClr>
                </a:solidFill>
                <a:latin typeface="Aptos" panose="020B0004020202020204" pitchFamily="34" charset="0"/>
                <a:ea typeface="+mn-ea"/>
                <a:cs typeface="+mn-cs"/>
              </a:defRPr>
            </a:pPr>
            <a:endParaRPr lang="de-DE"/>
          </a:p>
        </c:txPr>
        <c:crossAx val="380845935"/>
        <c:crosses val="autoZero"/>
        <c:auto val="1"/>
        <c:lblAlgn val="ctr"/>
        <c:lblOffset val="100"/>
        <c:noMultiLvlLbl val="0"/>
      </c:catAx>
      <c:valAx>
        <c:axId val="380845935"/>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Aptos" panose="020B0004020202020204" pitchFamily="34" charset="0"/>
                <a:ea typeface="+mn-ea"/>
                <a:cs typeface="+mn-cs"/>
              </a:defRPr>
            </a:pPr>
            <a:endParaRPr lang="de-DE"/>
          </a:p>
        </c:txPr>
        <c:crossAx val="380840175"/>
        <c:crosses val="autoZero"/>
        <c:crossBetween val="between"/>
      </c:valAx>
      <c:valAx>
        <c:axId val="380844975"/>
        <c:scaling>
          <c:orientation val="minMax"/>
        </c:scaling>
        <c:delete val="0"/>
        <c:axPos val="r"/>
        <c:numFmt formatCode="General" sourceLinked="1"/>
        <c:majorTickMark val="out"/>
        <c:minorTickMark val="none"/>
        <c:tickLblPos val="nextTo"/>
        <c:spPr>
          <a:noFill/>
          <a:ln>
            <a:noFill/>
          </a:ln>
          <a:effectLst/>
        </c:spPr>
        <c:txPr>
          <a:bodyPr rot="-60000000" spcFirstLastPara="1" vertOverflow="ellipsis" vert="horz" wrap="square" anchor="ctr" anchorCtr="1"/>
          <a:lstStyle/>
          <a:p>
            <a:pPr>
              <a:defRPr sz="2800" b="1" i="0" u="none" strike="noStrike" kern="1200" baseline="0">
                <a:solidFill>
                  <a:schemeClr val="tx1">
                    <a:lumMod val="65000"/>
                    <a:lumOff val="35000"/>
                  </a:schemeClr>
                </a:solidFill>
                <a:latin typeface="Aptos" panose="020B0004020202020204" pitchFamily="34" charset="0"/>
                <a:ea typeface="+mn-ea"/>
                <a:cs typeface="+mn-cs"/>
              </a:defRPr>
            </a:pPr>
            <a:endParaRPr lang="de-DE"/>
          </a:p>
        </c:txPr>
        <c:crossAx val="354793951"/>
        <c:crosses val="max"/>
        <c:crossBetween val="between"/>
      </c:valAx>
      <c:catAx>
        <c:axId val="354793951"/>
        <c:scaling>
          <c:orientation val="minMax"/>
        </c:scaling>
        <c:delete val="1"/>
        <c:axPos val="b"/>
        <c:numFmt formatCode="General" sourceLinked="1"/>
        <c:majorTickMark val="out"/>
        <c:minorTickMark val="none"/>
        <c:tickLblPos val="nextTo"/>
        <c:crossAx val="380844975"/>
        <c:crosses val="autoZero"/>
        <c:auto val="1"/>
        <c:lblAlgn val="ctr"/>
        <c:lblOffset val="100"/>
        <c:noMultiLvlLbl val="0"/>
      </c:catAx>
      <c:spPr>
        <a:noFill/>
        <a:ln>
          <a:noFill/>
        </a:ln>
        <a:effectLst/>
      </c:spPr>
    </c:plotArea>
    <c:legend>
      <c:legendPos val="b"/>
      <c:layout>
        <c:manualLayout>
          <c:xMode val="edge"/>
          <c:yMode val="edge"/>
          <c:x val="5.0868837071841193E-2"/>
          <c:y val="0.83386561558577188"/>
          <c:w val="0.9"/>
          <c:h val="7.3671183676036908E-2"/>
        </c:manualLayout>
      </c:layout>
      <c:overlay val="0"/>
      <c:spPr>
        <a:noFill/>
        <a:ln>
          <a:noFill/>
        </a:ln>
        <a:effectLst/>
      </c:spPr>
      <c:txPr>
        <a:bodyPr rot="0" spcFirstLastPara="1" vertOverflow="ellipsis" vert="horz" wrap="square" anchor="ctr" anchorCtr="1"/>
        <a:lstStyle/>
        <a:p>
          <a:pPr>
            <a:defRPr sz="2800" b="1" i="0" u="none" strike="noStrike" kern="1200" baseline="0">
              <a:solidFill>
                <a:schemeClr val="tx1">
                  <a:lumMod val="65000"/>
                  <a:lumOff val="35000"/>
                </a:schemeClr>
              </a:solidFill>
              <a:latin typeface="Aptos" panose="020B0004020202020204" pitchFamily="34" charset="0"/>
              <a:ea typeface="+mn-ea"/>
              <a:cs typeface="+mn-cs"/>
            </a:defRPr>
          </a:pPr>
          <a:endParaRPr lang="de-D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0.7385</cdr:x>
      <cdr:y>0.56813</cdr:y>
    </cdr:from>
    <cdr:to>
      <cdr:x>0.93156</cdr:x>
      <cdr:y>0.72587</cdr:y>
    </cdr:to>
    <cdr:sp macro="" textlink="">
      <cdr:nvSpPr>
        <cdr:cNvPr id="2" name="Rectangle 1">
          <a:extLst xmlns:a="http://schemas.openxmlformats.org/drawingml/2006/main">
            <a:ext uri="{FF2B5EF4-FFF2-40B4-BE49-F238E27FC236}">
              <a16:creationId xmlns:a16="http://schemas.microsoft.com/office/drawing/2014/main" id="{4BDABC5D-3FC4-C7AF-A2B0-41A4AAF84CB5}"/>
            </a:ext>
          </a:extLst>
        </cdr:cNvPr>
        <cdr:cNvSpPr/>
      </cdr:nvSpPr>
      <cdr:spPr>
        <a:xfrm xmlns:a="http://schemas.openxmlformats.org/drawingml/2006/main">
          <a:off x="10812752" y="3499419"/>
          <a:ext cx="2826608" cy="971551"/>
        </a:xfrm>
        <a:prstGeom xmlns:a="http://schemas.openxmlformats.org/drawingml/2006/main" prst="rect">
          <a:avLst/>
        </a:prstGeom>
        <a:solidFill xmlns:a="http://schemas.openxmlformats.org/drawingml/2006/main">
          <a:srgbClr val="7030A0"/>
        </a:solidFill>
      </cdr:spPr>
      <cdr:style>
        <a:lnRef xmlns:a="http://schemas.openxmlformats.org/drawingml/2006/main" idx="2">
          <a:schemeClr val="accent1">
            <a:shade val="15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rtlCol="0" anchor="ctr"/>
        <a:lstStyle xmlns:a="http://schemas.openxmlformats.org/drawingml/2006/main">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xmlns:a="http://schemas.openxmlformats.org/drawingml/2006/main">
          <a:pPr algn="ctr"/>
          <a:r>
            <a:rPr lang="en-HK" sz="3200" b="1" dirty="0">
              <a:latin typeface="Aptos" panose="020B0004020202020204" pitchFamily="34" charset="0"/>
            </a:rPr>
            <a:t>New Testing Sites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BD1CB04D-1C75-43E0-9B64-B7DDAA42BB2C}" type="datetimeFigureOut">
              <a:rPr lang="en-US" smtClean="0"/>
              <a:t>3/14/2025</a:t>
            </a:fld>
            <a:endParaRPr lang="en-US"/>
          </a:p>
        </p:txBody>
      </p:sp>
      <p:sp>
        <p:nvSpPr>
          <p:cNvPr id="4" name="Slide Image Placeholder 3"/>
          <p:cNvSpPr>
            <a:spLocks noGrp="1" noRot="1" noChangeAspect="1"/>
          </p:cNvSpPr>
          <p:nvPr>
            <p:ph type="sldImg" idx="2"/>
          </p:nvPr>
        </p:nvSpPr>
        <p:spPr>
          <a:xfrm>
            <a:off x="1152525" y="1162050"/>
            <a:ext cx="470535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E26C2670-3342-473C-969D-FDFF399F2050}" type="slidenum">
              <a:rPr lang="en-US" smtClean="0"/>
              <a:t>‹Nr.›</a:t>
            </a:fld>
            <a:endParaRPr lang="en-US"/>
          </a:p>
        </p:txBody>
      </p:sp>
    </p:spTree>
    <p:extLst>
      <p:ext uri="{BB962C8B-B14F-4D97-AF65-F5344CB8AC3E}">
        <p14:creationId xmlns:p14="http://schemas.microsoft.com/office/powerpoint/2010/main" val="8317496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50000"/>
              </a:lnSpc>
            </a:pPr>
            <a:r>
              <a:rPr lang="en-US" b="1" dirty="0"/>
              <a:t>Poster Development Guide</a:t>
            </a:r>
          </a:p>
          <a:p>
            <a:pPr marL="171450" indent="-171450">
              <a:lnSpc>
                <a:spcPct val="150000"/>
              </a:lnSpc>
              <a:buFont typeface="Arial" panose="020B0604020202020204" pitchFamily="34" charset="0"/>
              <a:buChar char="•"/>
            </a:pPr>
            <a:r>
              <a:rPr lang="en-US" b="1" dirty="0"/>
              <a:t>Formatting</a:t>
            </a:r>
            <a:r>
              <a:rPr lang="en-US" b="1" baseline="0" dirty="0"/>
              <a:t> Notes</a:t>
            </a:r>
          </a:p>
          <a:p>
            <a:pPr marL="628650" lvl="1" indent="-171450">
              <a:lnSpc>
                <a:spcPct val="150000"/>
              </a:lnSpc>
              <a:buFont typeface="Arial" panose="020B0604020202020204" pitchFamily="34" charset="0"/>
              <a:buChar char="•"/>
            </a:pPr>
            <a:r>
              <a:rPr lang="en-US" b="1" dirty="0"/>
              <a:t>To Edit</a:t>
            </a:r>
            <a:r>
              <a:rPr lang="en-US" b="1" baseline="0" dirty="0"/>
              <a:t> </a:t>
            </a:r>
            <a:r>
              <a:rPr lang="en-US" b="1" dirty="0"/>
              <a:t>In PowerPoint: </a:t>
            </a:r>
            <a:r>
              <a:rPr lang="en-US" dirty="0"/>
              <a:t>Click View &gt; Guides to make editing easier. Keep text within guides</a:t>
            </a:r>
          </a:p>
          <a:p>
            <a:pPr marL="631908" lvl="1" indent="-174708">
              <a:lnSpc>
                <a:spcPct val="150000"/>
              </a:lnSpc>
              <a:buFont typeface="Arial" panose="020B0604020202020204" pitchFamily="34" charset="0"/>
              <a:buChar char="•"/>
            </a:pPr>
            <a:r>
              <a:rPr lang="en-US" dirty="0"/>
              <a:t>If</a:t>
            </a:r>
            <a:r>
              <a:rPr lang="en-US" baseline="0" dirty="0"/>
              <a:t> you wish, you may change the background colors, but use a </a:t>
            </a:r>
            <a:r>
              <a:rPr lang="en-US" b="1" baseline="0" dirty="0"/>
              <a:t>light color or white for the overall background </a:t>
            </a:r>
            <a:r>
              <a:rPr lang="en-US" baseline="0" dirty="0"/>
              <a:t>of the poster and a </a:t>
            </a:r>
            <a:r>
              <a:rPr lang="en-US" b="1" baseline="0" dirty="0"/>
              <a:t>bold color for the main findings section</a:t>
            </a:r>
          </a:p>
          <a:p>
            <a:pPr marL="631908" lvl="1" indent="-174708">
              <a:lnSpc>
                <a:spcPct val="150000"/>
              </a:lnSpc>
              <a:buFont typeface="Arial" panose="020B0604020202020204" pitchFamily="34" charset="0"/>
              <a:buChar char="•"/>
            </a:pPr>
            <a:r>
              <a:rPr lang="en-US" b="1" dirty="0"/>
              <a:t>Author list</a:t>
            </a:r>
            <a:r>
              <a:rPr lang="en-US" dirty="0"/>
              <a:t>: Don’t split names onto two lines (e.g., “John [line break] Smith”). If that happens, use a new line. </a:t>
            </a:r>
            <a:r>
              <a:rPr lang="en-US" b="1" dirty="0"/>
              <a:t>Bold the name of the presenting author</a:t>
            </a:r>
            <a:r>
              <a:rPr lang="en-US" dirty="0"/>
              <a:t> </a:t>
            </a:r>
          </a:p>
          <a:p>
            <a:pPr marL="631908" lvl="1" indent="-174708">
              <a:lnSpc>
                <a:spcPct val="150000"/>
              </a:lnSpc>
              <a:buFont typeface="Arial" panose="020B0604020202020204" pitchFamily="34" charset="0"/>
              <a:buChar char="•"/>
            </a:pPr>
            <a:r>
              <a:rPr lang="en-US" b="1" dirty="0"/>
              <a:t>Font</a:t>
            </a:r>
            <a:r>
              <a:rPr lang="en-US" b="1" baseline="0" dirty="0"/>
              <a:t> Size: </a:t>
            </a:r>
            <a:r>
              <a:rPr lang="en-US" b="0" dirty="0"/>
              <a:t>Do not drop below </a:t>
            </a:r>
            <a:r>
              <a:rPr lang="en-US" b="1" dirty="0"/>
              <a:t>font size 36 </a:t>
            </a:r>
            <a:r>
              <a:rPr lang="en-US" b="0" dirty="0"/>
              <a:t>in the main</a:t>
            </a:r>
            <a:r>
              <a:rPr lang="en-US" b="0" baseline="0" dirty="0"/>
              <a:t> information sections (</a:t>
            </a:r>
            <a:r>
              <a:rPr lang="en-US" b="0" dirty="0"/>
              <a:t>Background, Methods, Results, Conclusions)</a:t>
            </a:r>
            <a:r>
              <a:rPr lang="en-US" b="1" dirty="0"/>
              <a:t>. </a:t>
            </a:r>
            <a:r>
              <a:rPr lang="en-US" b="0" dirty="0"/>
              <a:t>If you </a:t>
            </a:r>
            <a:r>
              <a:rPr lang="en-US" dirty="0"/>
              <a:t>have extra space, increase the font size,</a:t>
            </a:r>
            <a:r>
              <a:rPr lang="en-US" baseline="0" dirty="0"/>
              <a:t> but maintain some white space to make it easier for attendees to read your text</a:t>
            </a:r>
          </a:p>
          <a:p>
            <a:pPr marL="631908" lvl="1" indent="-174708">
              <a:lnSpc>
                <a:spcPct val="150000"/>
              </a:lnSpc>
              <a:buFont typeface="Arial" panose="020B0604020202020204" pitchFamily="34" charset="0"/>
              <a:buChar char="•"/>
            </a:pPr>
            <a:r>
              <a:rPr lang="en-US" b="1" dirty="0"/>
              <a:t>Use of Color: </a:t>
            </a:r>
            <a:r>
              <a:rPr lang="en-US" b="0" dirty="0"/>
              <a:t>To keep attendees</a:t>
            </a:r>
            <a:r>
              <a:rPr lang="en-US" b="0" baseline="0" dirty="0"/>
              <a:t> focused on your main findings and important details in your graphs and figures, </a:t>
            </a:r>
            <a:r>
              <a:rPr lang="en-US" b="1" baseline="0" dirty="0"/>
              <a:t>d</a:t>
            </a:r>
            <a:r>
              <a:rPr lang="en-US" b="1" dirty="0"/>
              <a:t>o not use color in the sidebars</a:t>
            </a:r>
          </a:p>
          <a:p>
            <a:pPr marL="631908" lvl="1" indent="-174708">
              <a:lnSpc>
                <a:spcPct val="150000"/>
              </a:lnSpc>
              <a:buFont typeface="Arial" panose="020B0604020202020204" pitchFamily="34" charset="0"/>
              <a:buChar char="•"/>
            </a:pPr>
            <a:r>
              <a:rPr lang="en-US" b="1" baseline="0" dirty="0"/>
              <a:t>Print Size: </a:t>
            </a:r>
            <a:r>
              <a:rPr lang="en-US" b="0" baseline="0" dirty="0"/>
              <a:t>Using this template</a:t>
            </a:r>
            <a:r>
              <a:rPr lang="en-US" b="1" baseline="0" dirty="0"/>
              <a:t>, </a:t>
            </a:r>
            <a:r>
              <a:rPr lang="en-US" b="0" baseline="0" dirty="0"/>
              <a:t>the optimal print size is </a:t>
            </a:r>
            <a:r>
              <a:rPr lang="en-US" b="1" baseline="0" dirty="0"/>
              <a:t>54 inches (width) x 36 inches (height) </a:t>
            </a:r>
            <a:r>
              <a:rPr lang="en-US" b="0" u="sng" baseline="0" dirty="0"/>
              <a:t>or</a:t>
            </a:r>
            <a:r>
              <a:rPr lang="en-US" b="1" baseline="0" dirty="0"/>
              <a:t> 60 inches x 40 inches</a:t>
            </a:r>
            <a:r>
              <a:rPr lang="en-US" b="0" baseline="0" dirty="0"/>
              <a:t> (137.2 cm x 91.4 cm or 152.4 cm x 101.6).  Printing the poster in a smaller size may save some cost, but the 54” x 36” size  will maintain the suggested font size and layout in the final printed version of the poster (and maintain the effectiveness of the poster design). </a:t>
            </a:r>
          </a:p>
          <a:p>
            <a:pPr marL="1089108" lvl="2" indent="-174708">
              <a:lnSpc>
                <a:spcPct val="150000"/>
              </a:lnSpc>
              <a:buFont typeface="Arial" panose="020B0604020202020204" pitchFamily="34" charset="0"/>
              <a:buChar char="•"/>
            </a:pPr>
            <a:r>
              <a:rPr lang="en-US" b="0" baseline="0" dirty="0"/>
              <a:t>Poster Board Dimensions: Regardless of whether you use this template, the size of the board for displaying your poster at CROI is 96 inches (width) x 48 inches (height). The maximum size of a poster is 93 inches (width) x 45 inches (height). The minimum size for a poster is 36 inches (width) x 24 inches (height) so attendees can see the poster at a minimum of 10 feet away</a:t>
            </a:r>
          </a:p>
          <a:p>
            <a:pPr marL="174708" indent="-174708">
              <a:lnSpc>
                <a:spcPct val="150000"/>
              </a:lnSpc>
              <a:buFont typeface="Arial" panose="020B0604020202020204" pitchFamily="34" charset="0"/>
              <a:buChar char="•"/>
            </a:pPr>
            <a:r>
              <a:rPr lang="en-US" b="1" baseline="0" dirty="0"/>
              <a:t>Poster Content Requirements</a:t>
            </a:r>
          </a:p>
          <a:p>
            <a:pPr marL="631908" lvl="1" indent="-174708">
              <a:lnSpc>
                <a:spcPct val="150000"/>
              </a:lnSpc>
              <a:buFont typeface="Arial" panose="020B0604020202020204" pitchFamily="34" charset="0"/>
              <a:buChar char="•"/>
            </a:pPr>
            <a:r>
              <a:rPr lang="en-US" b="1" baseline="0" dirty="0"/>
              <a:t>Poster Number</a:t>
            </a:r>
            <a:r>
              <a:rPr lang="en-US" baseline="0" dirty="0"/>
              <a:t>: The poster number should be displayed in the upper right corner (0000 in the template). This is </a:t>
            </a:r>
            <a:r>
              <a:rPr lang="en-US" b="1" baseline="0" dirty="0"/>
              <a:t>not the abstract number you had during submission </a:t>
            </a:r>
            <a:r>
              <a:rPr lang="en-US" baseline="0" dirty="0"/>
              <a:t>but a number you will be assigned and sent to you by email which notes the position of the poster in the poster hall. This number will be sent to you after late-breaking abstracts have been accepted in January</a:t>
            </a:r>
            <a:endParaRPr lang="en-US" dirty="0"/>
          </a:p>
          <a:p>
            <a:pPr marL="631908" marR="0" lvl="1" indent="-174708" algn="l" defTabSz="914400" rtl="0" eaLnBrk="1" fontAlgn="auto" latinLnBrk="0" hangingPunct="1">
              <a:lnSpc>
                <a:spcPct val="150000"/>
              </a:lnSpc>
              <a:spcBef>
                <a:spcPts val="0"/>
              </a:spcBef>
              <a:spcAft>
                <a:spcPts val="0"/>
              </a:spcAft>
              <a:buClrTx/>
              <a:buSzTx/>
              <a:buFont typeface="Arial" panose="020B0604020202020204" pitchFamily="34" charset="0"/>
              <a:buChar char="•"/>
              <a:tabLst/>
              <a:defRPr/>
            </a:pPr>
            <a:r>
              <a:rPr lang="en-US" b="1" dirty="0"/>
              <a:t>Poster Title:</a:t>
            </a:r>
            <a:r>
              <a:rPr lang="en-US" b="1" baseline="0" dirty="0"/>
              <a:t> </a:t>
            </a:r>
            <a:r>
              <a:rPr lang="en-US" sz="1200" kern="1200" dirty="0">
                <a:solidFill>
                  <a:schemeClr val="tx1"/>
                </a:solidFill>
                <a:effectLst/>
                <a:latin typeface="+mn-lt"/>
                <a:ea typeface="+mn-ea"/>
                <a:cs typeface="+mn-cs"/>
              </a:rPr>
              <a:t>The title should be the same as the title submitted with the abstract </a:t>
            </a:r>
          </a:p>
          <a:p>
            <a:pPr marL="631908" lvl="1" indent="-174708">
              <a:lnSpc>
                <a:spcPct val="150000"/>
              </a:lnSpc>
              <a:buFont typeface="Arial" panose="020B0604020202020204" pitchFamily="34" charset="0"/>
              <a:buChar char="•"/>
            </a:pPr>
            <a:r>
              <a:rPr lang="en-US" b="1" dirty="0"/>
              <a:t>QR Codes</a:t>
            </a:r>
            <a:r>
              <a:rPr lang="en-US" b="1" baseline="0" dirty="0"/>
              <a:t> are not allowed by CROI</a:t>
            </a:r>
            <a:endParaRPr lang="en-US" dirty="0"/>
          </a:p>
        </p:txBody>
      </p:sp>
      <p:sp>
        <p:nvSpPr>
          <p:cNvPr id="4" name="Slide Number Placeholder 3"/>
          <p:cNvSpPr>
            <a:spLocks noGrp="1"/>
          </p:cNvSpPr>
          <p:nvPr>
            <p:ph type="sldNum" sz="quarter" idx="5"/>
          </p:nvPr>
        </p:nvSpPr>
        <p:spPr/>
        <p:txBody>
          <a:bodyPr/>
          <a:lstStyle/>
          <a:p>
            <a:fld id="{E26C2670-3342-473C-969D-FDFF399F2050}" type="slidenum">
              <a:rPr lang="en-US" smtClean="0"/>
              <a:t>1</a:t>
            </a:fld>
            <a:endParaRPr lang="en-US"/>
          </a:p>
        </p:txBody>
      </p:sp>
    </p:spTree>
    <p:extLst>
      <p:ext uri="{BB962C8B-B14F-4D97-AF65-F5344CB8AC3E}">
        <p14:creationId xmlns:p14="http://schemas.microsoft.com/office/powerpoint/2010/main" val="21104995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703320" y="5387342"/>
            <a:ext cx="4197096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6172200" y="17289782"/>
            <a:ext cx="370332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6017559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42136949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5335848" y="1752600"/>
            <a:ext cx="10647045"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394713" y="1752600"/>
            <a:ext cx="31323915" cy="2789682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3062549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311104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368995" y="8206749"/>
            <a:ext cx="4258818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3368995" y="22029429"/>
            <a:ext cx="4258818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3F135061-2F74-46D4-9F8F-C77EF304855D}" type="datetimeFigureOut">
              <a:rPr lang="en-US" smtClean="0"/>
              <a:t>3/14/2025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0553050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394710" y="8763000"/>
            <a:ext cx="209854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4997410" y="8763000"/>
            <a:ext cx="20985480" cy="208864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F135061-2F74-46D4-9F8F-C77EF304855D}"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42821519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01141" y="1752607"/>
            <a:ext cx="4258818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401147" y="8069582"/>
            <a:ext cx="20889036"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4" name="Content Placeholder 3"/>
          <p:cNvSpPr>
            <a:spLocks noGrp="1"/>
          </p:cNvSpPr>
          <p:nvPr>
            <p:ph sz="half" idx="2"/>
          </p:nvPr>
        </p:nvSpPr>
        <p:spPr>
          <a:xfrm>
            <a:off x="3401147" y="12024360"/>
            <a:ext cx="20889036"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4997413" y="8069582"/>
            <a:ext cx="20991911"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Edit Master text styles</a:t>
            </a:r>
          </a:p>
        </p:txBody>
      </p:sp>
      <p:sp>
        <p:nvSpPr>
          <p:cNvPr id="6" name="Content Placeholder 5"/>
          <p:cNvSpPr>
            <a:spLocks noGrp="1"/>
          </p:cNvSpPr>
          <p:nvPr>
            <p:ph sz="quarter" idx="4"/>
          </p:nvPr>
        </p:nvSpPr>
        <p:spPr>
          <a:xfrm>
            <a:off x="24997413" y="12024360"/>
            <a:ext cx="20991911" cy="1768602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135061-2F74-46D4-9F8F-C77EF304855D}" type="datetimeFigureOut">
              <a:rPr lang="en-US" smtClean="0"/>
              <a:t>3/14/2025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2738387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F135061-2F74-46D4-9F8F-C77EF304855D}" type="datetimeFigureOut">
              <a:rPr lang="en-US" smtClean="0"/>
              <a:t>3/14/2025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34205061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135061-2F74-46D4-9F8F-C77EF304855D}" type="datetimeFigureOut">
              <a:rPr lang="en-US" smtClean="0"/>
              <a:t>3/14/2025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270565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20991911" y="4739647"/>
            <a:ext cx="2499741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14463945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01142" y="2194560"/>
            <a:ext cx="15925561"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20991911" y="4739647"/>
            <a:ext cx="2499741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401142" y="9875520"/>
            <a:ext cx="15925561"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Edit Master text styles</a:t>
            </a:r>
          </a:p>
        </p:txBody>
      </p:sp>
      <p:sp>
        <p:nvSpPr>
          <p:cNvPr id="5" name="Date Placeholder 4"/>
          <p:cNvSpPr>
            <a:spLocks noGrp="1"/>
          </p:cNvSpPr>
          <p:nvPr>
            <p:ph type="dt" sz="half" idx="10"/>
          </p:nvPr>
        </p:nvSpPr>
        <p:spPr/>
        <p:txBody>
          <a:bodyPr/>
          <a:lstStyle/>
          <a:p>
            <a:fld id="{3F135061-2F74-46D4-9F8F-C77EF304855D}" type="datetimeFigureOut">
              <a:rPr lang="en-US" smtClean="0"/>
              <a:t>3/14/2025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3FC52CE-B062-47D6-A8CB-AF6B214D1AE5}" type="slidenum">
              <a:rPr lang="en-US" smtClean="0"/>
              <a:t>‹Nr.›</a:t>
            </a:fld>
            <a:endParaRPr lang="en-US"/>
          </a:p>
        </p:txBody>
      </p:sp>
    </p:spTree>
    <p:extLst>
      <p:ext uri="{BB962C8B-B14F-4D97-AF65-F5344CB8AC3E}">
        <p14:creationId xmlns:p14="http://schemas.microsoft.com/office/powerpoint/2010/main" val="6200141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394710" y="1752607"/>
            <a:ext cx="4258818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394710" y="8763000"/>
            <a:ext cx="42588180" cy="2088642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394710" y="30510487"/>
            <a:ext cx="1110996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F135061-2F74-46D4-9F8F-C77EF304855D}" type="datetimeFigureOut">
              <a:rPr lang="en-US" smtClean="0"/>
              <a:t>3/14/2025</a:t>
            </a:fld>
            <a:endParaRPr lang="en-US"/>
          </a:p>
        </p:txBody>
      </p:sp>
      <p:sp>
        <p:nvSpPr>
          <p:cNvPr id="5" name="Footer Placeholder 4"/>
          <p:cNvSpPr>
            <a:spLocks noGrp="1"/>
          </p:cNvSpPr>
          <p:nvPr>
            <p:ph type="ftr" sz="quarter" idx="3"/>
          </p:nvPr>
        </p:nvSpPr>
        <p:spPr>
          <a:xfrm>
            <a:off x="16356330" y="30510487"/>
            <a:ext cx="1666494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4872930" y="30510487"/>
            <a:ext cx="1110996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63FC52CE-B062-47D6-A8CB-AF6B214D1AE5}" type="slidenum">
              <a:rPr lang="en-US" smtClean="0"/>
              <a:t>‹Nr.›</a:t>
            </a:fld>
            <a:endParaRPr lang="en-US"/>
          </a:p>
        </p:txBody>
      </p:sp>
    </p:spTree>
    <p:extLst>
      <p:ext uri="{BB962C8B-B14F-4D97-AF65-F5344CB8AC3E}">
        <p14:creationId xmlns:p14="http://schemas.microsoft.com/office/powerpoint/2010/main" val="23432060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13" Type="http://schemas.openxmlformats.org/officeDocument/2006/relationships/image" Target="../media/image7.png"/><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chart" Target="../charts/chart2.xml"/><Relationship Id="rId5" Type="http://schemas.openxmlformats.org/officeDocument/2006/relationships/image" Target="../media/image2.JPG"/><Relationship Id="rId10" Type="http://schemas.openxmlformats.org/officeDocument/2006/relationships/chart" Target="../charts/chart1.xml"/><Relationship Id="rId4" Type="http://schemas.microsoft.com/office/2007/relationships/hdphoto" Target="../media/hdphoto1.wdp"/><Relationship Id="rId9" Type="http://schemas.microsoft.com/office/2007/relationships/hdphoto" Target="../media/hdphoto2.wdp"/><Relationship Id="rId1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9" name="Group 78">
            <a:extLst>
              <a:ext uri="{FF2B5EF4-FFF2-40B4-BE49-F238E27FC236}">
                <a16:creationId xmlns:a16="http://schemas.microsoft.com/office/drawing/2014/main" id="{C66C2ED6-C044-054F-1AFC-CB5A8DCAE7A5}"/>
              </a:ext>
            </a:extLst>
          </p:cNvPr>
          <p:cNvGrpSpPr/>
          <p:nvPr/>
        </p:nvGrpSpPr>
        <p:grpSpPr>
          <a:xfrm>
            <a:off x="-1" y="4676818"/>
            <a:ext cx="49401823" cy="28247949"/>
            <a:chOff x="-1" y="3132450"/>
            <a:chExt cx="49401823" cy="29829248"/>
          </a:xfrm>
        </p:grpSpPr>
        <p:sp>
          <p:nvSpPr>
            <p:cNvPr id="66" name="Rectangle 65">
              <a:extLst>
                <a:ext uri="{FF2B5EF4-FFF2-40B4-BE49-F238E27FC236}">
                  <a16:creationId xmlns:a16="http://schemas.microsoft.com/office/drawing/2014/main" id="{938D799A-887E-7088-294B-9BF3E58C5EC3}"/>
                </a:ext>
              </a:extLst>
            </p:cNvPr>
            <p:cNvSpPr/>
            <p:nvPr/>
          </p:nvSpPr>
          <p:spPr>
            <a:xfrm flipV="1">
              <a:off x="48954747" y="3132450"/>
              <a:ext cx="422853" cy="29829247"/>
            </a:xfrm>
            <a:prstGeom prst="rect">
              <a:avLst/>
            </a:prstGeom>
            <a:solidFill>
              <a:srgbClr val="4A66AC">
                <a:lumMod val="60000"/>
                <a:lumOff val="40000"/>
              </a:srgbClr>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5119603" eaLnBrk="1" fontAlgn="auto" latinLnBrk="0" hangingPunct="1">
                <a:lnSpc>
                  <a:spcPct val="100000"/>
                </a:lnSpc>
                <a:spcBef>
                  <a:spcPts val="0"/>
                </a:spcBef>
                <a:spcAft>
                  <a:spcPts val="0"/>
                </a:spcAft>
                <a:buClrTx/>
                <a:buSzTx/>
                <a:buFontTx/>
                <a:buNone/>
                <a:tabLst/>
                <a:defRPr/>
              </a:pPr>
              <a:endParaRPr kumimoji="0" lang="en-US" sz="2955" b="0" i="0" u="none" strike="noStrike" kern="0" cap="none" spc="0" normalizeH="0" baseline="0" noProof="0">
                <a:solidFill>
                  <a:prstClr val="white"/>
                </a:solidFill>
                <a:effectLst/>
                <a:uLnTx/>
                <a:uFillTx/>
                <a:latin typeface="Calibri"/>
                <a:ea typeface="+mn-ea"/>
                <a:cs typeface="+mn-cs"/>
              </a:endParaRPr>
            </a:p>
          </p:txBody>
        </p:sp>
        <p:sp>
          <p:nvSpPr>
            <p:cNvPr id="62" name="Rectangle 61">
              <a:extLst>
                <a:ext uri="{FF2B5EF4-FFF2-40B4-BE49-F238E27FC236}">
                  <a16:creationId xmlns:a16="http://schemas.microsoft.com/office/drawing/2014/main" id="{B20A741E-75C8-3910-1934-B7980CBC8D3D}"/>
                </a:ext>
              </a:extLst>
            </p:cNvPr>
            <p:cNvSpPr/>
            <p:nvPr/>
          </p:nvSpPr>
          <p:spPr>
            <a:xfrm flipV="1">
              <a:off x="-1" y="3132450"/>
              <a:ext cx="543867" cy="29252410"/>
            </a:xfrm>
            <a:prstGeom prst="rect">
              <a:avLst/>
            </a:prstGeom>
            <a:solidFill>
              <a:srgbClr val="4A66AC">
                <a:lumMod val="60000"/>
                <a:lumOff val="40000"/>
              </a:srgbClr>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5119603" eaLnBrk="1" fontAlgn="auto" latinLnBrk="0" hangingPunct="1">
                <a:lnSpc>
                  <a:spcPct val="100000"/>
                </a:lnSpc>
                <a:spcBef>
                  <a:spcPts val="0"/>
                </a:spcBef>
                <a:spcAft>
                  <a:spcPts val="0"/>
                </a:spcAft>
                <a:buClrTx/>
                <a:buSzTx/>
                <a:buFontTx/>
                <a:buNone/>
                <a:tabLst/>
                <a:defRPr/>
              </a:pPr>
              <a:endParaRPr kumimoji="0" lang="en-US" sz="2955" b="0" i="0" u="none" strike="noStrike" kern="0" cap="none" spc="0" normalizeH="0" baseline="0" noProof="0">
                <a:ln>
                  <a:noFill/>
                </a:ln>
                <a:solidFill>
                  <a:prstClr val="white"/>
                </a:solidFill>
                <a:effectLst/>
                <a:uLnTx/>
                <a:uFillTx/>
                <a:latin typeface="Calibri"/>
                <a:ea typeface="+mn-ea"/>
                <a:cs typeface="+mn-cs"/>
              </a:endParaRPr>
            </a:p>
          </p:txBody>
        </p:sp>
        <p:sp>
          <p:nvSpPr>
            <p:cNvPr id="65" name="Rectangle 64">
              <a:extLst>
                <a:ext uri="{FF2B5EF4-FFF2-40B4-BE49-F238E27FC236}">
                  <a16:creationId xmlns:a16="http://schemas.microsoft.com/office/drawing/2014/main" id="{4DC4D536-4FDC-0D16-21F7-8A6BE4F6AA5B}"/>
                </a:ext>
              </a:extLst>
            </p:cNvPr>
            <p:cNvSpPr/>
            <p:nvPr/>
          </p:nvSpPr>
          <p:spPr>
            <a:xfrm>
              <a:off x="0" y="32384860"/>
              <a:ext cx="49401822" cy="576838"/>
            </a:xfrm>
            <a:prstGeom prst="rect">
              <a:avLst/>
            </a:prstGeom>
            <a:solidFill>
              <a:srgbClr val="4A66AC">
                <a:lumMod val="60000"/>
                <a:lumOff val="40000"/>
              </a:srgbClr>
            </a:solidFill>
            <a:ln w="9525" cap="flat" cmpd="sng" algn="ctr">
              <a:noFill/>
              <a:prstDash val="solid"/>
            </a:ln>
            <a:effectLst>
              <a:outerShdw blurRad="40000" dist="23000" dir="5400000" rotWithShape="0">
                <a:srgbClr val="000000">
                  <a:alpha val="35000"/>
                </a:srgbClr>
              </a:outerShdw>
            </a:effectLst>
          </p:spPr>
          <p:txBody>
            <a:bodyPr rtlCol="0" anchor="ctr"/>
            <a:lstStyle/>
            <a:p>
              <a:pPr marL="0" marR="0" lvl="0" indent="0" algn="ctr" defTabSz="5119603"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a:noFill/>
                  </a:ln>
                  <a:effectLst/>
                  <a:uLnTx/>
                  <a:uFillTx/>
                  <a:latin typeface="Arial" panose="020B0604020202020204" pitchFamily="34" charset="0"/>
                  <a:cs typeface="Arial" panose="020B0604020202020204" pitchFamily="34" charset="0"/>
                </a:rPr>
                <a:t>32</a:t>
              </a:r>
              <a:r>
                <a:rPr kumimoji="0" lang="en-US" sz="3200" b="1" i="0" u="none" strike="noStrike" kern="0" cap="none" spc="0" normalizeH="0" baseline="30000" noProof="0" dirty="0">
                  <a:ln>
                    <a:noFill/>
                  </a:ln>
                  <a:effectLst/>
                  <a:uLnTx/>
                  <a:uFillTx/>
                  <a:latin typeface="Arial" panose="020B0604020202020204" pitchFamily="34" charset="0"/>
                  <a:cs typeface="Arial" panose="020B0604020202020204" pitchFamily="34" charset="0"/>
                </a:rPr>
                <a:t>th</a:t>
              </a:r>
              <a:r>
                <a:rPr kumimoji="0" lang="en-US" sz="3200" b="1" i="0" u="none" strike="noStrike" kern="0" cap="none" spc="0" normalizeH="0" baseline="0" noProof="0" dirty="0">
                  <a:ln>
                    <a:noFill/>
                  </a:ln>
                  <a:effectLst/>
                  <a:uLnTx/>
                  <a:uFillTx/>
                  <a:latin typeface="Arial" panose="020B0604020202020204" pitchFamily="34" charset="0"/>
                  <a:cs typeface="Arial" panose="020B0604020202020204" pitchFamily="34" charset="0"/>
                </a:rPr>
                <a:t> Conference on Retroviruses and Opportunistic Infections (CROI 2025)	San Francisco, California, USA; March 9-12, 2025</a:t>
              </a:r>
            </a:p>
          </p:txBody>
        </p:sp>
      </p:grpSp>
      <p:sp>
        <p:nvSpPr>
          <p:cNvPr id="56" name="Rectangle 29">
            <a:extLst>
              <a:ext uri="{FF2B5EF4-FFF2-40B4-BE49-F238E27FC236}">
                <a16:creationId xmlns:a16="http://schemas.microsoft.com/office/drawing/2014/main" id="{172E63D3-B780-112A-8FC8-84E3D35DB936}"/>
              </a:ext>
            </a:extLst>
          </p:cNvPr>
          <p:cNvSpPr>
            <a:spLocks noChangeArrowheads="1"/>
          </p:cNvSpPr>
          <p:nvPr/>
        </p:nvSpPr>
        <p:spPr bwMode="auto">
          <a:xfrm flipV="1">
            <a:off x="0" y="0"/>
            <a:ext cx="49401822" cy="4676818"/>
          </a:xfrm>
          <a:prstGeom prst="rect">
            <a:avLst/>
          </a:prstGeom>
          <a:solidFill>
            <a:srgbClr val="82B7AD"/>
          </a:solidFill>
          <a:ln w="19050">
            <a:noFill/>
            <a:miter lim="800000"/>
            <a:headEnd/>
            <a:tailEnd/>
          </a:ln>
        </p:spPr>
        <p:txBody>
          <a:bodyPr wrap="none" lIns="110619" tIns="55312" rIns="110619" bIns="55312" anchor="ctr"/>
          <a:lstStyle/>
          <a:p>
            <a:pPr marL="0" marR="0" lvl="0" indent="0" defTabSz="1105741" eaLnBrk="1" fontAlgn="auto" latinLnBrk="0" hangingPunct="1">
              <a:lnSpc>
                <a:spcPct val="100000"/>
              </a:lnSpc>
              <a:spcBef>
                <a:spcPts val="0"/>
              </a:spcBef>
              <a:spcAft>
                <a:spcPts val="0"/>
              </a:spcAft>
              <a:buClrTx/>
              <a:buSzTx/>
              <a:buFontTx/>
              <a:buNone/>
              <a:tabLst/>
              <a:defRPr/>
            </a:pPr>
            <a:endParaRPr kumimoji="0" lang="en-US" sz="2955" b="0" i="0" u="none" strike="noStrike" kern="0" cap="none" spc="0" normalizeH="0" baseline="0" noProof="0">
              <a:ln>
                <a:noFill/>
              </a:ln>
              <a:solidFill>
                <a:prstClr val="black"/>
              </a:solidFill>
              <a:effectLst/>
              <a:uLnTx/>
              <a:uFillTx/>
            </a:endParaRPr>
          </a:p>
        </p:txBody>
      </p:sp>
      <p:sp>
        <p:nvSpPr>
          <p:cNvPr id="5" name="Title 4">
            <a:extLst>
              <a:ext uri="{FF2B5EF4-FFF2-40B4-BE49-F238E27FC236}">
                <a16:creationId xmlns:a16="http://schemas.microsoft.com/office/drawing/2014/main" id="{DDC4359A-7BBB-495A-96DE-65574C0C88E6}"/>
              </a:ext>
            </a:extLst>
          </p:cNvPr>
          <p:cNvSpPr>
            <a:spLocks noGrp="1"/>
          </p:cNvSpPr>
          <p:nvPr>
            <p:ph type="ctrTitle"/>
          </p:nvPr>
        </p:nvSpPr>
        <p:spPr>
          <a:xfrm>
            <a:off x="15783704" y="5016164"/>
            <a:ext cx="16875879" cy="7584678"/>
          </a:xfrm>
          <a:solidFill>
            <a:srgbClr val="82B7AD"/>
          </a:solidFill>
          <a:ln w="19050">
            <a:noFill/>
            <a:miter lim="800000"/>
            <a:headEnd/>
            <a:tailEnd/>
          </a:ln>
        </p:spPr>
        <p:txBody>
          <a:bodyPr wrap="square" lIns="110619" tIns="55312" rIns="110619" bIns="55312" anchor="ctr">
            <a:noAutofit/>
          </a:bodyPr>
          <a:lstStyle/>
          <a:p>
            <a:pPr defTabSz="1105741">
              <a:lnSpc>
                <a:spcPct val="100000"/>
              </a:lnSpc>
              <a:spcBef>
                <a:spcPts val="0"/>
              </a:spcBef>
            </a:pPr>
            <a:r>
              <a:rPr lang="en-US" sz="5400" i="1" kern="0" dirty="0">
                <a:latin typeface="Aptos" panose="020B0004020202020204" pitchFamily="34" charset="0"/>
                <a:ea typeface="+mn-ea"/>
                <a:cs typeface="+mn-cs"/>
              </a:rPr>
              <a:t>In the last 15 years, </a:t>
            </a:r>
            <a:r>
              <a:rPr lang="en-US" sz="5400" b="1" i="1" kern="0" dirty="0">
                <a:latin typeface="Aptos" panose="020B0004020202020204" pitchFamily="34" charset="0"/>
                <a:ea typeface="+mn-ea"/>
                <a:cs typeface="+mn-cs"/>
              </a:rPr>
              <a:t>young, highly educated MSM </a:t>
            </a:r>
            <a:r>
              <a:rPr lang="en-US" sz="5400" i="1" kern="0" dirty="0">
                <a:latin typeface="Aptos" panose="020B0004020202020204" pitchFamily="34" charset="0"/>
                <a:ea typeface="+mn-ea"/>
                <a:cs typeface="+mn-cs"/>
              </a:rPr>
              <a:t>predominated new AHI cases detected in Bangkok, Thailand. </a:t>
            </a:r>
            <a:br>
              <a:rPr lang="en-US" sz="4000" i="1" kern="0" dirty="0">
                <a:latin typeface="Aptos" panose="020B0004020202020204" pitchFamily="34" charset="0"/>
                <a:ea typeface="+mn-ea"/>
                <a:cs typeface="+mn-cs"/>
              </a:rPr>
            </a:br>
            <a:br>
              <a:rPr lang="en-US" sz="5400" i="1" kern="0" dirty="0">
                <a:latin typeface="Aptos" panose="020B0004020202020204" pitchFamily="34" charset="0"/>
                <a:ea typeface="+mn-ea"/>
                <a:cs typeface="+mn-cs"/>
              </a:rPr>
            </a:br>
            <a:r>
              <a:rPr lang="en-US" sz="5400" i="1" kern="0" dirty="0">
                <a:latin typeface="Aptos" panose="020B0004020202020204" pitchFamily="34" charset="0"/>
                <a:ea typeface="+mn-ea"/>
                <a:cs typeface="+mn-cs"/>
              </a:rPr>
              <a:t>There was increasing detection of </a:t>
            </a:r>
            <a:r>
              <a:rPr lang="en-US" sz="5400" b="1" i="1" kern="0" dirty="0">
                <a:latin typeface="Aptos" panose="020B0004020202020204" pitchFamily="34" charset="0"/>
                <a:ea typeface="+mn-ea"/>
                <a:cs typeface="+mn-cs"/>
              </a:rPr>
              <a:t>concurrent syphilis &amp; hepatitis C, particularly among meth users</a:t>
            </a:r>
            <a:r>
              <a:rPr lang="en-US" sz="5400" i="1" kern="0" dirty="0">
                <a:latin typeface="Aptos" panose="020B0004020202020204" pitchFamily="34" charset="0"/>
                <a:ea typeface="+mn-ea"/>
                <a:cs typeface="+mn-cs"/>
              </a:rPr>
              <a:t>, half of whom reported group sex, highlighting the need for integrated service for substance use, HIV &amp; sexually transmitted infections.</a:t>
            </a:r>
          </a:p>
        </p:txBody>
      </p:sp>
      <p:sp>
        <p:nvSpPr>
          <p:cNvPr id="20" name="Rectangle 19">
            <a:extLst>
              <a:ext uri="{FF2B5EF4-FFF2-40B4-BE49-F238E27FC236}">
                <a16:creationId xmlns:a16="http://schemas.microsoft.com/office/drawing/2014/main" id="{6BA4CF46-E210-4322-91D1-2A41779F64E4}"/>
              </a:ext>
            </a:extLst>
          </p:cNvPr>
          <p:cNvSpPr/>
          <p:nvPr/>
        </p:nvSpPr>
        <p:spPr>
          <a:xfrm>
            <a:off x="6076949" y="1367469"/>
            <a:ext cx="42695885" cy="3693319"/>
          </a:xfrm>
          <a:prstGeom prst="rect">
            <a:avLst/>
          </a:prstGeom>
        </p:spPr>
        <p:txBody>
          <a:bodyPr wrap="square" anchor="t">
            <a:spAutoFit/>
          </a:bodyPr>
          <a:lstStyle/>
          <a:p>
            <a:pPr marL="0" marR="0" algn="ctr">
              <a:spcBef>
                <a:spcPts val="0"/>
              </a:spcBef>
              <a:spcAft>
                <a:spcPts val="0"/>
              </a:spcAft>
            </a:pP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Phillip Chan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1,2</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Carlo Sacdalan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3,4</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a:t>
            </a:r>
            <a:r>
              <a:rPr lang="en-US" sz="3200" dirty="0" err="1">
                <a:solidFill>
                  <a:schemeClr val="bg1"/>
                </a:solidFill>
                <a:effectLst/>
                <a:latin typeface="Aptos" panose="020B0004020202020204" pitchFamily="34" charset="0"/>
                <a:ea typeface="Calibri" panose="020F0502020204030204" pitchFamily="34" charset="0"/>
                <a:cs typeface="Arial" panose="020B0604020202020204" pitchFamily="34" charset="0"/>
              </a:rPr>
              <a:t>Suteeraporn</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Pinyakorn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5,6</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Eugène Kroon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a:t>
            </a:r>
            <a:r>
              <a:rPr lang="en-US" sz="3200" dirty="0" err="1">
                <a:solidFill>
                  <a:schemeClr val="bg1"/>
                </a:solidFill>
                <a:effectLst/>
                <a:latin typeface="Aptos" panose="020B0004020202020204" pitchFamily="34" charset="0"/>
                <a:ea typeface="Calibri" panose="020F0502020204030204" pitchFamily="34" charset="0"/>
                <a:cs typeface="Arial" panose="020B0604020202020204" pitchFamily="34" charset="0"/>
              </a:rPr>
              <a:t>Pathariya</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Promsena</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a:t>
            </a:r>
            <a:r>
              <a:rPr lang="en-US" sz="3200" dirty="0" err="1">
                <a:solidFill>
                  <a:schemeClr val="bg1"/>
                </a:solidFill>
                <a:effectLst/>
                <a:latin typeface="Aptos" panose="020B0004020202020204" pitchFamily="34" charset="0"/>
                <a:ea typeface="Calibri" panose="020F0502020204030204" pitchFamily="34" charset="0"/>
                <a:cs typeface="Arial" panose="020B0604020202020204" pitchFamily="34" charset="0"/>
              </a:rPr>
              <a:t>Luxenaree</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Poonpitak</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Somchai Sriplienchan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a:t>
            </a:r>
            <a:r>
              <a:rPr lang="en-US" sz="3200" dirty="0" err="1">
                <a:solidFill>
                  <a:schemeClr val="bg1"/>
                </a:solidFill>
                <a:effectLst/>
                <a:latin typeface="Aptos" panose="020B0004020202020204" pitchFamily="34" charset="0"/>
                <a:ea typeface="Calibri" panose="020F0502020204030204" pitchFamily="34" charset="0"/>
                <a:cs typeface="Arial" panose="020B0604020202020204" pitchFamily="34" charset="0"/>
              </a:rPr>
              <a:t>Nitiya</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Chomchey</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3</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a:t>
            </a:r>
            <a:r>
              <a:rPr lang="en-US" sz="3200" dirty="0" err="1">
                <a:solidFill>
                  <a:schemeClr val="bg1"/>
                </a:solidFill>
                <a:effectLst/>
                <a:latin typeface="Aptos" panose="020B0004020202020204" pitchFamily="34" charset="0"/>
                <a:ea typeface="Calibri" panose="020F0502020204030204" pitchFamily="34" charset="0"/>
                <a:cs typeface="Arial" panose="020B0604020202020204" pitchFamily="34" charset="0"/>
              </a:rPr>
              <a:t>Nittaya</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Phanuphak</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7</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Sandhya Vasan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5,6</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Adam Carrico</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8</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Robert Paul</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9</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Lydie Trautmann</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5,6</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Serena Spudich</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1,2</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Donn Colby</a:t>
            </a:r>
            <a:r>
              <a:rPr lang="en-US" sz="3200" baseline="30000" dirty="0">
                <a:solidFill>
                  <a:schemeClr val="bg1"/>
                </a:solidFill>
                <a:effectLst/>
                <a:latin typeface="Aptos" panose="020B0004020202020204" pitchFamily="34" charset="0"/>
                <a:ea typeface="Calibri" panose="020F0502020204030204" pitchFamily="34" charset="0"/>
                <a:cs typeface="Arial" panose="020B0604020202020204" pitchFamily="34" charset="0"/>
              </a:rPr>
              <a:t>5,6</a:t>
            </a:r>
            <a:r>
              <a:rPr lang="en-US" sz="3200" dirty="0">
                <a:solidFill>
                  <a:schemeClr val="bg1"/>
                </a:solidFill>
                <a:effectLst/>
                <a:latin typeface="Aptos" panose="020B0004020202020204" pitchFamily="34" charset="0"/>
                <a:ea typeface="Calibri" panose="020F0502020204030204" pitchFamily="34" charset="0"/>
                <a:cs typeface="Arial" panose="020B0604020202020204" pitchFamily="34" charset="0"/>
              </a:rPr>
              <a:t>, on behalf of the RV254/SEARCH 010 Study Team</a:t>
            </a:r>
          </a:p>
          <a:p>
            <a:pPr marR="0" lvl="0" algn="ctr"/>
            <a:endParaRPr lang="en-US" sz="2000" dirty="0">
              <a:solidFill>
                <a:schemeClr val="bg1"/>
              </a:solidFill>
              <a:latin typeface="Aptos" panose="020B0004020202020204" pitchFamily="34" charset="0"/>
              <a:ea typeface="Calibri" panose="020F0502020204030204" pitchFamily="34" charset="0"/>
              <a:cs typeface="Arial" panose="020B0604020202020204" pitchFamily="34" charset="0"/>
            </a:endParaRPr>
          </a:p>
          <a:p>
            <a:pPr marR="0" lvl="0" algn="ctr"/>
            <a:r>
              <a:rPr lang="en-US" sz="3000" dirty="0">
                <a:solidFill>
                  <a:schemeClr val="bg1"/>
                </a:solidFill>
                <a:effectLst/>
                <a:latin typeface="Aptos" panose="020B0004020202020204" pitchFamily="34" charset="0"/>
                <a:ea typeface="Times New Roman" panose="02020603050405020304" pitchFamily="18" charset="0"/>
                <a:cs typeface="Arial" panose="020B0604020202020204" pitchFamily="34" charset="0"/>
              </a:rPr>
              <a:t>1. Department of Neurology, Yale University School of Medicine, New Haven, CT, USA; 2. Yale Center for Brain and Mind Health, Yale University School of Medicine, New Haven, CT, USA; 3. SEARCH Research Foundation, Bangkok, Thailand; 4. Faculty of Medicine, Chulalongkorn University, Bangkok, Thailand; 5. Military HIV Research Program, CIDR, Walter Reed Army Institute of Research, Silver Spring, MD, USA; 6.	Henry M. Jackson Foundation for the Advancement of Military Medicine, Inc., Bethesda, MD, USA; 7. Institute of HIV Research and Innovation (IHRI), Bangkok, Thailand; 8. Florida International University Robert Stempel College of Public Health and Social Work, Miami, FL, USA; 9. Faculty of Psychological Sciences, Missouri Institute of Mental Health, University of Missouri-St. Louis, St. Louis, MO, USA</a:t>
            </a:r>
          </a:p>
          <a:p>
            <a:pPr marL="342900" marR="0" lvl="0" indent="-342900" algn="ctr">
              <a:buFont typeface="+mj-lt"/>
              <a:buAutoNum type="arabicPeriod"/>
            </a:pPr>
            <a:endParaRPr lang="en-US" sz="3000" dirty="0">
              <a:latin typeface="Aptos" panose="020B0004020202020204" pitchFamily="34" charset="0"/>
              <a:cs typeface="Arial" panose="020B0604020202020204" pitchFamily="34" charset="0"/>
            </a:endParaRPr>
          </a:p>
        </p:txBody>
      </p:sp>
      <p:sp>
        <p:nvSpPr>
          <p:cNvPr id="17" name="TextBox 16">
            <a:extLst>
              <a:ext uri="{FF2B5EF4-FFF2-40B4-BE49-F238E27FC236}">
                <a16:creationId xmlns:a16="http://schemas.microsoft.com/office/drawing/2014/main" id="{8E35B311-3C19-412C-ADE6-EB2E4158F366}"/>
              </a:ext>
            </a:extLst>
          </p:cNvPr>
          <p:cNvSpPr txBox="1"/>
          <p:nvPr/>
        </p:nvSpPr>
        <p:spPr>
          <a:xfrm>
            <a:off x="32878971" y="22140238"/>
            <a:ext cx="15855218" cy="6044732"/>
          </a:xfrm>
          <a:prstGeom prst="rect">
            <a:avLst/>
          </a:prstGeom>
          <a:noFill/>
        </p:spPr>
        <p:txBody>
          <a:bodyPr wrap="square" rtlCol="0">
            <a:spAutoFit/>
          </a:bodyPr>
          <a:lstStyle/>
          <a:p>
            <a:pPr algn="just">
              <a:lnSpc>
                <a:spcPct val="120000"/>
              </a:lnSpc>
            </a:pPr>
            <a:r>
              <a:rPr lang="en-US" sz="4400" b="1" dirty="0">
                <a:solidFill>
                  <a:srgbClr val="8C1616"/>
                </a:solidFill>
                <a:latin typeface="Aptos" panose="020B0004020202020204" pitchFamily="34" charset="0"/>
                <a:cs typeface="Arial" panose="020B0604020202020204" pitchFamily="34" charset="0"/>
              </a:rPr>
              <a:t>SUMMARY OF KEY FINDINGS</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US" sz="3600" dirty="0">
                <a:solidFill>
                  <a:prstClr val="black"/>
                </a:solidFill>
                <a:latin typeface="Aptos" panose="020B0004020202020204" pitchFamily="34" charset="0"/>
                <a:cs typeface="Arial" panose="020B0604020202020204" pitchFamily="34" charset="0"/>
              </a:rPr>
              <a:t>Compared to group 1, group 2 &amp; 3 exhibited higher rates of past &amp; recent syphilis (p&lt;0.01). </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US" sz="3600" dirty="0">
                <a:solidFill>
                  <a:prstClr val="black"/>
                </a:solidFill>
                <a:latin typeface="Aptos" panose="020B0004020202020204" pitchFamily="34" charset="0"/>
                <a:cs typeface="Arial" panose="020B0604020202020204" pitchFamily="34" charset="0"/>
              </a:rPr>
              <a:t>Group 3 also had higher frequencies of hepatitis C infection (p=0.021) and any pre-exposure prophylaxis (</a:t>
            </a:r>
            <a:r>
              <a:rPr lang="en-US" sz="3600" dirty="0" err="1">
                <a:solidFill>
                  <a:prstClr val="black"/>
                </a:solidFill>
                <a:latin typeface="Aptos" panose="020B0004020202020204" pitchFamily="34" charset="0"/>
                <a:cs typeface="Arial" panose="020B0604020202020204" pitchFamily="34" charset="0"/>
              </a:rPr>
              <a:t>PrEP</a:t>
            </a:r>
            <a:r>
              <a:rPr lang="en-US" sz="3600" dirty="0">
                <a:solidFill>
                  <a:prstClr val="black"/>
                </a:solidFill>
                <a:latin typeface="Aptos" panose="020B0004020202020204" pitchFamily="34" charset="0"/>
                <a:cs typeface="Arial" panose="020B0604020202020204" pitchFamily="34" charset="0"/>
              </a:rPr>
              <a:t>) use (p&lt;0.001), as </a:t>
            </a:r>
            <a:r>
              <a:rPr lang="en-US" sz="3600" dirty="0" err="1">
                <a:solidFill>
                  <a:prstClr val="black"/>
                </a:solidFill>
                <a:latin typeface="Aptos" panose="020B0004020202020204" pitchFamily="34" charset="0"/>
                <a:cs typeface="Arial" panose="020B0604020202020204" pitchFamily="34" charset="0"/>
              </a:rPr>
              <a:t>PrEP</a:t>
            </a:r>
            <a:r>
              <a:rPr lang="en-US" sz="3600" dirty="0">
                <a:solidFill>
                  <a:prstClr val="black"/>
                </a:solidFill>
                <a:latin typeface="Aptos" panose="020B0004020202020204" pitchFamily="34" charset="0"/>
                <a:cs typeface="Arial" panose="020B0604020202020204" pitchFamily="34" charset="0"/>
              </a:rPr>
              <a:t> was introduced at the Thai Red Cross in Dec 2014 and in community-led services in 2016.</a:t>
            </a:r>
          </a:p>
          <a:p>
            <a:pPr marL="571500" marR="0" lvl="0" indent="-571500" algn="just" defTabSz="457200" rtl="0" eaLnBrk="1" fontAlgn="auto" latinLnBrk="0" hangingPunct="1">
              <a:lnSpc>
                <a:spcPct val="100000"/>
              </a:lnSpc>
              <a:spcBef>
                <a:spcPts val="0"/>
              </a:spcBef>
              <a:spcAft>
                <a:spcPts val="600"/>
              </a:spcAft>
              <a:buClrTx/>
              <a:buSzTx/>
              <a:buFont typeface="Courier New" panose="02070309020205020404" pitchFamily="49" charset="0"/>
              <a:buChar char="o"/>
              <a:tabLst/>
              <a:defRPr/>
            </a:pPr>
            <a:r>
              <a:rPr lang="en-US" sz="3600" dirty="0">
                <a:solidFill>
                  <a:prstClr val="black"/>
                </a:solidFill>
                <a:latin typeface="Aptos" panose="020B0004020202020204" pitchFamily="34" charset="0"/>
                <a:cs typeface="Arial" panose="020B0604020202020204" pitchFamily="34" charset="0"/>
              </a:rPr>
              <a:t>Over a fifth in Groups 2 and 3 reported </a:t>
            </a:r>
            <a:r>
              <a:rPr lang="en-US" sz="3600">
                <a:solidFill>
                  <a:prstClr val="black"/>
                </a:solidFill>
                <a:latin typeface="Aptos" panose="020B0004020202020204" pitchFamily="34" charset="0"/>
                <a:cs typeface="Arial" panose="020B0604020202020204" pitchFamily="34" charset="0"/>
              </a:rPr>
              <a:t>methamphetamine use </a:t>
            </a:r>
            <a:r>
              <a:rPr lang="en-US" sz="3600" dirty="0">
                <a:solidFill>
                  <a:prstClr val="black"/>
                </a:solidFill>
                <a:latin typeface="Aptos" panose="020B0004020202020204" pitchFamily="34" charset="0"/>
                <a:cs typeface="Arial" panose="020B0604020202020204" pitchFamily="34" charset="0"/>
              </a:rPr>
              <a:t>&amp; group sex prior to AHI. Compared to non-users, meth users had higher frequencies of group sex (51% vs. 17%, p&lt;0.001), past syphilis (38% vs. 23%, p=0.035) &amp; any </a:t>
            </a:r>
            <a:r>
              <a:rPr lang="en-US" sz="3600" dirty="0" err="1">
                <a:solidFill>
                  <a:prstClr val="black"/>
                </a:solidFill>
                <a:latin typeface="Aptos" panose="020B0004020202020204" pitchFamily="34" charset="0"/>
                <a:cs typeface="Arial" panose="020B0604020202020204" pitchFamily="34" charset="0"/>
              </a:rPr>
              <a:t>PrEP</a:t>
            </a:r>
            <a:r>
              <a:rPr lang="en-US" sz="3600" dirty="0">
                <a:solidFill>
                  <a:prstClr val="black"/>
                </a:solidFill>
                <a:latin typeface="Aptos" panose="020B0004020202020204" pitchFamily="34" charset="0"/>
                <a:cs typeface="Arial" panose="020B0604020202020204" pitchFamily="34" charset="0"/>
              </a:rPr>
              <a:t> usage (17% vs. 6%, p=0.022).</a:t>
            </a:r>
          </a:p>
        </p:txBody>
      </p:sp>
      <p:sp>
        <p:nvSpPr>
          <p:cNvPr id="25" name="TextBox 24">
            <a:extLst>
              <a:ext uri="{FF2B5EF4-FFF2-40B4-BE49-F238E27FC236}">
                <a16:creationId xmlns:a16="http://schemas.microsoft.com/office/drawing/2014/main" id="{8E35B311-3C19-412C-ADE6-EB2E4158F366}"/>
              </a:ext>
            </a:extLst>
          </p:cNvPr>
          <p:cNvSpPr txBox="1"/>
          <p:nvPr/>
        </p:nvSpPr>
        <p:spPr>
          <a:xfrm>
            <a:off x="15772740" y="12617671"/>
            <a:ext cx="13607351" cy="862386"/>
          </a:xfrm>
          <a:prstGeom prst="rect">
            <a:avLst/>
          </a:prstGeom>
          <a:solidFill>
            <a:schemeClr val="bg1"/>
          </a:solidFill>
        </p:spPr>
        <p:txBody>
          <a:bodyPr wrap="square" rtlCol="0">
            <a:spAutoFit/>
          </a:bodyPr>
          <a:lstStyle/>
          <a:p>
            <a:pPr>
              <a:lnSpc>
                <a:spcPct val="120000"/>
              </a:lnSpc>
            </a:pPr>
            <a:r>
              <a:rPr lang="en-US" sz="4400" b="1" dirty="0">
                <a:solidFill>
                  <a:srgbClr val="8C1616"/>
                </a:solidFill>
                <a:latin typeface="Aptos" panose="020B0004020202020204" pitchFamily="34" charset="0"/>
                <a:cs typeface="Arial" panose="020B0604020202020204" pitchFamily="34" charset="0"/>
              </a:rPr>
              <a:t>RESULTS</a:t>
            </a:r>
          </a:p>
        </p:txBody>
      </p:sp>
      <p:sp>
        <p:nvSpPr>
          <p:cNvPr id="15" name="TextBox 14">
            <a:extLst>
              <a:ext uri="{FF2B5EF4-FFF2-40B4-BE49-F238E27FC236}">
                <a16:creationId xmlns:a16="http://schemas.microsoft.com/office/drawing/2014/main" id="{8E35B311-3C19-412C-ADE6-EB2E4158F366}"/>
              </a:ext>
            </a:extLst>
          </p:cNvPr>
          <p:cNvSpPr txBox="1"/>
          <p:nvPr/>
        </p:nvSpPr>
        <p:spPr>
          <a:xfrm>
            <a:off x="843054" y="4800383"/>
            <a:ext cx="14641462" cy="13757612"/>
          </a:xfrm>
          <a:prstGeom prst="rect">
            <a:avLst/>
          </a:prstGeom>
          <a:noFill/>
        </p:spPr>
        <p:txBody>
          <a:bodyPr wrap="square" rtlCol="0">
            <a:spAutoFit/>
          </a:bodyPr>
          <a:lstStyle/>
          <a:p>
            <a:pPr algn="just">
              <a:spcAft>
                <a:spcPts val="600"/>
              </a:spcAft>
            </a:pPr>
            <a:r>
              <a:rPr lang="en-US" sz="4400" b="1" dirty="0">
                <a:solidFill>
                  <a:srgbClr val="8C1616"/>
                </a:solidFill>
                <a:latin typeface="Aptos" panose="020B0004020202020204" pitchFamily="34" charset="0"/>
                <a:cs typeface="Arial" panose="020B0604020202020204" pitchFamily="34" charset="0"/>
              </a:rPr>
              <a:t>BACKGROUND</a:t>
            </a:r>
            <a:r>
              <a:rPr lang="en-US" sz="4400" b="1" dirty="0">
                <a:latin typeface="Aptos" panose="020B0004020202020204" pitchFamily="34" charset="0"/>
                <a:cs typeface="Arial" panose="020B0604020202020204" pitchFamily="34" charset="0"/>
              </a:rPr>
              <a:t> </a:t>
            </a:r>
          </a:p>
          <a:p>
            <a:pPr marL="571500" indent="-57150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Clinical data from acute HIV infection (AHI) can provide valuable perspectives on factors associated with ongoing HIV transmission. </a:t>
            </a:r>
          </a:p>
          <a:p>
            <a:pPr marL="571500" indent="-57150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This analysis examines participant characteristics in the RV254 AHI cohort in Bangkok, Thailand. </a:t>
            </a:r>
          </a:p>
          <a:p>
            <a:pPr marL="571500" indent="-571500" algn="just">
              <a:spcAft>
                <a:spcPts val="600"/>
              </a:spcAft>
              <a:buFont typeface="Courier New" panose="02070309020205020404" pitchFamily="49" charset="0"/>
              <a:buChar char="o"/>
            </a:pPr>
            <a:endParaRPr lang="en-US" sz="2000" dirty="0">
              <a:latin typeface="Aptos" panose="020B0004020202020204" pitchFamily="34" charset="0"/>
              <a:cs typeface="Arial" panose="020B0604020202020204" pitchFamily="34" charset="0"/>
            </a:endParaRPr>
          </a:p>
          <a:p>
            <a:pPr algn="just">
              <a:spcAft>
                <a:spcPts val="600"/>
              </a:spcAft>
            </a:pPr>
            <a:r>
              <a:rPr lang="en-US" sz="4400" b="1" dirty="0">
                <a:solidFill>
                  <a:srgbClr val="8C1616"/>
                </a:solidFill>
                <a:latin typeface="Aptos" panose="020B0004020202020204" pitchFamily="34" charset="0"/>
                <a:cs typeface="Arial" panose="020B0604020202020204" pitchFamily="34" charset="0"/>
              </a:rPr>
              <a:t>METHODS</a:t>
            </a:r>
          </a:p>
          <a:p>
            <a:pPr marL="742950" indent="-74295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From 2009 to 2023, 539,616 blood samples from HIV test seekers were screened for AHI using a combined immunoassay &amp; nucleic acid test approach. </a:t>
            </a:r>
          </a:p>
          <a:p>
            <a:pPr marL="742950" indent="-74295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Of the 955 AHI events (0.18%) identified, 726 individuals (76%) were enrolled into RV254 cohort. </a:t>
            </a:r>
          </a:p>
          <a:p>
            <a:pPr marL="742950" indent="-74295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They were grouped into three 5-year intervals based on year of enrollment: </a:t>
            </a:r>
          </a:p>
          <a:p>
            <a:pPr marL="1200150" lvl="1" indent="-742950" algn="just">
              <a:spcAft>
                <a:spcPts val="600"/>
              </a:spcAft>
              <a:buFont typeface="Wingdings" panose="05000000000000000000" pitchFamily="2" charset="2"/>
              <a:buChar char="§"/>
            </a:pPr>
            <a:r>
              <a:rPr lang="en-US" sz="3600" dirty="0">
                <a:latin typeface="Aptos" panose="020B0004020202020204" pitchFamily="34" charset="0"/>
                <a:cs typeface="Arial" panose="020B0604020202020204" pitchFamily="34" charset="0"/>
              </a:rPr>
              <a:t>Group 1 (2009–13)</a:t>
            </a:r>
          </a:p>
          <a:p>
            <a:pPr marL="1200150" lvl="1" indent="-742950" algn="just">
              <a:spcAft>
                <a:spcPts val="600"/>
              </a:spcAft>
              <a:buFont typeface="Wingdings" panose="05000000000000000000" pitchFamily="2" charset="2"/>
              <a:buChar char="§"/>
            </a:pPr>
            <a:r>
              <a:rPr lang="en-US" sz="3600" dirty="0">
                <a:latin typeface="Aptos" panose="020B0004020202020204" pitchFamily="34" charset="0"/>
                <a:cs typeface="Arial" panose="020B0604020202020204" pitchFamily="34" charset="0"/>
              </a:rPr>
              <a:t>Group 2 (2014–18)</a:t>
            </a:r>
          </a:p>
          <a:p>
            <a:pPr marL="1200150" lvl="1" indent="-742950" algn="just">
              <a:spcAft>
                <a:spcPts val="600"/>
              </a:spcAft>
              <a:buFont typeface="Wingdings" panose="05000000000000000000" pitchFamily="2" charset="2"/>
              <a:buChar char="§"/>
            </a:pPr>
            <a:r>
              <a:rPr lang="en-US" sz="3600" dirty="0">
                <a:latin typeface="Aptos" panose="020B0004020202020204" pitchFamily="34" charset="0"/>
                <a:cs typeface="Arial" panose="020B0604020202020204" pitchFamily="34" charset="0"/>
              </a:rPr>
              <a:t>Group 3 (2019–23)</a:t>
            </a:r>
          </a:p>
          <a:p>
            <a:pPr marL="742950" indent="-74295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Demographic, clinical, mood, &amp; behavioral measures were compared using Chi-square test &amp; non-parametric tests accordingly, with </a:t>
            </a:r>
            <a:r>
              <a:rPr lang="en-US" sz="3600" b="1" dirty="0">
                <a:latin typeface="Aptos" panose="020B0004020202020204" pitchFamily="34" charset="0"/>
                <a:cs typeface="Arial" panose="020B0604020202020204" pitchFamily="34" charset="0"/>
              </a:rPr>
              <a:t>Group 1</a:t>
            </a:r>
            <a:r>
              <a:rPr lang="en-US" sz="3600" dirty="0">
                <a:latin typeface="Aptos" panose="020B0004020202020204" pitchFamily="34" charset="0"/>
                <a:cs typeface="Arial" panose="020B0604020202020204" pitchFamily="34" charset="0"/>
              </a:rPr>
              <a:t> as the reference. </a:t>
            </a:r>
          </a:p>
          <a:p>
            <a:pPr marL="742950" indent="-742950" algn="just">
              <a:spcAft>
                <a:spcPts val="600"/>
              </a:spcAft>
              <a:buFont typeface="Courier New" panose="02070309020205020404" pitchFamily="49" charset="0"/>
              <a:buChar char="o"/>
            </a:pPr>
            <a:r>
              <a:rPr lang="en-US" sz="3600" dirty="0">
                <a:latin typeface="Aptos" panose="020B0004020202020204" pitchFamily="34" charset="0"/>
                <a:cs typeface="Arial" panose="020B0604020202020204" pitchFamily="34" charset="0"/>
              </a:rPr>
              <a:t>A subgroup analysis was conducted on 234 Groups 2 &amp; 3 participants who completed a standardized questionnaire on risk behaviors introduced in Sep 2017. </a:t>
            </a:r>
            <a:endParaRPr lang="en-US" sz="3600" dirty="0">
              <a:latin typeface="Arial" panose="020B0604020202020204" pitchFamily="34" charset="0"/>
              <a:cs typeface="Arial" panose="020B0604020202020204" pitchFamily="34" charset="0"/>
            </a:endParaRPr>
          </a:p>
        </p:txBody>
      </p:sp>
      <p:sp>
        <p:nvSpPr>
          <p:cNvPr id="57" name="TextBox 56">
            <a:extLst>
              <a:ext uri="{FF2B5EF4-FFF2-40B4-BE49-F238E27FC236}">
                <a16:creationId xmlns:a16="http://schemas.microsoft.com/office/drawing/2014/main" id="{DA64AD04-1EB6-63CD-83F8-9E8E74E09531}"/>
              </a:ext>
            </a:extLst>
          </p:cNvPr>
          <p:cNvSpPr txBox="1"/>
          <p:nvPr/>
        </p:nvSpPr>
        <p:spPr>
          <a:xfrm>
            <a:off x="5262231" y="211789"/>
            <a:ext cx="43558196" cy="1107996"/>
          </a:xfrm>
          <a:prstGeom prst="rect">
            <a:avLst/>
          </a:prstGeom>
          <a:noFill/>
        </p:spPr>
        <p:txBody>
          <a:bodyPr wrap="square" rtlCol="0">
            <a:spAutoFit/>
          </a:bodyPr>
          <a:lstStyle/>
          <a:p>
            <a:pPr algn="ctr"/>
            <a:r>
              <a:rPr lang="en-US" sz="6600" b="1" i="1" dirty="0">
                <a:solidFill>
                  <a:schemeClr val="bg1"/>
                </a:solidFill>
                <a:latin typeface="Aptos" panose="020B0004020202020204" pitchFamily="34" charset="0"/>
                <a:cs typeface="Arial" panose="020B0604020202020204" pitchFamily="34" charset="0"/>
              </a:rPr>
              <a:t>Increasing Methamphetamine Use and Group Sex Observed in MSM with Acute HIV Infection in Bangkok</a:t>
            </a:r>
            <a:endParaRPr lang="en-US" sz="6600" i="1" dirty="0">
              <a:solidFill>
                <a:schemeClr val="bg1"/>
              </a:solidFill>
              <a:latin typeface="Aptos" panose="020B0004020202020204" pitchFamily="34" charset="0"/>
              <a:cs typeface="Arial" panose="020B0604020202020204" pitchFamily="34" charset="0"/>
            </a:endParaRPr>
          </a:p>
        </p:txBody>
      </p:sp>
      <p:pic>
        <p:nvPicPr>
          <p:cNvPr id="58" name="Picture 2">
            <a:extLst>
              <a:ext uri="{FF2B5EF4-FFF2-40B4-BE49-F238E27FC236}">
                <a16:creationId xmlns:a16="http://schemas.microsoft.com/office/drawing/2014/main" id="{B1CBB556-F8AC-9545-D42C-9334AAEB7E68}"/>
              </a:ext>
            </a:extLst>
          </p:cNvPr>
          <p:cNvPicPr>
            <a:picLocks noChangeAspect="1" noChangeArrowheads="1"/>
          </p:cNvPicPr>
          <p:nvPr/>
        </p:nvPicPr>
        <p:blipFill>
          <a:blip r:embed="rId3" cstate="print">
            <a:clrChange>
              <a:clrFrom>
                <a:srgbClr val="FFFFFF"/>
              </a:clrFrom>
              <a:clrTo>
                <a:srgbClr val="FFFFFF">
                  <a:alpha val="0"/>
                </a:srgbClr>
              </a:clrTo>
            </a:clrChange>
            <a:extLst>
              <a:ext uri="{BEBA8EAE-BF5A-486C-A8C5-ECC9F3942E4B}">
                <a14:imgProps xmlns:a14="http://schemas.microsoft.com/office/drawing/2010/main">
                  <a14:imgLayer r:embed="rId4">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336654" y="313086"/>
            <a:ext cx="4530369" cy="1633630"/>
          </a:xfrm>
          <a:prstGeom prst="rect">
            <a:avLst/>
          </a:prstGeom>
          <a:ln w="228600" cap="sq" cmpd="thickThin">
            <a:noFill/>
            <a:prstDash val="solid"/>
            <a:miter lim="800000"/>
          </a:ln>
          <a:effectLst>
            <a:innerShdw blurRad="76200">
              <a:srgbClr val="000000"/>
            </a:innerShdw>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nvGrpSpPr>
          <p:cNvPr id="8" name="Group 7">
            <a:extLst>
              <a:ext uri="{FF2B5EF4-FFF2-40B4-BE49-F238E27FC236}">
                <a16:creationId xmlns:a16="http://schemas.microsoft.com/office/drawing/2014/main" id="{4940910A-9B8A-9D16-F27B-F6910B934DA7}"/>
              </a:ext>
            </a:extLst>
          </p:cNvPr>
          <p:cNvGrpSpPr/>
          <p:nvPr/>
        </p:nvGrpSpPr>
        <p:grpSpPr>
          <a:xfrm>
            <a:off x="33041235" y="30367319"/>
            <a:ext cx="13163563" cy="1802615"/>
            <a:chOff x="36031476" y="30413972"/>
            <a:chExt cx="13163563" cy="1802615"/>
          </a:xfrm>
        </p:grpSpPr>
        <p:pic>
          <p:nvPicPr>
            <p:cNvPr id="10" name="Picture 9">
              <a:extLst>
                <a:ext uri="{FF2B5EF4-FFF2-40B4-BE49-F238E27FC236}">
                  <a16:creationId xmlns:a16="http://schemas.microsoft.com/office/drawing/2014/main" id="{02157752-4946-D617-086F-EBD312E4437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738804" y="30458675"/>
              <a:ext cx="1456235" cy="1606961"/>
            </a:xfrm>
            <a:prstGeom prst="rect">
              <a:avLst/>
            </a:prstGeom>
          </p:spPr>
        </p:pic>
        <p:pic>
          <p:nvPicPr>
            <p:cNvPr id="9" name="Picture 8">
              <a:extLst>
                <a:ext uri="{FF2B5EF4-FFF2-40B4-BE49-F238E27FC236}">
                  <a16:creationId xmlns:a16="http://schemas.microsoft.com/office/drawing/2014/main" id="{29069C29-27B7-5D86-43E6-AC0D69F494F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5714521" y="30826008"/>
              <a:ext cx="2044025" cy="963208"/>
            </a:xfrm>
            <a:prstGeom prst="rect">
              <a:avLst/>
            </a:prstGeom>
          </p:spPr>
        </p:pic>
        <p:pic>
          <p:nvPicPr>
            <p:cNvPr id="13" name="Picture 2" descr="Work with us – Institute of HIV Research and Innovation /  มูลนิธิสถาบันเพื่อการวิจัยและนวัตกรรมด้านเอชไอวี">
              <a:extLst>
                <a:ext uri="{FF2B5EF4-FFF2-40B4-BE49-F238E27FC236}">
                  <a16:creationId xmlns:a16="http://schemas.microsoft.com/office/drawing/2014/main" id="{AD30031B-433E-3AB3-B6BF-D46CCCA1C176}"/>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7897057" y="30413972"/>
              <a:ext cx="1902958" cy="1773802"/>
            </a:xfrm>
            <a:prstGeom prst="rect">
              <a:avLst/>
            </a:prstGeom>
            <a:noFill/>
            <a:extLst>
              <a:ext uri="{909E8E84-426E-40DD-AFC4-6F175D3DCCD1}">
                <a14:hiddenFill xmlns:a14="http://schemas.microsoft.com/office/drawing/2010/main">
                  <a:solidFill>
                    <a:srgbClr val="FFFFFF"/>
                  </a:solidFill>
                </a14:hiddenFill>
              </a:ext>
            </a:extLst>
          </p:spPr>
        </p:pic>
        <p:pic>
          <p:nvPicPr>
            <p:cNvPr id="16" name="Picture 15">
              <a:extLst>
                <a:ext uri="{FF2B5EF4-FFF2-40B4-BE49-F238E27FC236}">
                  <a16:creationId xmlns:a16="http://schemas.microsoft.com/office/drawing/2014/main" id="{F51EBBD0-487A-509C-8B61-8B82DF7698DB}"/>
                </a:ext>
              </a:extLst>
            </p:cNvPr>
            <p:cNvPicPr>
              <a:picLocks noChangeAspect="1"/>
            </p:cNvPicPr>
            <p:nvPr/>
          </p:nvPicPr>
          <p:blipFill>
            <a:blip r:embed="rId8">
              <a:extLst>
                <a:ext uri="{BEBA8EAE-BF5A-486C-A8C5-ECC9F3942E4B}">
                  <a14:imgProps xmlns:a14="http://schemas.microsoft.com/office/drawing/2010/main">
                    <a14:imgLayer r:embed="rId9">
                      <a14:imgEffect>
                        <a14:brightnessContrast contrast="-40000"/>
                      </a14:imgEffect>
                    </a14:imgLayer>
                  </a14:imgProps>
                </a:ext>
                <a:ext uri="{28A0092B-C50C-407E-A947-70E740481C1C}">
                  <a14:useLocalDpi xmlns:a14="http://schemas.microsoft.com/office/drawing/2010/main" val="0"/>
                </a:ext>
              </a:extLst>
            </a:blip>
            <a:stretch>
              <a:fillRect/>
            </a:stretch>
          </p:blipFill>
          <p:spPr>
            <a:xfrm>
              <a:off x="36031476" y="30442785"/>
              <a:ext cx="1832930" cy="1773802"/>
            </a:xfrm>
            <a:prstGeom prst="rect">
              <a:avLst/>
            </a:prstGeom>
          </p:spPr>
        </p:pic>
      </p:grpSp>
      <p:sp>
        <p:nvSpPr>
          <p:cNvPr id="3" name="TextBox 2">
            <a:extLst>
              <a:ext uri="{FF2B5EF4-FFF2-40B4-BE49-F238E27FC236}">
                <a16:creationId xmlns:a16="http://schemas.microsoft.com/office/drawing/2014/main" id="{75AE8503-882B-5D62-9810-2F9D43B34105}"/>
              </a:ext>
            </a:extLst>
          </p:cNvPr>
          <p:cNvSpPr txBox="1"/>
          <p:nvPr/>
        </p:nvSpPr>
        <p:spPr>
          <a:xfrm>
            <a:off x="-1" y="2324322"/>
            <a:ext cx="3583082" cy="646331"/>
          </a:xfrm>
          <a:prstGeom prst="rect">
            <a:avLst/>
          </a:prstGeom>
          <a:noFill/>
        </p:spPr>
        <p:txBody>
          <a:bodyPr wrap="square" rtlCol="0">
            <a:spAutoFit/>
          </a:bodyPr>
          <a:lstStyle/>
          <a:p>
            <a:pPr algn="ctr"/>
            <a:r>
              <a:rPr lang="en-US" sz="3600" b="1" dirty="0"/>
              <a:t>Abstract # 1144</a:t>
            </a:r>
          </a:p>
        </p:txBody>
      </p:sp>
      <p:graphicFrame>
        <p:nvGraphicFramePr>
          <p:cNvPr id="6" name="Table 5">
            <a:extLst>
              <a:ext uri="{FF2B5EF4-FFF2-40B4-BE49-F238E27FC236}">
                <a16:creationId xmlns:a16="http://schemas.microsoft.com/office/drawing/2014/main" id="{539EC46A-B2DA-D4A2-E896-37EFA0A15BCD}"/>
              </a:ext>
            </a:extLst>
          </p:cNvPr>
          <p:cNvGraphicFramePr>
            <a:graphicFrameLocks noGrp="1"/>
          </p:cNvGraphicFramePr>
          <p:nvPr>
            <p:extLst>
              <p:ext uri="{D42A27DB-BD31-4B8C-83A1-F6EECF244321}">
                <p14:modId xmlns:p14="http://schemas.microsoft.com/office/powerpoint/2010/main" val="1820383936"/>
              </p:ext>
            </p:extLst>
          </p:nvPr>
        </p:nvGraphicFramePr>
        <p:xfrm>
          <a:off x="32851244" y="5040364"/>
          <a:ext cx="15855220" cy="7554789"/>
        </p:xfrm>
        <a:graphic>
          <a:graphicData uri="http://schemas.openxmlformats.org/drawingml/2006/table">
            <a:tbl>
              <a:tblPr firstRow="1" bandRow="1"/>
              <a:tblGrid>
                <a:gridCol w="4283556">
                  <a:extLst>
                    <a:ext uri="{9D8B030D-6E8A-4147-A177-3AD203B41FA5}">
                      <a16:colId xmlns:a16="http://schemas.microsoft.com/office/drawing/2014/main" val="1856004663"/>
                    </a:ext>
                  </a:extLst>
                </a:gridCol>
                <a:gridCol w="2286000">
                  <a:extLst>
                    <a:ext uri="{9D8B030D-6E8A-4147-A177-3AD203B41FA5}">
                      <a16:colId xmlns:a16="http://schemas.microsoft.com/office/drawing/2014/main" val="2479203059"/>
                    </a:ext>
                  </a:extLst>
                </a:gridCol>
                <a:gridCol w="2438400">
                  <a:extLst>
                    <a:ext uri="{9D8B030D-6E8A-4147-A177-3AD203B41FA5}">
                      <a16:colId xmlns:a16="http://schemas.microsoft.com/office/drawing/2014/main" val="565661712"/>
                    </a:ext>
                  </a:extLst>
                </a:gridCol>
                <a:gridCol w="2348447">
                  <a:extLst>
                    <a:ext uri="{9D8B030D-6E8A-4147-A177-3AD203B41FA5}">
                      <a16:colId xmlns:a16="http://schemas.microsoft.com/office/drawing/2014/main" val="3878262704"/>
                    </a:ext>
                  </a:extLst>
                </a:gridCol>
                <a:gridCol w="2316207">
                  <a:extLst>
                    <a:ext uri="{9D8B030D-6E8A-4147-A177-3AD203B41FA5}">
                      <a16:colId xmlns:a16="http://schemas.microsoft.com/office/drawing/2014/main" val="359992376"/>
                    </a:ext>
                  </a:extLst>
                </a:gridCol>
                <a:gridCol w="2182610">
                  <a:extLst>
                    <a:ext uri="{9D8B030D-6E8A-4147-A177-3AD203B41FA5}">
                      <a16:colId xmlns:a16="http://schemas.microsoft.com/office/drawing/2014/main" val="1631475187"/>
                    </a:ext>
                  </a:extLst>
                </a:gridCol>
              </a:tblGrid>
              <a:tr h="333534">
                <a:tc gridSpan="6">
                  <a:txBody>
                    <a:bodyPr/>
                    <a:lstStyle/>
                    <a:p>
                      <a:pPr marL="0" marR="0" lvl="0" indent="0" algn="l" defTabSz="4389120" rtl="0" eaLnBrk="1" fontAlgn="auto" latinLnBrk="0" hangingPunct="1">
                        <a:lnSpc>
                          <a:spcPct val="100000"/>
                        </a:lnSpc>
                        <a:spcBef>
                          <a:spcPts val="0"/>
                        </a:spcBef>
                        <a:spcAft>
                          <a:spcPts val="0"/>
                        </a:spcAft>
                        <a:buClrTx/>
                        <a:buSzTx/>
                        <a:buFontTx/>
                        <a:buNone/>
                        <a:tabLst/>
                        <a:defRPr/>
                      </a:pPr>
                      <a:r>
                        <a:rPr lang="en-HK" sz="3200" b="1" kern="100" dirty="0">
                          <a:solidFill>
                            <a:schemeClr val="bg1"/>
                          </a:solidFill>
                          <a:effectLst/>
                          <a:latin typeface="Aptos" panose="020B0004020202020204" pitchFamily="34" charset="0"/>
                          <a:ea typeface="Times New Roman" panose="02020603050405020304" pitchFamily="18" charset="0"/>
                          <a:cs typeface="Calibri" panose="020F0502020204030204" pitchFamily="34" charset="0"/>
                        </a:rPr>
                        <a:t>Table  2</a:t>
                      </a:r>
                      <a:r>
                        <a:rPr lang="en-HK" sz="3200" b="1" kern="100" dirty="0">
                          <a:solidFill>
                            <a:schemeClr val="bg1"/>
                          </a:solidFill>
                          <a:effectLst/>
                          <a:latin typeface="Aptos" panose="020B0004020202020204" pitchFamily="34" charset="0"/>
                          <a:ea typeface="Calibri" panose="020F0502020204030204" pitchFamily="34" charset="0"/>
                          <a:cs typeface="Cordia New" panose="020B0304020202020204" pitchFamily="34" charset="-34"/>
                        </a:rPr>
                        <a:t>. Sexually </a:t>
                      </a:r>
                      <a:r>
                        <a:rPr lang="en-HK" sz="3200" b="1" kern="100" dirty="0" err="1">
                          <a:solidFill>
                            <a:schemeClr val="bg1"/>
                          </a:solidFill>
                          <a:effectLst/>
                          <a:latin typeface="Aptos" panose="020B0004020202020204" pitchFamily="34" charset="0"/>
                          <a:ea typeface="Calibri" panose="020F0502020204030204" pitchFamily="34" charset="0"/>
                          <a:cs typeface="Cordia New" panose="020B0304020202020204" pitchFamily="34" charset="-34"/>
                        </a:rPr>
                        <a:t>Transmittted</a:t>
                      </a:r>
                      <a:r>
                        <a:rPr lang="en-HK" sz="3200" b="1" kern="100" dirty="0">
                          <a:solidFill>
                            <a:schemeClr val="bg1"/>
                          </a:solidFill>
                          <a:effectLst/>
                          <a:latin typeface="Aptos" panose="020B0004020202020204" pitchFamily="34" charset="0"/>
                          <a:ea typeface="Calibri" panose="020F0502020204030204" pitchFamily="34" charset="0"/>
                          <a:cs typeface="Cordia New" panose="020B0304020202020204" pitchFamily="34" charset="-34"/>
                        </a:rPr>
                        <a:t> Infections and Risk Behaviours cs during Acute HIV Infection</a:t>
                      </a:r>
                      <a:endParaRPr lang="en-HK" sz="3200" kern="100" dirty="0">
                        <a:solidFill>
                          <a:schemeClr val="bg1"/>
                        </a:solidFill>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1"/>
                    </a:solidFill>
                  </a:tcPr>
                </a:tc>
                <a:tc hMerge="1">
                  <a:txBody>
                    <a:bodyPr/>
                    <a:lstStyle/>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HK"/>
                    </a:p>
                  </a:txBody>
                  <a:tcPr/>
                </a:tc>
                <a:extLst>
                  <a:ext uri="{0D108BD9-81ED-4DB2-BD59-A6C34878D82A}">
                    <a16:rowId xmlns:a16="http://schemas.microsoft.com/office/drawing/2014/main" val="3407887458"/>
                  </a:ext>
                </a:extLst>
              </a:tr>
              <a:tr h="333534">
                <a:tc rowSpan="2">
                  <a:txBody>
                    <a:bodyPr/>
                    <a:lstStyle/>
                    <a:p>
                      <a:pPr algn="l"/>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a:r>
                        <a:rPr lang="en-HK" sz="3200" b="1" kern="12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Group 1 </a:t>
                      </a:r>
                    </a:p>
                    <a:p>
                      <a:pPr algn="ctr"/>
                      <a:r>
                        <a:rPr lang="en-HK" sz="3200" b="1" kern="12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(Ref)</a:t>
                      </a:r>
                    </a:p>
                    <a:p>
                      <a:pPr algn="ctr"/>
                      <a:r>
                        <a:rPr lang="en-HK" sz="3200" b="1" kern="12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(n=140)</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a:r>
                        <a:rPr lang="en-HK" sz="3200" b="1" kern="12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Group 2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b="1" kern="12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(n=435)</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rowSpan="2">
                  <a:txBody>
                    <a:bodyPr/>
                    <a:lstStyle/>
                    <a:p>
                      <a:pPr algn="ctr"/>
                      <a:r>
                        <a:rPr lang="en-HK" sz="3200" b="1" kern="12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Group 3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b="1" kern="12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(n=151)</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gridSpan="2">
                  <a:txBody>
                    <a:bodyPr/>
                    <a:lstStyle/>
                    <a:p>
                      <a:pPr algn="ctr"/>
                      <a:r>
                        <a:rPr lang="en-HK" sz="3200" b="1" kern="12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P-value</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HK"/>
                    </a:p>
                  </a:txBody>
                  <a:tcPr/>
                </a:tc>
                <a:extLst>
                  <a:ext uri="{0D108BD9-81ED-4DB2-BD59-A6C34878D82A}">
                    <a16:rowId xmlns:a16="http://schemas.microsoft.com/office/drawing/2014/main" val="3218237379"/>
                  </a:ext>
                </a:extLst>
              </a:tr>
              <a:tr h="667068">
                <a:tc vMerge="1">
                  <a:txBody>
                    <a:bodyPr/>
                    <a:lstStyle/>
                    <a:p>
                      <a:endParaRPr lang="en-HK"/>
                    </a:p>
                  </a:txBody>
                  <a:tcPr/>
                </a:tc>
                <a:tc vMerge="1">
                  <a:txBody>
                    <a:bodyPr/>
                    <a:lstStyle/>
                    <a:p>
                      <a:endParaRPr lang="en-HK"/>
                    </a:p>
                  </a:txBody>
                  <a:tcPr/>
                </a:tc>
                <a:tc vMerge="1">
                  <a:txBody>
                    <a:bodyPr/>
                    <a:lstStyle/>
                    <a:p>
                      <a:endParaRPr lang="en-HK"/>
                    </a:p>
                  </a:txBody>
                  <a:tcPr/>
                </a:tc>
                <a:tc vMerge="1">
                  <a:txBody>
                    <a:bodyPr/>
                    <a:lstStyle/>
                    <a:p>
                      <a:endParaRPr lang="en-HK"/>
                    </a:p>
                  </a:txBody>
                  <a:tcPr/>
                </a:tc>
                <a:tc>
                  <a:txBody>
                    <a:bodyPr/>
                    <a:lstStyle/>
                    <a:p>
                      <a:pPr algn="ctr"/>
                      <a:r>
                        <a:rPr lang="en-HK" sz="3200" b="1" kern="12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Grp 1 vs. 2</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b="1" kern="12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Grp 1 vs. 3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1081260156"/>
                  </a:ext>
                </a:extLst>
              </a:tr>
              <a:tr h="1000603">
                <a:tc>
                  <a:txBody>
                    <a:bodyPr/>
                    <a:lstStyle/>
                    <a:p>
                      <a:pPr algn="l"/>
                      <a:r>
                        <a:rPr lang="fr-CH" sz="32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Syphilis, n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l"/>
                      <a:r>
                        <a:rPr lang="fr-CH" sz="32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TPHA (+)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l"/>
                      <a:r>
                        <a:rPr lang="fr-CH" sz="32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VDRL/RPR (+)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fr-CH" sz="3200" kern="100">
                          <a:effectLst/>
                          <a:latin typeface="Aptos" panose="020B0004020202020204" pitchFamily="34" charset="0"/>
                          <a:ea typeface="Times New Roman" panose="02020603050405020304" pitchFamily="18" charset="0"/>
                          <a:cs typeface="Calibri" panose="020F0502020204030204" pitchFamily="34" charset="0"/>
                        </a:rPr>
                        <a:t> </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14 (10)</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9 (6)</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HK" sz="3200" kern="100" dirty="0">
                          <a:effectLst/>
                          <a:latin typeface="Aptos" panose="020B0004020202020204" pitchFamily="34" charset="0"/>
                          <a:ea typeface="Times New Roman" panose="02020603050405020304" pitchFamily="18" charset="0"/>
                          <a:cs typeface="Calibri" panose="020F0502020204030204" pitchFamily="34" charset="0"/>
                        </a:rPr>
                        <a:t>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96 (22)</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73 (17)</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l"/>
                      <a:r>
                        <a:rPr lang="en-HK" sz="3200" kern="100">
                          <a:effectLst/>
                          <a:latin typeface="Aptos" panose="020B0004020202020204" pitchFamily="34" charset="0"/>
                          <a:ea typeface="Times New Roman" panose="02020603050405020304" pitchFamily="18" charset="0"/>
                          <a:cs typeface="Calibri" panose="020F0502020204030204" pitchFamily="34" charset="0"/>
                        </a:rPr>
                        <a:t> </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43 (29)</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35 (23)</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effectLst/>
                          <a:latin typeface="Aptos" panose="020B0004020202020204" pitchFamily="34" charset="0"/>
                          <a:ea typeface="Times New Roman" panose="02020603050405020304" pitchFamily="18" charset="0"/>
                          <a:cs typeface="Calibri" panose="020F0502020204030204" pitchFamily="34" charset="0"/>
                        </a:rPr>
                        <a:t> </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0.001</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0.002</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dirty="0">
                          <a:effectLst/>
                          <a:latin typeface="Aptos" panose="020B0004020202020204" pitchFamily="34" charset="0"/>
                          <a:ea typeface="Times New Roman" panose="02020603050405020304" pitchFamily="18" charset="0"/>
                          <a:cs typeface="Calibri" panose="020F0502020204030204" pitchFamily="34" charset="0"/>
                        </a:rPr>
                        <a:t>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&lt;0.001</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&lt;0.001</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97331249"/>
                  </a:ext>
                </a:extLst>
              </a:tr>
              <a:tr h="667068">
                <a:tc>
                  <a:txBody>
                    <a:bodyPr/>
                    <a:lstStyle/>
                    <a:p>
                      <a:pPr algn="l"/>
                      <a:r>
                        <a:rPr lang="en-HK" sz="32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Hepatitis C (anti-HCV Ab), n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 (1)</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9 (2) </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9 (6)</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0.464 </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0.021</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611585213"/>
                  </a:ext>
                </a:extLst>
              </a:tr>
              <a:tr h="242836">
                <a:tc>
                  <a:txBody>
                    <a:bodyPr/>
                    <a:lstStyle/>
                    <a:p>
                      <a:pPr algn="l"/>
                      <a:r>
                        <a:rPr lang="en-HK" sz="32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Any PREP usage, n(%)</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 (0)</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7 (2) </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15 (10)</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0.204</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&lt;0.001</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932759372"/>
                  </a:ext>
                </a:extLst>
              </a:tr>
              <a:tr h="333534">
                <a:tc>
                  <a:txBody>
                    <a:bodyPr/>
                    <a:lstStyle/>
                    <a:p>
                      <a:pPr algn="l"/>
                      <a:r>
                        <a:rPr lang="en-HK" sz="32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*Meth use, n (%)</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200">
                          <a:solidFill>
                            <a:srgbClr val="000000"/>
                          </a:solidFill>
                          <a:effectLst/>
                          <a:latin typeface="Aptos" panose="020B0004020202020204" pitchFamily="34" charset="0"/>
                          <a:ea typeface="PMingLiU" panose="02020500000000000000" pitchFamily="18" charset="-120"/>
                          <a:cs typeface="Calibri" panose="020F0502020204030204" pitchFamily="34" charset="0"/>
                        </a:rPr>
                        <a:t>21/83 (25)</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200">
                          <a:solidFill>
                            <a:srgbClr val="000000"/>
                          </a:solidFill>
                          <a:effectLst/>
                          <a:latin typeface="Aptos" panose="020B0004020202020204" pitchFamily="34" charset="0"/>
                          <a:ea typeface="PMingLiU" panose="02020500000000000000" pitchFamily="18" charset="-120"/>
                          <a:cs typeface="Calibri" panose="020F0502020204030204" pitchFamily="34" charset="0"/>
                        </a:rPr>
                        <a:t>32/151 (21)</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366976238"/>
                  </a:ext>
                </a:extLst>
              </a:tr>
              <a:tr h="333534">
                <a:tc>
                  <a:txBody>
                    <a:bodyPr/>
                    <a:lstStyle/>
                    <a:p>
                      <a:pPr algn="l"/>
                      <a:r>
                        <a:rPr lang="en-HK" sz="32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*Group sex, n (%)</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200">
                          <a:solidFill>
                            <a:srgbClr val="000000"/>
                          </a:solidFill>
                          <a:effectLst/>
                          <a:latin typeface="Aptos" panose="020B0004020202020204" pitchFamily="34" charset="0"/>
                          <a:ea typeface="PMingLiU" panose="02020500000000000000" pitchFamily="18" charset="-120"/>
                          <a:cs typeface="Calibri" panose="020F0502020204030204" pitchFamily="34" charset="0"/>
                        </a:rPr>
                        <a:t>18/83 (22)</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US" sz="3200" kern="1200">
                          <a:solidFill>
                            <a:srgbClr val="000000"/>
                          </a:solidFill>
                          <a:effectLst/>
                          <a:latin typeface="Aptos" panose="020B0004020202020204" pitchFamily="34" charset="0"/>
                          <a:ea typeface="PMingLiU" panose="02020500000000000000" pitchFamily="18" charset="-120"/>
                          <a:cs typeface="Calibri" panose="020F0502020204030204" pitchFamily="34" charset="0"/>
                        </a:rPr>
                        <a:t>36/130 (28)</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45140789"/>
                  </a:ext>
                </a:extLst>
              </a:tr>
              <a:tr h="1214949">
                <a:tc gridSpan="6">
                  <a:txBody>
                    <a:bodyPr/>
                    <a:lstStyle/>
                    <a:p>
                      <a:pPr algn="just"/>
                      <a:r>
                        <a:rPr lang="en-HK" sz="26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 Based on the risky behaviour questionnaire introduced in Sep 2017.  </a:t>
                      </a:r>
                      <a:endParaRPr lang="en-HK" sz="2600" kern="100" dirty="0">
                        <a:effectLst/>
                        <a:latin typeface="Aptos" panose="020B0004020202020204" pitchFamily="34" charset="0"/>
                        <a:ea typeface="Calibri" panose="020F0502020204030204" pitchFamily="34" charset="0"/>
                        <a:cs typeface="Cordia New" panose="020B0304020202020204" pitchFamily="34" charset="-34"/>
                      </a:endParaRPr>
                    </a:p>
                    <a:p>
                      <a:pPr algn="just"/>
                      <a:r>
                        <a:rPr lang="en-HK" sz="2600" b="1" kern="100" dirty="0" err="1">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Abbreviatons</a:t>
                      </a:r>
                      <a:r>
                        <a:rPr lang="en-HK" sz="26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 </a:t>
                      </a:r>
                      <a:r>
                        <a:rPr lang="en-HK" sz="2600" b="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Ab=Antibody; PREP=pre-exposure prophylaxis; </a:t>
                      </a:r>
                      <a:r>
                        <a:rPr lang="en-HK" sz="26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RPR=</a:t>
                      </a:r>
                      <a:r>
                        <a:rPr lang="en-US" sz="2600" kern="100" dirty="0">
                          <a:effectLst/>
                          <a:latin typeface="Aptos" panose="020B0004020202020204" pitchFamily="34" charset="0"/>
                          <a:ea typeface="PMingLiU" panose="02020500000000000000" pitchFamily="18" charset="-120"/>
                          <a:cs typeface="Cordia New" panose="020B0304020202020204" pitchFamily="34" charset="-34"/>
                        </a:rPr>
                        <a:t>R</a:t>
                      </a:r>
                      <a:r>
                        <a:rPr lang="en-HK" sz="2600" kern="100" dirty="0" err="1">
                          <a:solidFill>
                            <a:srgbClr val="000000"/>
                          </a:solidFill>
                          <a:effectLst/>
                          <a:latin typeface="Aptos" panose="020B0004020202020204" pitchFamily="34" charset="0"/>
                          <a:ea typeface="Times New Roman" panose="02020603050405020304" pitchFamily="18" charset="0"/>
                          <a:cs typeface="Calibri" panose="020F0502020204030204" pitchFamily="34" charset="0"/>
                        </a:rPr>
                        <a:t>apid</a:t>
                      </a:r>
                      <a:r>
                        <a:rPr lang="en-HK" sz="26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 Plasma </a:t>
                      </a:r>
                      <a:r>
                        <a:rPr lang="en-HK" sz="2600" kern="100" dirty="0" err="1">
                          <a:solidFill>
                            <a:srgbClr val="000000"/>
                          </a:solidFill>
                          <a:effectLst/>
                          <a:latin typeface="Aptos" panose="020B0004020202020204" pitchFamily="34" charset="0"/>
                          <a:ea typeface="Times New Roman" panose="02020603050405020304" pitchFamily="18" charset="0"/>
                          <a:cs typeface="Calibri" panose="020F0502020204030204" pitchFamily="34" charset="0"/>
                        </a:rPr>
                        <a:t>Reagin</a:t>
                      </a:r>
                      <a:r>
                        <a:rPr lang="en-HK" sz="26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 TPHA=Treponema Pallidum Hemagglutination Assay; VDRL=</a:t>
                      </a:r>
                      <a:r>
                        <a:rPr lang="en-HK" sz="2600" kern="100" dirty="0">
                          <a:effectLst/>
                          <a:latin typeface="Aptos" panose="020B0004020202020204" pitchFamily="34" charset="0"/>
                          <a:ea typeface="PMingLiU" panose="02020500000000000000" pitchFamily="18" charset="-120"/>
                          <a:cs typeface="Cordia New" panose="020B0304020202020204" pitchFamily="34" charset="-34"/>
                        </a:rPr>
                        <a:t> </a:t>
                      </a:r>
                      <a:r>
                        <a:rPr lang="en-HK" sz="26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Venereal Disease Research Laboratory.</a:t>
                      </a:r>
                      <a:endParaRPr lang="en-HK" sz="26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hMerge="1">
                  <a:txBody>
                    <a:bodyPr/>
                    <a:lstStyle/>
                    <a:p>
                      <a:endParaRPr lang="en-HK"/>
                    </a:p>
                  </a:txBody>
                  <a:tcPr/>
                </a:tc>
                <a:tc hMerge="1">
                  <a:txBody>
                    <a:bodyPr/>
                    <a:lstStyle/>
                    <a:p>
                      <a:endParaRPr lang="en-HK"/>
                    </a:p>
                  </a:txBody>
                  <a:tcPr/>
                </a:tc>
                <a:tc hMerge="1">
                  <a:txBody>
                    <a:bodyPr/>
                    <a:lstStyle/>
                    <a:p>
                      <a:endParaRPr lang="en-HK"/>
                    </a:p>
                  </a:txBody>
                  <a:tcPr/>
                </a:tc>
                <a:tc hMerge="1">
                  <a:txBody>
                    <a:bodyPr/>
                    <a:lstStyle/>
                    <a:p>
                      <a:endParaRPr lang="en-HK"/>
                    </a:p>
                  </a:txBody>
                  <a:tcPr/>
                </a:tc>
                <a:tc hMerge="1">
                  <a:txBody>
                    <a:bodyPr/>
                    <a:lstStyle/>
                    <a:p>
                      <a:endParaRPr lang="en-HK"/>
                    </a:p>
                  </a:txBody>
                  <a:tcPr/>
                </a:tc>
                <a:extLst>
                  <a:ext uri="{0D108BD9-81ED-4DB2-BD59-A6C34878D82A}">
                    <a16:rowId xmlns:a16="http://schemas.microsoft.com/office/drawing/2014/main" val="3332583216"/>
                  </a:ext>
                </a:extLst>
              </a:tr>
            </a:tbl>
          </a:graphicData>
        </a:graphic>
      </p:graphicFrame>
      <p:graphicFrame>
        <p:nvGraphicFramePr>
          <p:cNvPr id="18" name="Chart 17">
            <a:extLst>
              <a:ext uri="{FF2B5EF4-FFF2-40B4-BE49-F238E27FC236}">
                <a16:creationId xmlns:a16="http://schemas.microsoft.com/office/drawing/2014/main" id="{77B80B24-2BC4-185A-B516-7636CF72F3EE}"/>
              </a:ext>
            </a:extLst>
          </p:cNvPr>
          <p:cNvGraphicFramePr>
            <a:graphicFrameLocks/>
          </p:cNvGraphicFramePr>
          <p:nvPr>
            <p:extLst>
              <p:ext uri="{D42A27DB-BD31-4B8C-83A1-F6EECF244321}">
                <p14:modId xmlns:p14="http://schemas.microsoft.com/office/powerpoint/2010/main" val="3709272991"/>
              </p:ext>
            </p:extLst>
          </p:nvPr>
        </p:nvGraphicFramePr>
        <p:xfrm>
          <a:off x="818832" y="18572464"/>
          <a:ext cx="14641462" cy="6265990"/>
        </p:xfrm>
        <a:graphic>
          <a:graphicData uri="http://schemas.openxmlformats.org/drawingml/2006/chart">
            <c:chart xmlns:c="http://schemas.openxmlformats.org/drawingml/2006/chart" xmlns:r="http://schemas.openxmlformats.org/officeDocument/2006/relationships" r:id="rId10"/>
          </a:graphicData>
        </a:graphic>
      </p:graphicFrame>
      <p:graphicFrame>
        <p:nvGraphicFramePr>
          <p:cNvPr id="19" name="Chart 18">
            <a:extLst>
              <a:ext uri="{FF2B5EF4-FFF2-40B4-BE49-F238E27FC236}">
                <a16:creationId xmlns:a16="http://schemas.microsoft.com/office/drawing/2014/main" id="{824EB7D2-8C74-5762-B0F0-81A2311FC51C}"/>
              </a:ext>
            </a:extLst>
          </p:cNvPr>
          <p:cNvGraphicFramePr>
            <a:graphicFrameLocks/>
          </p:cNvGraphicFramePr>
          <p:nvPr>
            <p:extLst>
              <p:ext uri="{D42A27DB-BD31-4B8C-83A1-F6EECF244321}">
                <p14:modId xmlns:p14="http://schemas.microsoft.com/office/powerpoint/2010/main" val="3889472899"/>
              </p:ext>
            </p:extLst>
          </p:nvPr>
        </p:nvGraphicFramePr>
        <p:xfrm>
          <a:off x="843054" y="25242647"/>
          <a:ext cx="14617240" cy="6457222"/>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22" name="Table 21">
            <a:extLst>
              <a:ext uri="{FF2B5EF4-FFF2-40B4-BE49-F238E27FC236}">
                <a16:creationId xmlns:a16="http://schemas.microsoft.com/office/drawing/2014/main" id="{F534AFDA-D853-CD48-AB90-4D9EF9688A83}"/>
              </a:ext>
            </a:extLst>
          </p:cNvPr>
          <p:cNvGraphicFramePr>
            <a:graphicFrameLocks noGrp="1"/>
          </p:cNvGraphicFramePr>
          <p:nvPr>
            <p:extLst>
              <p:ext uri="{D42A27DB-BD31-4B8C-83A1-F6EECF244321}">
                <p14:modId xmlns:p14="http://schemas.microsoft.com/office/powerpoint/2010/main" val="1423993917"/>
              </p:ext>
            </p:extLst>
          </p:nvPr>
        </p:nvGraphicFramePr>
        <p:xfrm>
          <a:off x="15782534" y="13472930"/>
          <a:ext cx="16875879" cy="15819120"/>
        </p:xfrm>
        <a:graphic>
          <a:graphicData uri="http://schemas.openxmlformats.org/drawingml/2006/table">
            <a:tbl>
              <a:tblPr firstRow="1" bandRow="1">
                <a:tableStyleId>{5940675A-B579-460E-94D1-54222C63F5DA}</a:tableStyleId>
              </a:tblPr>
              <a:tblGrid>
                <a:gridCol w="4427818">
                  <a:extLst>
                    <a:ext uri="{9D8B030D-6E8A-4147-A177-3AD203B41FA5}">
                      <a16:colId xmlns:a16="http://schemas.microsoft.com/office/drawing/2014/main" val="3420232663"/>
                    </a:ext>
                  </a:extLst>
                </a:gridCol>
                <a:gridCol w="2686050">
                  <a:extLst>
                    <a:ext uri="{9D8B030D-6E8A-4147-A177-3AD203B41FA5}">
                      <a16:colId xmlns:a16="http://schemas.microsoft.com/office/drawing/2014/main" val="209119534"/>
                    </a:ext>
                  </a:extLst>
                </a:gridCol>
                <a:gridCol w="2705100">
                  <a:extLst>
                    <a:ext uri="{9D8B030D-6E8A-4147-A177-3AD203B41FA5}">
                      <a16:colId xmlns:a16="http://schemas.microsoft.com/office/drawing/2014/main" val="475793877"/>
                    </a:ext>
                  </a:extLst>
                </a:gridCol>
                <a:gridCol w="2724150">
                  <a:extLst>
                    <a:ext uri="{9D8B030D-6E8A-4147-A177-3AD203B41FA5}">
                      <a16:colId xmlns:a16="http://schemas.microsoft.com/office/drawing/2014/main" val="1343748776"/>
                    </a:ext>
                  </a:extLst>
                </a:gridCol>
                <a:gridCol w="2209800">
                  <a:extLst>
                    <a:ext uri="{9D8B030D-6E8A-4147-A177-3AD203B41FA5}">
                      <a16:colId xmlns:a16="http://schemas.microsoft.com/office/drawing/2014/main" val="1568097203"/>
                    </a:ext>
                  </a:extLst>
                </a:gridCol>
                <a:gridCol w="2122961">
                  <a:extLst>
                    <a:ext uri="{9D8B030D-6E8A-4147-A177-3AD203B41FA5}">
                      <a16:colId xmlns:a16="http://schemas.microsoft.com/office/drawing/2014/main" val="1998602744"/>
                    </a:ext>
                  </a:extLst>
                </a:gridCol>
              </a:tblGrid>
              <a:tr h="275656">
                <a:tc gridSpan="6">
                  <a:txBody>
                    <a:bodyPr/>
                    <a:lstStyle/>
                    <a:p>
                      <a:r>
                        <a:rPr lang="en-HK" sz="3200" b="1" dirty="0">
                          <a:solidFill>
                            <a:schemeClr val="bg1"/>
                          </a:solidFill>
                          <a:latin typeface="Aptos" panose="020B0004020202020204" pitchFamily="34" charset="0"/>
                        </a:rPr>
                        <a:t>Table 1. RV254 Participants’ Demographics at </a:t>
                      </a:r>
                      <a:r>
                        <a:rPr lang="en-HK" sz="3200" b="1" dirty="0" err="1">
                          <a:solidFill>
                            <a:schemeClr val="bg1"/>
                          </a:solidFill>
                          <a:latin typeface="Aptos" panose="020B0004020202020204" pitchFamily="34" charset="0"/>
                        </a:rPr>
                        <a:t>Enrollment</a:t>
                      </a:r>
                      <a:r>
                        <a:rPr lang="en-HK" sz="3200" b="1" dirty="0">
                          <a:solidFill>
                            <a:schemeClr val="bg1"/>
                          </a:solidFill>
                          <a:latin typeface="Aptos" panose="020B0004020202020204" pitchFamily="34" charset="0"/>
                        </a:rPr>
                        <a:t> (Acute HIV Infection)</a:t>
                      </a:r>
                    </a:p>
                  </a:txBody>
                  <a:tcPr>
                    <a:solidFill>
                      <a:schemeClr val="tx1"/>
                    </a:solidFill>
                  </a:tcPr>
                </a:tc>
                <a:tc hMerge="1">
                  <a:txBody>
                    <a:bodyPr/>
                    <a:lstStyle/>
                    <a:p>
                      <a:pPr algn="ctr"/>
                      <a:endParaRPr lang="en-HK" sz="3200" b="1" dirty="0">
                        <a:latin typeface="Aptos" panose="020B0004020202020204" pitchFamily="34" charset="0"/>
                      </a:endParaRPr>
                    </a:p>
                  </a:txBody>
                  <a:tcPr/>
                </a:tc>
                <a:tc hMerge="1">
                  <a:txBody>
                    <a:bodyPr/>
                    <a:lstStyle/>
                    <a:p>
                      <a:pPr algn="ctr"/>
                      <a:endParaRPr lang="en-HK" sz="3200" b="1" dirty="0">
                        <a:latin typeface="Aptos" panose="020B0004020202020204" pitchFamily="34" charset="0"/>
                      </a:endParaRPr>
                    </a:p>
                  </a:txBody>
                  <a:tcPr/>
                </a:tc>
                <a:tc hMerge="1">
                  <a:txBody>
                    <a:bodyPr/>
                    <a:lstStyle/>
                    <a:p>
                      <a:pPr algn="ctr"/>
                      <a:endParaRPr lang="en-HK" sz="3200" b="1" dirty="0">
                        <a:latin typeface="Aptos" panose="020B0004020202020204" pitchFamily="34" charset="0"/>
                      </a:endParaRPr>
                    </a:p>
                  </a:txBody>
                  <a:tcPr/>
                </a:tc>
                <a:tc hMerge="1">
                  <a:txBody>
                    <a:bodyPr/>
                    <a:lstStyle/>
                    <a:p>
                      <a:pPr algn="ctr"/>
                      <a:endParaRPr lang="en-HK" sz="3200" b="1" dirty="0">
                        <a:latin typeface="Aptos" panose="020B0004020202020204" pitchFamily="34" charset="0"/>
                      </a:endParaRPr>
                    </a:p>
                  </a:txBody>
                  <a:tcPr/>
                </a:tc>
                <a:tc hMerge="1">
                  <a:txBody>
                    <a:bodyPr/>
                    <a:lstStyle/>
                    <a:p>
                      <a:endParaRPr lang="en-HK"/>
                    </a:p>
                  </a:txBody>
                  <a:tcPr/>
                </a:tc>
                <a:extLst>
                  <a:ext uri="{0D108BD9-81ED-4DB2-BD59-A6C34878D82A}">
                    <a16:rowId xmlns:a16="http://schemas.microsoft.com/office/drawing/2014/main" val="1503677760"/>
                  </a:ext>
                </a:extLst>
              </a:tr>
              <a:tr h="275656">
                <a:tc rowSpan="2">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endParaRPr lang="en-HK" sz="3200" dirty="0">
                        <a:latin typeface="Aptos" panose="020B0004020202020204" pitchFamily="34" charset="0"/>
                      </a:endParaRPr>
                    </a:p>
                  </a:txBody>
                  <a:tcPr/>
                </a:tc>
                <a:tc rowSpan="2">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HK" sz="3200" b="1" dirty="0">
                          <a:latin typeface="Aptos" panose="020B0004020202020204" pitchFamily="34" charset="0"/>
                        </a:rPr>
                        <a:t>Group 1 (Ref)</a:t>
                      </a:r>
                    </a:p>
                    <a:p>
                      <a:pPr algn="ctr"/>
                      <a:r>
                        <a:rPr lang="en-HK" sz="3200" b="1" dirty="0">
                          <a:latin typeface="Aptos" panose="020B0004020202020204" pitchFamily="34" charset="0"/>
                        </a:rPr>
                        <a:t> (n=140)</a:t>
                      </a:r>
                    </a:p>
                  </a:txBody>
                  <a:tcPr/>
                </a:tc>
                <a:tc rowSpan="2">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HK" sz="3200" b="1" dirty="0">
                          <a:latin typeface="Aptos" panose="020B0004020202020204" pitchFamily="34" charset="0"/>
                        </a:rPr>
                        <a:t>Group 2 </a:t>
                      </a:r>
                    </a:p>
                    <a:p>
                      <a:pPr algn="ctr"/>
                      <a:r>
                        <a:rPr lang="en-HK" sz="3200" b="1" dirty="0">
                          <a:latin typeface="Aptos" panose="020B0004020202020204" pitchFamily="34" charset="0"/>
                        </a:rPr>
                        <a:t>(n=435)</a:t>
                      </a:r>
                    </a:p>
                  </a:txBody>
                  <a:tcPr/>
                </a:tc>
                <a:tc rowSpan="2">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HK" sz="3200" b="1" dirty="0">
                          <a:latin typeface="Aptos" panose="020B0004020202020204" pitchFamily="34" charset="0"/>
                        </a:rPr>
                        <a:t>Group 3 </a:t>
                      </a:r>
                    </a:p>
                    <a:p>
                      <a:pPr algn="ctr"/>
                      <a:r>
                        <a:rPr lang="en-HK" sz="3200" b="1" dirty="0">
                          <a:latin typeface="Aptos" panose="020B0004020202020204" pitchFamily="34" charset="0"/>
                        </a:rPr>
                        <a:t>(n=151)</a:t>
                      </a:r>
                    </a:p>
                  </a:txBody>
                  <a:tcPr/>
                </a:tc>
                <a:tc gridSpan="2">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HK" sz="3200" b="1" dirty="0">
                          <a:latin typeface="Aptos" panose="020B0004020202020204" pitchFamily="34" charset="0"/>
                        </a:rPr>
                        <a:t>P-value</a:t>
                      </a:r>
                    </a:p>
                  </a:txBody>
                  <a:tcPr/>
                </a:tc>
                <a:tc hMerge="1">
                  <a:txBody>
                    <a:bodyPr/>
                    <a:lstStyle/>
                    <a:p>
                      <a:pPr algn="ctr"/>
                      <a:endParaRPr lang="en-HK" b="1" dirty="0"/>
                    </a:p>
                  </a:txBody>
                  <a:tcPr/>
                </a:tc>
                <a:extLst>
                  <a:ext uri="{0D108BD9-81ED-4DB2-BD59-A6C34878D82A}">
                    <a16:rowId xmlns:a16="http://schemas.microsoft.com/office/drawing/2014/main" val="542393687"/>
                  </a:ext>
                </a:extLst>
              </a:tr>
              <a:tr h="464263">
                <a:tc vMerge="1">
                  <a:txBody>
                    <a:bodyPr/>
                    <a:lstStyle/>
                    <a:p>
                      <a:endParaRPr lang="en-HK" dirty="0"/>
                    </a:p>
                  </a:txBody>
                  <a:tcPr/>
                </a:tc>
                <a:tc vMerge="1">
                  <a:txBody>
                    <a:bodyPr/>
                    <a:lstStyle/>
                    <a:p>
                      <a:endParaRPr dirty="0"/>
                    </a:p>
                  </a:txBody>
                  <a:tcPr/>
                </a:tc>
                <a:tc vMerge="1">
                  <a:txBody>
                    <a:bodyPr/>
                    <a:lstStyle/>
                    <a:p>
                      <a:endParaRPr dirty="0"/>
                    </a:p>
                  </a:txBody>
                  <a:tcPr/>
                </a:tc>
                <a:tc vMerge="1">
                  <a:txBody>
                    <a:bodyPr/>
                    <a:lstStyle/>
                    <a:p>
                      <a:endParaRPr dirty="0"/>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b="1" dirty="0">
                          <a:latin typeface="Aptos" panose="020B0004020202020204" pitchFamily="34" charset="0"/>
                        </a:rPr>
                        <a:t>Grp 1 vs. 2</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b="1" dirty="0">
                          <a:latin typeface="Aptos" panose="020B0004020202020204" pitchFamily="34" charset="0"/>
                        </a:rPr>
                        <a:t>Grp 1 vs. 3 </a:t>
                      </a:r>
                    </a:p>
                  </a:txBody>
                  <a:tcPr/>
                </a:tc>
                <a:extLst>
                  <a:ext uri="{0D108BD9-81ED-4DB2-BD59-A6C34878D82A}">
                    <a16:rowId xmlns:a16="http://schemas.microsoft.com/office/drawing/2014/main" val="1801697862"/>
                  </a:ext>
                </a:extLst>
              </a:tr>
              <a:tr h="275656">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Age, year</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28 </a:t>
                      </a:r>
                    </a:p>
                    <a:p>
                      <a:pPr algn="ctr"/>
                      <a:r>
                        <a:rPr lang="en-HK" sz="3200" dirty="0">
                          <a:latin typeface="Aptos" panose="020B0004020202020204" pitchFamily="34" charset="0"/>
                        </a:rPr>
                        <a:t>(23, 32)</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26 </a:t>
                      </a:r>
                    </a:p>
                    <a:p>
                      <a:pPr algn="ctr"/>
                      <a:r>
                        <a:rPr lang="en-HK" sz="3200" dirty="0">
                          <a:latin typeface="Aptos" panose="020B0004020202020204" pitchFamily="34" charset="0"/>
                        </a:rPr>
                        <a:t>(22, 31) </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28 </a:t>
                      </a:r>
                    </a:p>
                    <a:p>
                      <a:pPr algn="ctr"/>
                      <a:r>
                        <a:rPr lang="en-HK" sz="3200" dirty="0">
                          <a:latin typeface="Aptos" panose="020B0004020202020204" pitchFamily="34" charset="0"/>
                        </a:rPr>
                        <a:t>(23, 32)</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0.122</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0.553</a:t>
                      </a:r>
                    </a:p>
                  </a:txBody>
                  <a:tcPr/>
                </a:tc>
                <a:extLst>
                  <a:ext uri="{0D108BD9-81ED-4DB2-BD59-A6C34878D82A}">
                    <a16:rowId xmlns:a16="http://schemas.microsoft.com/office/drawing/2014/main" val="32269420"/>
                  </a:ext>
                </a:extLst>
              </a:tr>
              <a:tr h="275656">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Male, n (%)</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131 (94)</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429 (99)</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148 (98)</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b="1" dirty="0">
                          <a:solidFill>
                            <a:schemeClr val="tx1"/>
                          </a:solidFill>
                          <a:latin typeface="Aptos" panose="020B0004020202020204" pitchFamily="34" charset="0"/>
                        </a:rPr>
                        <a:t>0.003</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b="1" dirty="0">
                          <a:solidFill>
                            <a:schemeClr val="tx1"/>
                          </a:solidFill>
                          <a:latin typeface="Aptos" panose="020B0004020202020204" pitchFamily="34" charset="0"/>
                        </a:rPr>
                        <a:t>0.077</a:t>
                      </a:r>
                    </a:p>
                  </a:txBody>
                  <a:tcPr/>
                </a:tc>
                <a:extLst>
                  <a:ext uri="{0D108BD9-81ED-4DB2-BD59-A6C34878D82A}">
                    <a16:rowId xmlns:a16="http://schemas.microsoft.com/office/drawing/2014/main" val="1582789252"/>
                  </a:ext>
                </a:extLst>
              </a:tr>
              <a:tr h="275656">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Higher education, n(%)</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85 (61)</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247 (57)</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88 (58)</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0.413</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0.672</a:t>
                      </a:r>
                    </a:p>
                  </a:txBody>
                  <a:tcPr/>
                </a:tc>
                <a:extLst>
                  <a:ext uri="{0D108BD9-81ED-4DB2-BD59-A6C34878D82A}">
                    <a16:rowId xmlns:a16="http://schemas.microsoft.com/office/drawing/2014/main" val="1700973975"/>
                  </a:ext>
                </a:extLst>
              </a:tr>
              <a:tr h="507787">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BMI </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20.6 </a:t>
                      </a:r>
                    </a:p>
                    <a:p>
                      <a:pPr algn="ctr"/>
                      <a:r>
                        <a:rPr lang="en-HK" sz="3200" dirty="0">
                          <a:latin typeface="Aptos" panose="020B0004020202020204" pitchFamily="34" charset="0"/>
                        </a:rPr>
                        <a:t>(19.1, 22.7)</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21.0</a:t>
                      </a:r>
                    </a:p>
                    <a:p>
                      <a:pPr algn="ctr"/>
                      <a:r>
                        <a:rPr lang="en-HK" sz="3200" dirty="0">
                          <a:latin typeface="Aptos" panose="020B0004020202020204" pitchFamily="34" charset="0"/>
                        </a:rPr>
                        <a:t>(19.0, 22.8)</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21.6 </a:t>
                      </a:r>
                    </a:p>
                    <a:p>
                      <a:pPr algn="ctr"/>
                      <a:r>
                        <a:rPr lang="en-HK" sz="3200" dirty="0">
                          <a:latin typeface="Aptos" panose="020B0004020202020204" pitchFamily="34" charset="0"/>
                        </a:rPr>
                        <a:t>(19.6, 24.3)</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0.550</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b="1" dirty="0">
                          <a:solidFill>
                            <a:schemeClr val="tx1"/>
                          </a:solidFill>
                          <a:latin typeface="Aptos" panose="020B0004020202020204" pitchFamily="34" charset="0"/>
                        </a:rPr>
                        <a:t>0.014</a:t>
                      </a:r>
                    </a:p>
                  </a:txBody>
                  <a:tcPr/>
                </a:tc>
                <a:extLst>
                  <a:ext uri="{0D108BD9-81ED-4DB2-BD59-A6C34878D82A}">
                    <a16:rowId xmlns:a16="http://schemas.microsoft.com/office/drawing/2014/main" val="2044879205"/>
                  </a:ext>
                </a:extLst>
              </a:tr>
              <a:tr h="0">
                <a:tc gridSpan="6">
                  <a:txBody>
                    <a:bodyPr/>
                    <a:lstStyle/>
                    <a:p>
                      <a:r>
                        <a:rPr lang="en-HK" sz="3200" b="1" dirty="0">
                          <a:solidFill>
                            <a:schemeClr val="bg1"/>
                          </a:solidFill>
                          <a:latin typeface="Aptos" panose="020B0004020202020204" pitchFamily="34" charset="0"/>
                        </a:rPr>
                        <a:t>HIV-related Parameters</a:t>
                      </a:r>
                    </a:p>
                  </a:txBody>
                  <a:tcPr>
                    <a:solidFill>
                      <a:schemeClr val="tx1"/>
                    </a:solidFill>
                  </a:tcPr>
                </a:tc>
                <a:tc hMerge="1">
                  <a:txBody>
                    <a:bodyPr/>
                    <a:lstStyle/>
                    <a:p>
                      <a:pPr algn="ctr"/>
                      <a:endParaRPr lang="en-HK" sz="3200" dirty="0">
                        <a:latin typeface="Aptos" panose="020B0004020202020204" pitchFamily="34" charset="0"/>
                      </a:endParaRPr>
                    </a:p>
                  </a:txBody>
                  <a:tcPr/>
                </a:tc>
                <a:tc hMerge="1">
                  <a:txBody>
                    <a:bodyPr/>
                    <a:lstStyle/>
                    <a:p>
                      <a:pPr algn="ctr"/>
                      <a:endParaRPr lang="en-HK" sz="3200" dirty="0">
                        <a:latin typeface="Aptos" panose="020B0004020202020204" pitchFamily="34" charset="0"/>
                      </a:endParaRPr>
                    </a:p>
                  </a:txBody>
                  <a:tcPr/>
                </a:tc>
                <a:tc hMerge="1">
                  <a:txBody>
                    <a:bodyPr/>
                    <a:lstStyle/>
                    <a:p>
                      <a:pPr algn="ctr"/>
                      <a:endParaRPr lang="en-HK" sz="3200" dirty="0">
                        <a:latin typeface="Aptos" panose="020B0004020202020204" pitchFamily="34" charset="0"/>
                      </a:endParaRPr>
                    </a:p>
                  </a:txBody>
                  <a:tcPr/>
                </a:tc>
                <a:tc hMerge="1">
                  <a:txBody>
                    <a:bodyPr/>
                    <a:lstStyle/>
                    <a:p>
                      <a:pPr algn="ctr"/>
                      <a:endParaRPr lang="en-HK" sz="3200" dirty="0">
                        <a:latin typeface="Aptos" panose="020B0004020202020204" pitchFamily="34" charset="0"/>
                      </a:endParaRPr>
                    </a:p>
                  </a:txBody>
                  <a:tcPr/>
                </a:tc>
                <a:tc hMerge="1">
                  <a:txBody>
                    <a:bodyPr/>
                    <a:lstStyle/>
                    <a:p>
                      <a:pPr algn="ctr"/>
                      <a:endParaRPr lang="en-HK" sz="3200" dirty="0">
                        <a:solidFill>
                          <a:schemeClr val="tx1"/>
                        </a:solidFill>
                        <a:latin typeface="Aptos" panose="020B0004020202020204" pitchFamily="34" charset="0"/>
                      </a:endParaRPr>
                    </a:p>
                  </a:txBody>
                  <a:tcPr/>
                </a:tc>
                <a:extLst>
                  <a:ext uri="{0D108BD9-81ED-4DB2-BD59-A6C34878D82A}">
                    <a16:rowId xmlns:a16="http://schemas.microsoft.com/office/drawing/2014/main" val="1588733138"/>
                  </a:ext>
                </a:extLst>
              </a:tr>
              <a:tr h="507787">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Plasma VL, log</a:t>
                      </a:r>
                      <a:r>
                        <a:rPr lang="en-HK" sz="3200" b="1" baseline="-25000" dirty="0">
                          <a:latin typeface="Aptos" panose="020B0004020202020204" pitchFamily="34" charset="0"/>
                        </a:rPr>
                        <a:t>10</a:t>
                      </a:r>
                      <a:r>
                        <a:rPr lang="en-HK" sz="3200" b="1" dirty="0">
                          <a:latin typeface="Aptos" panose="020B0004020202020204" pitchFamily="34" charset="0"/>
                        </a:rPr>
                        <a:t> cps/ml</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5.63 </a:t>
                      </a:r>
                    </a:p>
                    <a:p>
                      <a:pPr algn="ctr"/>
                      <a:r>
                        <a:rPr lang="en-HK" sz="3200" dirty="0">
                          <a:latin typeface="Aptos" panose="020B0004020202020204" pitchFamily="34" charset="0"/>
                        </a:rPr>
                        <a:t>(4.92, 6.58)</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6.01</a:t>
                      </a:r>
                    </a:p>
                    <a:p>
                      <a:pPr algn="ctr"/>
                      <a:r>
                        <a:rPr lang="en-HK" sz="3200" dirty="0">
                          <a:latin typeface="Aptos" panose="020B0004020202020204" pitchFamily="34" charset="0"/>
                        </a:rPr>
                        <a:t>(5.28, 6.76)</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6.06 </a:t>
                      </a:r>
                    </a:p>
                    <a:p>
                      <a:pPr algn="ctr"/>
                      <a:r>
                        <a:rPr lang="en-HK" sz="3200" dirty="0">
                          <a:latin typeface="Aptos" panose="020B0004020202020204" pitchFamily="34" charset="0"/>
                        </a:rPr>
                        <a:t>(4.98, 6.66)</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0.033</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0.186</a:t>
                      </a:r>
                    </a:p>
                  </a:txBody>
                  <a:tcPr/>
                </a:tc>
                <a:extLst>
                  <a:ext uri="{0D108BD9-81ED-4DB2-BD59-A6C34878D82A}">
                    <a16:rowId xmlns:a16="http://schemas.microsoft.com/office/drawing/2014/main" val="3472310254"/>
                  </a:ext>
                </a:extLst>
              </a:tr>
              <a:tr h="275656">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CD4+ T-cell</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376 </a:t>
                      </a:r>
                    </a:p>
                    <a:p>
                      <a:pPr algn="ctr"/>
                      <a:r>
                        <a:rPr lang="en-HK" sz="3200" dirty="0">
                          <a:latin typeface="Aptos" panose="020B0004020202020204" pitchFamily="34" charset="0"/>
                        </a:rPr>
                        <a:t>(269, 502)</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354 </a:t>
                      </a:r>
                    </a:p>
                    <a:p>
                      <a:pPr algn="ctr"/>
                      <a:r>
                        <a:rPr lang="en-HK" sz="3200" dirty="0">
                          <a:latin typeface="Aptos" panose="020B0004020202020204" pitchFamily="34" charset="0"/>
                        </a:rPr>
                        <a:t>(259, 495)</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365 </a:t>
                      </a:r>
                    </a:p>
                    <a:p>
                      <a:pPr algn="ctr"/>
                      <a:r>
                        <a:rPr lang="en-HK" sz="3200" dirty="0">
                          <a:latin typeface="Aptos" panose="020B0004020202020204" pitchFamily="34" charset="0"/>
                        </a:rPr>
                        <a:t>(269, 493)</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0.565</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0.759</a:t>
                      </a:r>
                    </a:p>
                  </a:txBody>
                  <a:tcPr/>
                </a:tc>
                <a:extLst>
                  <a:ext uri="{0D108BD9-81ED-4DB2-BD59-A6C34878D82A}">
                    <a16:rowId xmlns:a16="http://schemas.microsoft.com/office/drawing/2014/main" val="1286260649"/>
                  </a:ext>
                </a:extLst>
              </a:tr>
              <a:tr h="600006">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CD8+ T-cell </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448 </a:t>
                      </a:r>
                    </a:p>
                    <a:p>
                      <a:pPr algn="ctr"/>
                      <a:r>
                        <a:rPr lang="en-HK" sz="3200" dirty="0">
                          <a:latin typeface="Aptos" panose="020B0004020202020204" pitchFamily="34" charset="0"/>
                        </a:rPr>
                        <a:t>(280, 721)</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528 </a:t>
                      </a:r>
                    </a:p>
                    <a:p>
                      <a:pPr algn="ctr"/>
                      <a:r>
                        <a:rPr lang="en-HK" sz="3200" dirty="0">
                          <a:latin typeface="Aptos" panose="020B0004020202020204" pitchFamily="34" charset="0"/>
                        </a:rPr>
                        <a:t>(346, 919)</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567 </a:t>
                      </a:r>
                    </a:p>
                    <a:p>
                      <a:pPr algn="ctr"/>
                      <a:r>
                        <a:rPr lang="en-HK" sz="3200" dirty="0">
                          <a:latin typeface="Aptos" panose="020B0004020202020204" pitchFamily="34" charset="0"/>
                        </a:rPr>
                        <a:t>(567, 840)</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b="1" dirty="0">
                          <a:solidFill>
                            <a:schemeClr val="tx1"/>
                          </a:solidFill>
                          <a:latin typeface="Aptos" panose="020B0004020202020204" pitchFamily="34" charset="0"/>
                        </a:rPr>
                        <a:t>0.008</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0.089</a:t>
                      </a:r>
                    </a:p>
                  </a:txBody>
                  <a:tcPr/>
                </a:tc>
                <a:extLst>
                  <a:ext uri="{0D108BD9-81ED-4DB2-BD59-A6C34878D82A}">
                    <a16:rowId xmlns:a16="http://schemas.microsoft.com/office/drawing/2014/main" val="2083109929"/>
                  </a:ext>
                </a:extLst>
              </a:tr>
              <a:tr h="507787">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CD4/CD8 ratio</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0.84 </a:t>
                      </a:r>
                    </a:p>
                    <a:p>
                      <a:pPr algn="ctr"/>
                      <a:r>
                        <a:rPr lang="en-HK" sz="3200" dirty="0">
                          <a:latin typeface="Aptos" panose="020B0004020202020204" pitchFamily="34" charset="0"/>
                        </a:rPr>
                        <a:t>(0.52, 1.21)</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0.682</a:t>
                      </a:r>
                    </a:p>
                    <a:p>
                      <a:pPr algn="ctr"/>
                      <a:r>
                        <a:rPr lang="en-HK" sz="3200" dirty="0">
                          <a:latin typeface="Aptos" panose="020B0004020202020204" pitchFamily="34" charset="0"/>
                        </a:rPr>
                        <a:t>(0.40, 1.00)</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0.71</a:t>
                      </a:r>
                    </a:p>
                    <a:p>
                      <a:pPr algn="ctr"/>
                      <a:r>
                        <a:rPr lang="en-HK" sz="3200" dirty="0">
                          <a:latin typeface="Aptos" panose="020B0004020202020204" pitchFamily="34" charset="0"/>
                        </a:rPr>
                        <a:t>(0.44, 1.08)</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b="1" dirty="0">
                          <a:solidFill>
                            <a:schemeClr val="tx1"/>
                          </a:solidFill>
                          <a:latin typeface="Aptos" panose="020B0004020202020204" pitchFamily="34" charset="0"/>
                        </a:rPr>
                        <a:t>0.002</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b="1" dirty="0">
                          <a:solidFill>
                            <a:schemeClr val="tx1"/>
                          </a:solidFill>
                          <a:latin typeface="Aptos" panose="020B0004020202020204" pitchFamily="34" charset="0"/>
                        </a:rPr>
                        <a:t>0.050</a:t>
                      </a:r>
                    </a:p>
                  </a:txBody>
                  <a:tcPr/>
                </a:tc>
                <a:extLst>
                  <a:ext uri="{0D108BD9-81ED-4DB2-BD59-A6C34878D82A}">
                    <a16:rowId xmlns:a16="http://schemas.microsoft.com/office/drawing/2014/main" val="363909183"/>
                  </a:ext>
                </a:extLst>
              </a:tr>
              <a:tr h="739919">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Fiebig, n (%)</a:t>
                      </a:r>
                    </a:p>
                    <a:p>
                      <a:r>
                        <a:rPr lang="en-HK" sz="3200" b="1" dirty="0">
                          <a:latin typeface="Aptos" panose="020B0004020202020204" pitchFamily="34" charset="0"/>
                        </a:rPr>
                        <a:t>I-II </a:t>
                      </a:r>
                    </a:p>
                    <a:p>
                      <a:r>
                        <a:rPr lang="en-HK" sz="3200" b="1" dirty="0">
                          <a:latin typeface="Aptos" panose="020B0004020202020204" pitchFamily="34" charset="0"/>
                        </a:rPr>
                        <a:t>III-V</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endParaRPr lang="en-HK" sz="3200" dirty="0">
                        <a:latin typeface="Aptos" panose="020B0004020202020204" pitchFamily="34" charset="0"/>
                      </a:endParaRPr>
                    </a:p>
                    <a:p>
                      <a:pPr algn="ctr"/>
                      <a:r>
                        <a:rPr lang="en-HK" sz="3200" dirty="0">
                          <a:latin typeface="Aptos" panose="020B0004020202020204" pitchFamily="34" charset="0"/>
                        </a:rPr>
                        <a:t>70 (50)</a:t>
                      </a:r>
                    </a:p>
                    <a:p>
                      <a:pPr algn="ctr"/>
                      <a:r>
                        <a:rPr lang="en-HK" sz="3200" dirty="0">
                          <a:latin typeface="Aptos" panose="020B0004020202020204" pitchFamily="34" charset="0"/>
                        </a:rPr>
                        <a:t>70 (50)</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endParaRPr lang="en-HK" sz="3200" dirty="0">
                        <a:latin typeface="Aptos" panose="020B0004020202020204" pitchFamily="34" charset="0"/>
                      </a:endParaRPr>
                    </a:p>
                    <a:p>
                      <a:pPr algn="ctr"/>
                      <a:r>
                        <a:rPr lang="en-HK" sz="3200" dirty="0">
                          <a:latin typeface="Aptos" panose="020B0004020202020204" pitchFamily="34" charset="0"/>
                        </a:rPr>
                        <a:t>143 (33)</a:t>
                      </a:r>
                    </a:p>
                    <a:p>
                      <a:pPr algn="ctr"/>
                      <a:r>
                        <a:rPr lang="en-HK" sz="3200" dirty="0">
                          <a:latin typeface="Aptos" panose="020B0004020202020204" pitchFamily="34" charset="0"/>
                        </a:rPr>
                        <a:t>292 (67)</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endParaRPr lang="en-HK" sz="3200" dirty="0">
                        <a:latin typeface="Aptos" panose="020B0004020202020204" pitchFamily="34" charset="0"/>
                      </a:endParaRPr>
                    </a:p>
                    <a:p>
                      <a:pPr algn="ctr"/>
                      <a:r>
                        <a:rPr lang="en-HK" sz="3200" dirty="0">
                          <a:latin typeface="Aptos" panose="020B0004020202020204" pitchFamily="34" charset="0"/>
                        </a:rPr>
                        <a:t>59 (39)</a:t>
                      </a:r>
                    </a:p>
                    <a:p>
                      <a:pPr algn="ctr"/>
                      <a:r>
                        <a:rPr lang="en-HK" sz="3200" dirty="0">
                          <a:latin typeface="Aptos" panose="020B0004020202020204" pitchFamily="34" charset="0"/>
                        </a:rPr>
                        <a:t>92 (61)</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endParaRPr lang="en-HK" sz="3200" b="1" dirty="0">
                        <a:solidFill>
                          <a:schemeClr val="tx1"/>
                        </a:solidFill>
                        <a:latin typeface="Aptos" panose="020B0004020202020204" pitchFamily="34" charset="0"/>
                      </a:endParaRPr>
                    </a:p>
                    <a:p>
                      <a:pPr algn="ctr"/>
                      <a:r>
                        <a:rPr lang="en-HK" sz="3200" b="1" dirty="0">
                          <a:solidFill>
                            <a:schemeClr val="tx1"/>
                          </a:solidFill>
                          <a:latin typeface="Aptos" panose="020B0004020202020204" pitchFamily="34" charset="0"/>
                        </a:rPr>
                        <a:t>&lt;0.001</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endParaRPr lang="en-HK" sz="3200" b="1" dirty="0">
                        <a:solidFill>
                          <a:schemeClr val="tx1"/>
                        </a:solidFill>
                        <a:latin typeface="Aptos" panose="020B0004020202020204" pitchFamily="34" charset="0"/>
                      </a:endParaRPr>
                    </a:p>
                    <a:p>
                      <a:pPr algn="ctr"/>
                      <a:r>
                        <a:rPr lang="en-HK" sz="3200" b="1" dirty="0">
                          <a:solidFill>
                            <a:schemeClr val="tx1"/>
                          </a:solidFill>
                          <a:latin typeface="Aptos" panose="020B0004020202020204" pitchFamily="34" charset="0"/>
                        </a:rPr>
                        <a:t>0.061</a:t>
                      </a:r>
                    </a:p>
                  </a:txBody>
                  <a:tcPr/>
                </a:tc>
                <a:extLst>
                  <a:ext uri="{0D108BD9-81ED-4DB2-BD59-A6C34878D82A}">
                    <a16:rowId xmlns:a16="http://schemas.microsoft.com/office/drawing/2014/main" val="2357322856"/>
                  </a:ext>
                </a:extLst>
              </a:tr>
              <a:tr h="507787">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Acute Retroviral Syndrome, n (%)</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104 (74)</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342 (79)</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109 (72)</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0.285 </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0.686</a:t>
                      </a:r>
                    </a:p>
                  </a:txBody>
                  <a:tcPr/>
                </a:tc>
                <a:extLst>
                  <a:ext uri="{0D108BD9-81ED-4DB2-BD59-A6C34878D82A}">
                    <a16:rowId xmlns:a16="http://schemas.microsoft.com/office/drawing/2014/main" val="4198477480"/>
                  </a:ext>
                </a:extLst>
              </a:tr>
              <a:tr h="275656">
                <a:tc gridSpan="6">
                  <a:txBody>
                    <a:bodyPr/>
                    <a:lstStyle/>
                    <a:p>
                      <a:r>
                        <a:rPr lang="en-HK" sz="3200" b="1" dirty="0">
                          <a:solidFill>
                            <a:schemeClr val="bg1"/>
                          </a:solidFill>
                          <a:latin typeface="Aptos" panose="020B0004020202020204" pitchFamily="34" charset="0"/>
                        </a:rPr>
                        <a:t>Mood Parameters </a:t>
                      </a:r>
                    </a:p>
                  </a:txBody>
                  <a:tcPr>
                    <a:solidFill>
                      <a:schemeClr val="tx1"/>
                    </a:solidFill>
                  </a:tcPr>
                </a:tc>
                <a:tc hMerge="1">
                  <a:txBody>
                    <a:bodyPr/>
                    <a:lstStyle/>
                    <a:p>
                      <a:pPr algn="ctr"/>
                      <a:endParaRPr lang="en-HK" sz="3200" dirty="0">
                        <a:latin typeface="Aptos" panose="020B0004020202020204" pitchFamily="34" charset="0"/>
                      </a:endParaRPr>
                    </a:p>
                  </a:txBody>
                  <a:tcPr/>
                </a:tc>
                <a:tc hMerge="1">
                  <a:txBody>
                    <a:bodyPr/>
                    <a:lstStyle/>
                    <a:p>
                      <a:pPr algn="ctr"/>
                      <a:endParaRPr lang="en-HK" sz="3200" dirty="0">
                        <a:latin typeface="Aptos" panose="020B0004020202020204" pitchFamily="34" charset="0"/>
                      </a:endParaRPr>
                    </a:p>
                  </a:txBody>
                  <a:tcPr/>
                </a:tc>
                <a:tc hMerge="1">
                  <a:txBody>
                    <a:bodyPr/>
                    <a:lstStyle/>
                    <a:p>
                      <a:pPr algn="ctr"/>
                      <a:endParaRPr lang="en-HK" sz="3200" dirty="0">
                        <a:latin typeface="Aptos" panose="020B0004020202020204" pitchFamily="34" charset="0"/>
                      </a:endParaRPr>
                    </a:p>
                  </a:txBody>
                  <a:tcPr/>
                </a:tc>
                <a:tc hMerge="1">
                  <a:txBody>
                    <a:bodyPr/>
                    <a:lstStyle/>
                    <a:p>
                      <a:pPr algn="ctr"/>
                      <a:endParaRPr lang="en-HK" sz="3200" dirty="0">
                        <a:latin typeface="Aptos" panose="020B0004020202020204" pitchFamily="34" charset="0"/>
                      </a:endParaRPr>
                    </a:p>
                  </a:txBody>
                  <a:tcPr/>
                </a:tc>
                <a:tc hMerge="1">
                  <a:txBody>
                    <a:bodyPr/>
                    <a:lstStyle/>
                    <a:p>
                      <a:pPr algn="ctr"/>
                      <a:endParaRPr lang="en-HK" sz="3200" dirty="0">
                        <a:latin typeface="Aptos" panose="020B0004020202020204" pitchFamily="34" charset="0"/>
                      </a:endParaRPr>
                    </a:p>
                  </a:txBody>
                  <a:tcPr/>
                </a:tc>
                <a:extLst>
                  <a:ext uri="{0D108BD9-81ED-4DB2-BD59-A6C34878D82A}">
                    <a16:rowId xmlns:a16="http://schemas.microsoft.com/office/drawing/2014/main" val="302356785"/>
                  </a:ext>
                </a:extLst>
              </a:tr>
              <a:tr h="464263">
                <a:tc>
                  <a:txBody>
                    <a:bodyPr/>
                    <a:lstStyle/>
                    <a:p>
                      <a:pPr algn="l"/>
                      <a:r>
                        <a:rPr lang="en-HK" sz="32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Patient Health Questionnare-9 (PHQ9)</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9 </a:t>
                      </a: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(6, 14)</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8 </a:t>
                      </a: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(5, 13)</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8 </a:t>
                      </a: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(5, 12)</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0.087</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0.121</a:t>
                      </a: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2192713342"/>
                  </a:ext>
                </a:extLst>
              </a:tr>
              <a:tr h="232131">
                <a:tc>
                  <a:txBody>
                    <a:bodyPr/>
                    <a:lstStyle/>
                    <a:p>
                      <a:pPr algn="l"/>
                      <a:r>
                        <a:rPr lang="en-HK" sz="32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Distress Thermometer</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5.5</a:t>
                      </a: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 (3, 7.5)</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4 </a:t>
                      </a: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(2, 6.7)</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4.6 </a:t>
                      </a:r>
                    </a:p>
                    <a:p>
                      <a:pPr algn="ctr"/>
                      <a:r>
                        <a:rPr lang="en-HK" sz="3200"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(2.7, 6.0)</a:t>
                      </a: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b="1" kern="10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&lt;0.001</a:t>
                      </a:r>
                      <a:endParaRPr lang="en-HK" sz="3200" b="1"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a:txBody>
                    <a:bodyPr/>
                    <a:lstStyle/>
                    <a:p>
                      <a:pPr algn="ctr"/>
                      <a:r>
                        <a:rPr lang="en-HK" sz="3200" b="1" kern="100" dirty="0">
                          <a:solidFill>
                            <a:srgbClr val="000000"/>
                          </a:solidFill>
                          <a:effectLst/>
                          <a:latin typeface="Aptos" panose="020B0004020202020204" pitchFamily="34" charset="0"/>
                          <a:ea typeface="Times New Roman" panose="02020603050405020304" pitchFamily="18" charset="0"/>
                          <a:cs typeface="Calibri" panose="020F0502020204030204" pitchFamily="34" charset="0"/>
                        </a:rPr>
                        <a:t>0.003 </a:t>
                      </a:r>
                      <a:endParaRPr lang="en-HK" sz="3200" b="1"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2953818637"/>
                  </a:ext>
                </a:extLst>
              </a:tr>
              <a:tr h="464263">
                <a:tc gridSpan="6">
                  <a:txBody>
                    <a:bodyPr/>
                    <a:lstStyle/>
                    <a:p>
                      <a:pPr algn="l"/>
                      <a:r>
                        <a:rPr lang="en-US" sz="2600" kern="100" dirty="0">
                          <a:effectLst/>
                          <a:latin typeface="Aptos" panose="020B0004020202020204" pitchFamily="34" charset="0"/>
                          <a:ea typeface="Calibri" panose="020F0502020204030204" pitchFamily="34" charset="0"/>
                          <a:cs typeface="Cordia New" panose="020B0304020202020204" pitchFamily="34" charset="-34"/>
                        </a:rPr>
                        <a:t>Median (Interquartile range) is reported unless specified. Fisher’s Exact &amp; Mann-</a:t>
                      </a:r>
                      <a:r>
                        <a:rPr lang="en-US" sz="2600" kern="100" dirty="0" err="1">
                          <a:effectLst/>
                          <a:latin typeface="Aptos" panose="020B0004020202020204" pitchFamily="34" charset="0"/>
                          <a:ea typeface="Calibri" panose="020F0502020204030204" pitchFamily="34" charset="0"/>
                          <a:cs typeface="Cordia New" panose="020B0304020202020204" pitchFamily="34" charset="-34"/>
                        </a:rPr>
                        <a:t>whiteney</a:t>
                      </a:r>
                      <a:r>
                        <a:rPr lang="en-US" sz="2600" kern="100" dirty="0">
                          <a:effectLst/>
                          <a:latin typeface="Aptos" panose="020B0004020202020204" pitchFamily="34" charset="0"/>
                          <a:ea typeface="Calibri" panose="020F0502020204030204" pitchFamily="34" charset="0"/>
                          <a:cs typeface="Cordia New" panose="020B0304020202020204" pitchFamily="34" charset="-34"/>
                        </a:rPr>
                        <a:t> U tests were used for statistical comparison. </a:t>
                      </a:r>
                      <a:endParaRPr lang="en-HK" sz="26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hMerge="1">
                  <a:txBody>
                    <a:bodyPr/>
                    <a:lstStyle/>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hMerge="1">
                  <a:txBody>
                    <a:bodyPr/>
                    <a:lstStyle/>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hMerge="1">
                  <a:txBody>
                    <a:bodyPr/>
                    <a:lstStyle/>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hMerge="1">
                  <a:txBody>
                    <a:bodyPr/>
                    <a:lstStyle/>
                    <a:p>
                      <a:pPr algn="ctr"/>
                      <a:endParaRPr lang="en-HK" sz="3200" kern="10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tc hMerge="1">
                  <a:txBody>
                    <a:bodyPr/>
                    <a:lstStyle/>
                    <a:p>
                      <a:pPr algn="ctr"/>
                      <a:endParaRPr lang="en-HK" sz="3200" kern="100" dirty="0">
                        <a:effectLst/>
                        <a:latin typeface="Aptos" panose="020B0004020202020204" pitchFamily="34" charset="0"/>
                        <a:ea typeface="Calibri" panose="020F0502020204030204" pitchFamily="34" charset="0"/>
                        <a:cs typeface="Cordia New" panose="020B0304020202020204" pitchFamily="34" charset="-34"/>
                      </a:endParaRPr>
                    </a:p>
                  </a:txBody>
                  <a:tcPr marL="68580" marR="68580" marT="0" marB="0"/>
                </a:tc>
                <a:extLst>
                  <a:ext uri="{0D108BD9-81ED-4DB2-BD59-A6C34878D82A}">
                    <a16:rowId xmlns:a16="http://schemas.microsoft.com/office/drawing/2014/main" val="1363575776"/>
                  </a:ext>
                </a:extLst>
              </a:tr>
            </a:tbl>
          </a:graphicData>
        </a:graphic>
      </p:graphicFrame>
      <p:sp>
        <p:nvSpPr>
          <p:cNvPr id="23" name="TextBox 22">
            <a:extLst>
              <a:ext uri="{FF2B5EF4-FFF2-40B4-BE49-F238E27FC236}">
                <a16:creationId xmlns:a16="http://schemas.microsoft.com/office/drawing/2014/main" id="{6A7B6884-0B34-6417-694A-98B956ADFCFD}"/>
              </a:ext>
            </a:extLst>
          </p:cNvPr>
          <p:cNvSpPr txBox="1"/>
          <p:nvPr/>
        </p:nvSpPr>
        <p:spPr>
          <a:xfrm>
            <a:off x="15678033" y="29465943"/>
            <a:ext cx="16983350" cy="2689967"/>
          </a:xfrm>
          <a:prstGeom prst="rect">
            <a:avLst/>
          </a:prstGeom>
          <a:noFill/>
        </p:spPr>
        <p:txBody>
          <a:bodyPr wrap="square" rtlCol="0">
            <a:spAutoFit/>
          </a:bodyPr>
          <a:lstStyle/>
          <a:p>
            <a:pPr algn="just">
              <a:lnSpc>
                <a:spcPct val="120000"/>
              </a:lnSpc>
            </a:pPr>
            <a:r>
              <a:rPr lang="en-US" sz="2400" b="1" dirty="0">
                <a:solidFill>
                  <a:srgbClr val="8C1616"/>
                </a:solidFill>
                <a:latin typeface="Aptos" panose="020B0004020202020204" pitchFamily="34" charset="0"/>
                <a:cs typeface="Arial" panose="020B0604020202020204" pitchFamily="34" charset="0"/>
              </a:rPr>
              <a:t>ACKNOWLEDGMENTS</a:t>
            </a:r>
            <a:endParaRPr lang="en-US" dirty="0">
              <a:latin typeface="Aptos" panose="020B0004020202020204" pitchFamily="34" charset="0"/>
              <a:cs typeface="Arial" panose="020B0604020202020204" pitchFamily="34" charset="0"/>
            </a:endParaRPr>
          </a:p>
          <a:p>
            <a:pPr algn="just"/>
            <a:r>
              <a:rPr lang="en-US" sz="2000" dirty="0">
                <a:latin typeface="Aptos" panose="020B0004020202020204" pitchFamily="34" charset="0"/>
                <a:cs typeface="Arial" panose="020B0604020202020204" pitchFamily="34" charset="0"/>
              </a:rPr>
              <a:t>We would like to thank the study participants who committed so much of their time for this study.  The participants were from the RV254/SEARCH 010, which is supported by cooperative agreements (WW81XWH-18-2-0040) between the Henry M. Jackson Foundation for the Advancement of Military Medicine, Inc., and the U.S. Department of Defense (DOD) and by an intramural grant from the Thai Red Cross AIDS Research Centre and, in part, by the Division of AIDS, National Institute of Allergy and Infectious Diseases, National Institute of Health (DAIDS, NIAID, NIH) (grant AAI20052001). Antiretroviral therapy for RV254/SEARCH 010 participants was supported by the Thai Government Pharmaceutical Organization, Gilead Sciences, Merck and </a:t>
            </a:r>
            <a:r>
              <a:rPr lang="en-US" sz="2000" dirty="0" err="1">
                <a:latin typeface="Aptos" panose="020B0004020202020204" pitchFamily="34" charset="0"/>
                <a:cs typeface="Arial" panose="020B0604020202020204" pitchFamily="34" charset="0"/>
              </a:rPr>
              <a:t>ViiV</a:t>
            </a:r>
            <a:r>
              <a:rPr lang="en-US" sz="2000" dirty="0">
                <a:latin typeface="Aptos" panose="020B0004020202020204" pitchFamily="34" charset="0"/>
                <a:cs typeface="Arial" panose="020B0604020202020204" pitchFamily="34" charset="0"/>
              </a:rPr>
              <a:t> Healthcare. This study was supported by NIH grants focused on neurological and cognitive outcomes in RV254/SEARCH010 including R01 MH113560 and by additional funds contributed by the National Institute of Mental Health.</a:t>
            </a:r>
          </a:p>
        </p:txBody>
      </p:sp>
      <p:graphicFrame>
        <p:nvGraphicFramePr>
          <p:cNvPr id="11" name="Table 10">
            <a:extLst>
              <a:ext uri="{FF2B5EF4-FFF2-40B4-BE49-F238E27FC236}">
                <a16:creationId xmlns:a16="http://schemas.microsoft.com/office/drawing/2014/main" id="{C90758B2-29EB-D3EC-5589-095EF5041A9F}"/>
              </a:ext>
            </a:extLst>
          </p:cNvPr>
          <p:cNvGraphicFramePr>
            <a:graphicFrameLocks noGrp="1"/>
          </p:cNvGraphicFramePr>
          <p:nvPr>
            <p:extLst>
              <p:ext uri="{D42A27DB-BD31-4B8C-83A1-F6EECF244321}">
                <p14:modId xmlns:p14="http://schemas.microsoft.com/office/powerpoint/2010/main" val="686423781"/>
              </p:ext>
            </p:extLst>
          </p:nvPr>
        </p:nvGraphicFramePr>
        <p:xfrm>
          <a:off x="32878970" y="13135994"/>
          <a:ext cx="15855219" cy="8717280"/>
        </p:xfrm>
        <a:graphic>
          <a:graphicData uri="http://schemas.openxmlformats.org/drawingml/2006/table">
            <a:tbl>
              <a:tblPr firstRow="1" bandRow="1">
                <a:tableStyleId>{5940675A-B579-460E-94D1-54222C63F5DA}</a:tableStyleId>
              </a:tblPr>
              <a:tblGrid>
                <a:gridCol w="4943956">
                  <a:extLst>
                    <a:ext uri="{9D8B030D-6E8A-4147-A177-3AD203B41FA5}">
                      <a16:colId xmlns:a16="http://schemas.microsoft.com/office/drawing/2014/main" val="3420232663"/>
                    </a:ext>
                  </a:extLst>
                </a:gridCol>
                <a:gridCol w="4318000">
                  <a:extLst>
                    <a:ext uri="{9D8B030D-6E8A-4147-A177-3AD203B41FA5}">
                      <a16:colId xmlns:a16="http://schemas.microsoft.com/office/drawing/2014/main" val="209119534"/>
                    </a:ext>
                  </a:extLst>
                </a:gridCol>
                <a:gridCol w="3987800">
                  <a:extLst>
                    <a:ext uri="{9D8B030D-6E8A-4147-A177-3AD203B41FA5}">
                      <a16:colId xmlns:a16="http://schemas.microsoft.com/office/drawing/2014/main" val="475793877"/>
                    </a:ext>
                  </a:extLst>
                </a:gridCol>
                <a:gridCol w="2605463">
                  <a:extLst>
                    <a:ext uri="{9D8B030D-6E8A-4147-A177-3AD203B41FA5}">
                      <a16:colId xmlns:a16="http://schemas.microsoft.com/office/drawing/2014/main" val="1568097203"/>
                    </a:ext>
                  </a:extLst>
                </a:gridCol>
              </a:tblGrid>
              <a:tr h="206068">
                <a:tc gridSpan="4">
                  <a:txBody>
                    <a:bodyPr/>
                    <a:lstStyle/>
                    <a:p>
                      <a:r>
                        <a:rPr lang="en-HK" sz="3200" b="1" dirty="0">
                          <a:solidFill>
                            <a:schemeClr val="bg1"/>
                          </a:solidFill>
                          <a:latin typeface="Aptos" panose="020B0004020202020204" pitchFamily="34" charset="0"/>
                        </a:rPr>
                        <a:t>Table 3. Clinical Characteristics by Meth Use</a:t>
                      </a:r>
                    </a:p>
                  </a:txBody>
                  <a:tcPr>
                    <a:solidFill>
                      <a:schemeClr val="tx1"/>
                    </a:solidFill>
                  </a:tcPr>
                </a:tc>
                <a:tc hMerge="1">
                  <a:txBody>
                    <a:bodyPr/>
                    <a:lstStyle/>
                    <a:p>
                      <a:pPr algn="ctr"/>
                      <a:endParaRPr lang="en-HK" sz="3200" b="1" dirty="0">
                        <a:latin typeface="Aptos" panose="020B0004020202020204" pitchFamily="34" charset="0"/>
                      </a:endParaRPr>
                    </a:p>
                  </a:txBody>
                  <a:tcPr/>
                </a:tc>
                <a:tc hMerge="1">
                  <a:txBody>
                    <a:bodyPr/>
                    <a:lstStyle/>
                    <a:p>
                      <a:pPr algn="ctr"/>
                      <a:endParaRPr lang="en-HK" sz="3200" b="1" dirty="0">
                        <a:latin typeface="Aptos" panose="020B0004020202020204" pitchFamily="34" charset="0"/>
                      </a:endParaRPr>
                    </a:p>
                  </a:txBody>
                  <a:tcPr/>
                </a:tc>
                <a:tc hMerge="1">
                  <a:txBody>
                    <a:bodyPr/>
                    <a:lstStyle/>
                    <a:p>
                      <a:pPr algn="ctr"/>
                      <a:endParaRPr lang="en-HK" sz="3200" b="1" dirty="0">
                        <a:latin typeface="Aptos" panose="020B0004020202020204" pitchFamily="34" charset="0"/>
                      </a:endParaRPr>
                    </a:p>
                  </a:txBody>
                  <a:tcPr/>
                </a:tc>
                <a:extLst>
                  <a:ext uri="{0D108BD9-81ED-4DB2-BD59-A6C34878D82A}">
                    <a16:rowId xmlns:a16="http://schemas.microsoft.com/office/drawing/2014/main" val="3841580211"/>
                  </a:ext>
                </a:extLst>
              </a:tr>
              <a:tr h="206068">
                <a:tc>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endParaRPr lang="en-HK" sz="3200" dirty="0">
                        <a:latin typeface="Aptos" panose="020B0004020202020204" pitchFamily="34" charset="0"/>
                      </a:endParaRPr>
                    </a:p>
                  </a:txBody>
                  <a:tcPr/>
                </a:tc>
                <a:tc>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HK" sz="3200" b="1" dirty="0">
                          <a:latin typeface="Aptos" panose="020B0004020202020204" pitchFamily="34" charset="0"/>
                        </a:rPr>
                        <a:t>Non-users (n=181)</a:t>
                      </a:r>
                    </a:p>
                  </a:txBody>
                  <a:tcPr/>
                </a:tc>
                <a:tc>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HK" sz="3200" b="1" dirty="0">
                          <a:latin typeface="Aptos" panose="020B0004020202020204" pitchFamily="34" charset="0"/>
                        </a:rPr>
                        <a:t>Meth Users (n=53)</a:t>
                      </a:r>
                    </a:p>
                  </a:txBody>
                  <a:tcPr/>
                </a:tc>
                <a:tc>
                  <a:txBody>
                    <a:bodyPr/>
                    <a:lstStyle>
                      <a:lvl1pPr marL="0" algn="l" defTabSz="4389120" rtl="0" eaLnBrk="1" latinLnBrk="0" hangingPunct="1">
                        <a:defRPr sz="8640" b="1" kern="1200">
                          <a:solidFill>
                            <a:schemeClr val="tx1"/>
                          </a:solidFill>
                          <a:latin typeface="Avenir Next LT Pro Light"/>
                        </a:defRPr>
                      </a:lvl1pPr>
                      <a:lvl2pPr marL="2194560" algn="l" defTabSz="4389120" rtl="0" eaLnBrk="1" latinLnBrk="0" hangingPunct="1">
                        <a:defRPr sz="8640" b="1" kern="1200">
                          <a:solidFill>
                            <a:schemeClr val="tx1"/>
                          </a:solidFill>
                          <a:latin typeface="Avenir Next LT Pro Light"/>
                        </a:defRPr>
                      </a:lvl2pPr>
                      <a:lvl3pPr marL="4389120" algn="l" defTabSz="4389120" rtl="0" eaLnBrk="1" latinLnBrk="0" hangingPunct="1">
                        <a:defRPr sz="8640" b="1" kern="1200">
                          <a:solidFill>
                            <a:schemeClr val="tx1"/>
                          </a:solidFill>
                          <a:latin typeface="Avenir Next LT Pro Light"/>
                        </a:defRPr>
                      </a:lvl3pPr>
                      <a:lvl4pPr marL="6583680" algn="l" defTabSz="4389120" rtl="0" eaLnBrk="1" latinLnBrk="0" hangingPunct="1">
                        <a:defRPr sz="8640" b="1" kern="1200">
                          <a:solidFill>
                            <a:schemeClr val="tx1"/>
                          </a:solidFill>
                          <a:latin typeface="Avenir Next LT Pro Light"/>
                        </a:defRPr>
                      </a:lvl4pPr>
                      <a:lvl5pPr marL="8778240" algn="l" defTabSz="4389120" rtl="0" eaLnBrk="1" latinLnBrk="0" hangingPunct="1">
                        <a:defRPr sz="8640" b="1" kern="1200">
                          <a:solidFill>
                            <a:schemeClr val="tx1"/>
                          </a:solidFill>
                          <a:latin typeface="Avenir Next LT Pro Light"/>
                        </a:defRPr>
                      </a:lvl5pPr>
                      <a:lvl6pPr marL="10972800" algn="l" defTabSz="4389120" rtl="0" eaLnBrk="1" latinLnBrk="0" hangingPunct="1">
                        <a:defRPr sz="8640" b="1" kern="1200">
                          <a:solidFill>
                            <a:schemeClr val="tx1"/>
                          </a:solidFill>
                          <a:latin typeface="Avenir Next LT Pro Light"/>
                        </a:defRPr>
                      </a:lvl6pPr>
                      <a:lvl7pPr marL="13167360" algn="l" defTabSz="4389120" rtl="0" eaLnBrk="1" latinLnBrk="0" hangingPunct="1">
                        <a:defRPr sz="8640" b="1" kern="1200">
                          <a:solidFill>
                            <a:schemeClr val="tx1"/>
                          </a:solidFill>
                          <a:latin typeface="Avenir Next LT Pro Light"/>
                        </a:defRPr>
                      </a:lvl7pPr>
                      <a:lvl8pPr marL="15361920" algn="l" defTabSz="4389120" rtl="0" eaLnBrk="1" latinLnBrk="0" hangingPunct="1">
                        <a:defRPr sz="8640" b="1" kern="1200">
                          <a:solidFill>
                            <a:schemeClr val="tx1"/>
                          </a:solidFill>
                          <a:latin typeface="Avenir Next LT Pro Light"/>
                        </a:defRPr>
                      </a:lvl8pPr>
                      <a:lvl9pPr marL="17556480" algn="l" defTabSz="4389120" rtl="0" eaLnBrk="1" latinLnBrk="0" hangingPunct="1">
                        <a:defRPr sz="8640" b="1" kern="1200">
                          <a:solidFill>
                            <a:schemeClr val="tx1"/>
                          </a:solidFill>
                          <a:latin typeface="Avenir Next LT Pro Light"/>
                        </a:defRPr>
                      </a:lvl9pPr>
                    </a:lstStyle>
                    <a:p>
                      <a:pPr algn="ctr"/>
                      <a:r>
                        <a:rPr lang="en-HK" sz="3200" b="1" dirty="0">
                          <a:latin typeface="Aptos" panose="020B0004020202020204" pitchFamily="34" charset="0"/>
                        </a:rPr>
                        <a:t>P-value</a:t>
                      </a:r>
                    </a:p>
                  </a:txBody>
                  <a:tcPr/>
                </a:tc>
                <a:extLst>
                  <a:ext uri="{0D108BD9-81ED-4DB2-BD59-A6C34878D82A}">
                    <a16:rowId xmlns:a16="http://schemas.microsoft.com/office/drawing/2014/main" val="542393687"/>
                  </a:ext>
                </a:extLst>
              </a:tr>
              <a:tr h="206068">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Meth Use Freq, n (%)</a:t>
                      </a:r>
                    </a:p>
                    <a:p>
                      <a:r>
                        <a:rPr lang="en-US" sz="3200" b="0" dirty="0">
                          <a:latin typeface="Aptos" panose="020B0004020202020204" pitchFamily="34" charset="0"/>
                        </a:rPr>
                        <a:t>≤ Once a month</a:t>
                      </a:r>
                    </a:p>
                    <a:p>
                      <a:r>
                        <a:rPr lang="en-US" sz="3200" b="0" dirty="0">
                          <a:latin typeface="Aptos" panose="020B0004020202020204" pitchFamily="34" charset="0"/>
                        </a:rPr>
                        <a:t>2-4x/month</a:t>
                      </a:r>
                    </a:p>
                    <a:p>
                      <a:r>
                        <a:rPr lang="en-US" sz="3200" b="0" dirty="0">
                          <a:latin typeface="Aptos" panose="020B0004020202020204" pitchFamily="34" charset="0"/>
                        </a:rPr>
                        <a:t>Few times/week </a:t>
                      </a:r>
                    </a:p>
                    <a:p>
                      <a:r>
                        <a:rPr lang="en-US" sz="3200" b="0" dirty="0">
                          <a:latin typeface="Aptos" panose="020B0004020202020204" pitchFamily="34" charset="0"/>
                        </a:rPr>
                        <a:t>≥4x/week</a:t>
                      </a:r>
                      <a:endParaRPr lang="en-HK" sz="3200" b="0" dirty="0">
                        <a:latin typeface="Aptos" panose="020B0004020202020204" pitchFamily="34" charset="0"/>
                      </a:endParaRP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endParaRPr lang="en-HK" sz="3200" dirty="0">
                        <a:latin typeface="Aptos" panose="020B0004020202020204" pitchFamily="34" charset="0"/>
                      </a:endParaRPr>
                    </a:p>
                    <a:p>
                      <a:pPr algn="ctr"/>
                      <a:r>
                        <a:rPr lang="en-HK" sz="3200" dirty="0">
                          <a:latin typeface="Aptos" panose="020B0004020202020204" pitchFamily="34" charset="0"/>
                        </a:rPr>
                        <a:t>N.A.</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endParaRPr lang="en-HK" sz="3200" dirty="0">
                        <a:latin typeface="Aptos" panose="020B0004020202020204" pitchFamily="34" charset="0"/>
                      </a:endParaRPr>
                    </a:p>
                    <a:p>
                      <a:pPr algn="ctr"/>
                      <a:r>
                        <a:rPr lang="en-HK" sz="3200" dirty="0">
                          <a:latin typeface="Aptos" panose="020B0004020202020204" pitchFamily="34" charset="0"/>
                        </a:rPr>
                        <a:t>32 (67)</a:t>
                      </a:r>
                    </a:p>
                    <a:p>
                      <a:pPr algn="ctr"/>
                      <a:r>
                        <a:rPr lang="en-HK" sz="3200" dirty="0">
                          <a:latin typeface="Aptos" panose="020B0004020202020204" pitchFamily="34" charset="0"/>
                        </a:rPr>
                        <a:t>13 (27)</a:t>
                      </a:r>
                    </a:p>
                    <a:p>
                      <a:pPr algn="ctr"/>
                      <a:r>
                        <a:rPr lang="en-HK" sz="3200" dirty="0">
                          <a:latin typeface="Aptos" panose="020B0004020202020204" pitchFamily="34" charset="0"/>
                        </a:rPr>
                        <a:t>1 (2)</a:t>
                      </a:r>
                    </a:p>
                    <a:p>
                      <a:pPr algn="ctr"/>
                      <a:r>
                        <a:rPr lang="en-HK" sz="3200" dirty="0">
                          <a:latin typeface="Aptos" panose="020B0004020202020204" pitchFamily="34" charset="0"/>
                        </a:rPr>
                        <a:t>2 (4)</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endParaRPr lang="en-HK" sz="3200" dirty="0">
                        <a:latin typeface="Aptos" panose="020B0004020202020204" pitchFamily="34" charset="0"/>
                      </a:endParaRPr>
                    </a:p>
                  </a:txBody>
                  <a:tcPr/>
                </a:tc>
                <a:extLst>
                  <a:ext uri="{0D108BD9-81ED-4DB2-BD59-A6C34878D82A}">
                    <a16:rowId xmlns:a16="http://schemas.microsoft.com/office/drawing/2014/main" val="3292406985"/>
                  </a:ext>
                </a:extLst>
              </a:tr>
              <a:tr h="206068">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Age </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solidFill>
                            <a:schemeClr val="tx1"/>
                          </a:solidFill>
                          <a:latin typeface="Aptos" panose="020B0004020202020204" pitchFamily="34" charset="0"/>
                        </a:rPr>
                        <a:t>26 (23, 33)</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solidFill>
                            <a:schemeClr val="tx1"/>
                          </a:solidFill>
                          <a:latin typeface="Aptos" panose="020B0004020202020204" pitchFamily="34" charset="0"/>
                        </a:rPr>
                        <a:t>29 (24, 35)</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b="1" dirty="0">
                          <a:solidFill>
                            <a:schemeClr val="tx1"/>
                          </a:solidFill>
                          <a:latin typeface="Aptos" panose="020B0004020202020204" pitchFamily="34" charset="0"/>
                        </a:rPr>
                        <a:t>0.056</a:t>
                      </a:r>
                    </a:p>
                  </a:txBody>
                  <a:tcPr/>
                </a:tc>
                <a:extLst>
                  <a:ext uri="{0D108BD9-81ED-4DB2-BD59-A6C34878D82A}">
                    <a16:rowId xmlns:a16="http://schemas.microsoft.com/office/drawing/2014/main" val="32269420"/>
                  </a:ext>
                </a:extLst>
              </a:tr>
              <a:tr h="206068">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r>
                        <a:rPr lang="en-HK" sz="3200" b="1" dirty="0">
                          <a:latin typeface="Aptos" panose="020B0004020202020204" pitchFamily="34" charset="0"/>
                        </a:rPr>
                        <a:t>Male </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179 (99)</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52 (98)</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latin typeface="Aptos" panose="020B0004020202020204" pitchFamily="34" charset="0"/>
                        </a:rPr>
                        <a:t>0.656</a:t>
                      </a:r>
                    </a:p>
                  </a:txBody>
                  <a:tcPr/>
                </a:tc>
                <a:extLst>
                  <a:ext uri="{0D108BD9-81ED-4DB2-BD59-A6C34878D82A}">
                    <a16:rowId xmlns:a16="http://schemas.microsoft.com/office/drawing/2014/main" val="1582789252"/>
                  </a:ext>
                </a:extLst>
              </a:tr>
              <a:tr h="206068">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HK" sz="3200" b="1" dirty="0">
                          <a:latin typeface="Aptos" panose="020B0004020202020204" pitchFamily="34" charset="0"/>
                        </a:rPr>
                        <a:t>Higher education, n (%)</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solidFill>
                            <a:schemeClr val="tx1"/>
                          </a:solidFill>
                          <a:latin typeface="Aptos" panose="020B0004020202020204" pitchFamily="34" charset="0"/>
                        </a:rPr>
                        <a:t>104 (58)</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solidFill>
                            <a:schemeClr val="tx1"/>
                          </a:solidFill>
                          <a:latin typeface="Aptos" panose="020B0004020202020204" pitchFamily="34" charset="0"/>
                        </a:rPr>
                        <a:t>35 (66)</a:t>
                      </a:r>
                    </a:p>
                  </a:txBody>
                  <a:tcPr/>
                </a:tc>
                <a:tc>
                  <a:txBody>
                    <a:bodyPr/>
                    <a:lstStyle>
                      <a:lvl1pPr marL="0" algn="l" defTabSz="4389120" rtl="0" eaLnBrk="1" latinLnBrk="0" hangingPunct="1">
                        <a:defRPr sz="8640" kern="1200">
                          <a:solidFill>
                            <a:schemeClr val="tx1"/>
                          </a:solidFill>
                          <a:latin typeface="Avenir Next LT Pro Light"/>
                        </a:defRPr>
                      </a:lvl1pPr>
                      <a:lvl2pPr marL="2194560" algn="l" defTabSz="4389120" rtl="0" eaLnBrk="1" latinLnBrk="0" hangingPunct="1">
                        <a:defRPr sz="8640" kern="1200">
                          <a:solidFill>
                            <a:schemeClr val="tx1"/>
                          </a:solidFill>
                          <a:latin typeface="Avenir Next LT Pro Light"/>
                        </a:defRPr>
                      </a:lvl2pPr>
                      <a:lvl3pPr marL="4389120" algn="l" defTabSz="4389120" rtl="0" eaLnBrk="1" latinLnBrk="0" hangingPunct="1">
                        <a:defRPr sz="8640" kern="1200">
                          <a:solidFill>
                            <a:schemeClr val="tx1"/>
                          </a:solidFill>
                          <a:latin typeface="Avenir Next LT Pro Light"/>
                        </a:defRPr>
                      </a:lvl3pPr>
                      <a:lvl4pPr marL="6583680" algn="l" defTabSz="4389120" rtl="0" eaLnBrk="1" latinLnBrk="0" hangingPunct="1">
                        <a:defRPr sz="8640" kern="1200">
                          <a:solidFill>
                            <a:schemeClr val="tx1"/>
                          </a:solidFill>
                          <a:latin typeface="Avenir Next LT Pro Light"/>
                        </a:defRPr>
                      </a:lvl4pPr>
                      <a:lvl5pPr marL="8778240" algn="l" defTabSz="4389120" rtl="0" eaLnBrk="1" latinLnBrk="0" hangingPunct="1">
                        <a:defRPr sz="8640" kern="1200">
                          <a:solidFill>
                            <a:schemeClr val="tx1"/>
                          </a:solidFill>
                          <a:latin typeface="Avenir Next LT Pro Light"/>
                        </a:defRPr>
                      </a:lvl5pPr>
                      <a:lvl6pPr marL="10972800" algn="l" defTabSz="4389120" rtl="0" eaLnBrk="1" latinLnBrk="0" hangingPunct="1">
                        <a:defRPr sz="8640" kern="1200">
                          <a:solidFill>
                            <a:schemeClr val="tx1"/>
                          </a:solidFill>
                          <a:latin typeface="Avenir Next LT Pro Light"/>
                        </a:defRPr>
                      </a:lvl6pPr>
                      <a:lvl7pPr marL="13167360" algn="l" defTabSz="4389120" rtl="0" eaLnBrk="1" latinLnBrk="0" hangingPunct="1">
                        <a:defRPr sz="8640" kern="1200">
                          <a:solidFill>
                            <a:schemeClr val="tx1"/>
                          </a:solidFill>
                          <a:latin typeface="Avenir Next LT Pro Light"/>
                        </a:defRPr>
                      </a:lvl7pPr>
                      <a:lvl8pPr marL="15361920" algn="l" defTabSz="4389120" rtl="0" eaLnBrk="1" latinLnBrk="0" hangingPunct="1">
                        <a:defRPr sz="8640" kern="1200">
                          <a:solidFill>
                            <a:schemeClr val="tx1"/>
                          </a:solidFill>
                          <a:latin typeface="Avenir Next LT Pro Light"/>
                        </a:defRPr>
                      </a:lvl8pPr>
                      <a:lvl9pPr marL="17556480" algn="l" defTabSz="4389120" rtl="0" eaLnBrk="1" latinLnBrk="0" hangingPunct="1">
                        <a:defRPr sz="8640" kern="1200">
                          <a:solidFill>
                            <a:schemeClr val="tx1"/>
                          </a:solidFill>
                          <a:latin typeface="Avenir Next LT Pro Light"/>
                        </a:defRPr>
                      </a:lvl9pPr>
                    </a:lstStyle>
                    <a:p>
                      <a:pPr algn="ctr"/>
                      <a:r>
                        <a:rPr lang="en-HK" sz="3200" dirty="0">
                          <a:solidFill>
                            <a:schemeClr val="tx1"/>
                          </a:solidFill>
                          <a:latin typeface="Aptos" panose="020B0004020202020204" pitchFamily="34" charset="0"/>
                        </a:rPr>
                        <a:t>0.263</a:t>
                      </a:r>
                    </a:p>
                  </a:txBody>
                  <a:tcPr/>
                </a:tc>
                <a:extLst>
                  <a:ext uri="{0D108BD9-81ED-4DB2-BD59-A6C34878D82A}">
                    <a16:rowId xmlns:a16="http://schemas.microsoft.com/office/drawing/2014/main" val="1700973975"/>
                  </a:ext>
                </a:extLst>
              </a:tr>
              <a:tr h="206068">
                <a:tc>
                  <a:txBody>
                    <a:bodyPr/>
                    <a:lstStyle/>
                    <a:p>
                      <a:r>
                        <a:rPr lang="en-HK" sz="3200" b="1" dirty="0">
                          <a:latin typeface="Aptos" panose="020B0004020202020204" pitchFamily="34" charset="0"/>
                        </a:rPr>
                        <a:t>Syphilis, n (%)</a:t>
                      </a:r>
                    </a:p>
                    <a:p>
                      <a:r>
                        <a:rPr lang="en-HK" sz="3200" b="1" dirty="0">
                          <a:latin typeface="Aptos" panose="020B0004020202020204" pitchFamily="34" charset="0"/>
                        </a:rPr>
                        <a:t>TPHA + </a:t>
                      </a:r>
                    </a:p>
                    <a:p>
                      <a:r>
                        <a:rPr lang="en-HK" sz="3200" b="1" dirty="0">
                          <a:latin typeface="Aptos" panose="020B0004020202020204" pitchFamily="34" charset="0"/>
                        </a:rPr>
                        <a:t>VDRL /RPR +</a:t>
                      </a:r>
                    </a:p>
                  </a:txBody>
                  <a:tcPr/>
                </a:tc>
                <a:tc>
                  <a:txBody>
                    <a:bodyPr/>
                    <a:lstStyle/>
                    <a:p>
                      <a:pPr algn="ctr"/>
                      <a:endParaRPr lang="en-HK" sz="3200" dirty="0">
                        <a:latin typeface="Aptos" panose="020B0004020202020204" pitchFamily="34" charset="0"/>
                      </a:endParaRPr>
                    </a:p>
                    <a:p>
                      <a:pPr algn="ctr"/>
                      <a:r>
                        <a:rPr lang="en-HK" sz="3200" dirty="0">
                          <a:latin typeface="Aptos" panose="020B0004020202020204" pitchFamily="34" charset="0"/>
                        </a:rPr>
                        <a:t>42 (23)</a:t>
                      </a:r>
                    </a:p>
                    <a:p>
                      <a:pPr marL="0" marR="0" lvl="0" indent="0" algn="ctr" defTabSz="914400" rtl="0" eaLnBrk="1" fontAlgn="auto" latinLnBrk="0" hangingPunct="1">
                        <a:lnSpc>
                          <a:spcPct val="100000"/>
                        </a:lnSpc>
                        <a:spcBef>
                          <a:spcPts val="0"/>
                        </a:spcBef>
                        <a:spcAft>
                          <a:spcPts val="0"/>
                        </a:spcAft>
                        <a:buClrTx/>
                        <a:buSzTx/>
                        <a:buFontTx/>
                        <a:buNone/>
                        <a:tabLst/>
                        <a:defRPr/>
                      </a:pPr>
                      <a:r>
                        <a:rPr lang="en-HK" sz="3200" dirty="0">
                          <a:latin typeface="Aptos" panose="020B0004020202020204" pitchFamily="34" charset="0"/>
                        </a:rPr>
                        <a:t>34 (19)</a:t>
                      </a:r>
                    </a:p>
                  </a:txBody>
                  <a:tcPr/>
                </a:tc>
                <a:tc>
                  <a:txBody>
                    <a:bodyPr/>
                    <a:lstStyle/>
                    <a:p>
                      <a:pPr algn="ctr"/>
                      <a:endParaRPr lang="en-HK" sz="3200" dirty="0">
                        <a:solidFill>
                          <a:srgbClr val="C00000"/>
                        </a:solidFill>
                        <a:latin typeface="Aptos" panose="020B0004020202020204" pitchFamily="34" charset="0"/>
                      </a:endParaRPr>
                    </a:p>
                    <a:p>
                      <a:pPr algn="ctr"/>
                      <a:r>
                        <a:rPr lang="en-HK" sz="3200" dirty="0">
                          <a:solidFill>
                            <a:schemeClr val="tx1"/>
                          </a:solidFill>
                          <a:latin typeface="Aptos" panose="020B0004020202020204" pitchFamily="34" charset="0"/>
                        </a:rPr>
                        <a:t>20 (38)</a:t>
                      </a:r>
                    </a:p>
                    <a:p>
                      <a:pPr marL="0" marR="0" lvl="0" indent="0" algn="ctr" defTabSz="914400" rtl="0" eaLnBrk="1" fontAlgn="auto" latinLnBrk="0" hangingPunct="1">
                        <a:lnSpc>
                          <a:spcPct val="100000"/>
                        </a:lnSpc>
                        <a:spcBef>
                          <a:spcPts val="0"/>
                        </a:spcBef>
                        <a:spcAft>
                          <a:spcPts val="0"/>
                        </a:spcAft>
                        <a:buClrTx/>
                        <a:buSzTx/>
                        <a:buFontTx/>
                        <a:buNone/>
                        <a:tabLst/>
                        <a:defRPr/>
                      </a:pPr>
                      <a:r>
                        <a:rPr lang="en-HK" sz="3200" dirty="0">
                          <a:solidFill>
                            <a:schemeClr val="tx1"/>
                          </a:solidFill>
                          <a:latin typeface="Aptos" panose="020B0004020202020204" pitchFamily="34" charset="0"/>
                        </a:rPr>
                        <a:t>16 (30)</a:t>
                      </a:r>
                    </a:p>
                  </a:txBody>
                  <a:tcPr/>
                </a:tc>
                <a:tc>
                  <a:txBody>
                    <a:bodyPr/>
                    <a:lstStyle/>
                    <a:p>
                      <a:pPr algn="ctr"/>
                      <a:endParaRPr lang="en-HK" sz="3200" dirty="0">
                        <a:solidFill>
                          <a:srgbClr val="C00000"/>
                        </a:solidFill>
                        <a:latin typeface="Aptos" panose="020B0004020202020204" pitchFamily="34" charset="0"/>
                      </a:endParaRPr>
                    </a:p>
                    <a:p>
                      <a:pPr algn="ctr"/>
                      <a:r>
                        <a:rPr lang="en-HK" sz="3200" b="1" dirty="0">
                          <a:solidFill>
                            <a:schemeClr val="tx1"/>
                          </a:solidFill>
                          <a:latin typeface="Aptos" panose="020B0004020202020204" pitchFamily="34" charset="0"/>
                        </a:rPr>
                        <a:t>0.035</a:t>
                      </a:r>
                    </a:p>
                    <a:p>
                      <a:pPr marL="0" marR="0" lvl="0" indent="0" algn="ctr" defTabSz="914400" rtl="0" eaLnBrk="1" fontAlgn="auto" latinLnBrk="0" hangingPunct="1">
                        <a:lnSpc>
                          <a:spcPct val="100000"/>
                        </a:lnSpc>
                        <a:spcBef>
                          <a:spcPts val="0"/>
                        </a:spcBef>
                        <a:spcAft>
                          <a:spcPts val="0"/>
                        </a:spcAft>
                        <a:buClrTx/>
                        <a:buSzTx/>
                        <a:buFontTx/>
                        <a:buNone/>
                        <a:tabLst/>
                        <a:defRPr/>
                      </a:pPr>
                      <a:r>
                        <a:rPr lang="en-HK" sz="3200" b="1" dirty="0">
                          <a:solidFill>
                            <a:schemeClr val="tx1"/>
                          </a:solidFill>
                          <a:latin typeface="Aptos" panose="020B0004020202020204" pitchFamily="34" charset="0"/>
                        </a:rPr>
                        <a:t>0.075</a:t>
                      </a:r>
                    </a:p>
                  </a:txBody>
                  <a:tcPr/>
                </a:tc>
                <a:extLst>
                  <a:ext uri="{0D108BD9-81ED-4DB2-BD59-A6C34878D82A}">
                    <a16:rowId xmlns:a16="http://schemas.microsoft.com/office/drawing/2014/main" val="3433117609"/>
                  </a:ext>
                </a:extLst>
              </a:tr>
              <a:tr h="206068">
                <a:tc>
                  <a:txBody>
                    <a:bodyPr/>
                    <a:lstStyle/>
                    <a:p>
                      <a:r>
                        <a:rPr lang="en-HK" sz="3200" b="1" dirty="0">
                          <a:latin typeface="Aptos" panose="020B0004020202020204" pitchFamily="34" charset="0"/>
                        </a:rPr>
                        <a:t>Anti-HCV, n (%)</a:t>
                      </a:r>
                    </a:p>
                  </a:txBody>
                  <a:tcPr/>
                </a:tc>
                <a:tc>
                  <a:txBody>
                    <a:bodyPr/>
                    <a:lstStyle/>
                    <a:p>
                      <a:pPr algn="ctr"/>
                      <a:r>
                        <a:rPr lang="en-HK" sz="3200" dirty="0">
                          <a:latin typeface="Aptos" panose="020B0004020202020204" pitchFamily="34" charset="0"/>
                        </a:rPr>
                        <a:t>8 (4)</a:t>
                      </a:r>
                    </a:p>
                  </a:txBody>
                  <a:tcPr/>
                </a:tc>
                <a:tc>
                  <a:txBody>
                    <a:bodyPr/>
                    <a:lstStyle/>
                    <a:p>
                      <a:pPr algn="ctr"/>
                      <a:r>
                        <a:rPr lang="en-HK" sz="3200" dirty="0">
                          <a:latin typeface="Aptos" panose="020B0004020202020204" pitchFamily="34" charset="0"/>
                        </a:rPr>
                        <a:t>3 (6)</a:t>
                      </a:r>
                    </a:p>
                  </a:txBody>
                  <a:tcPr/>
                </a:tc>
                <a:tc>
                  <a:txBody>
                    <a:bodyPr/>
                    <a:lstStyle/>
                    <a:p>
                      <a:pPr algn="ctr"/>
                      <a:r>
                        <a:rPr lang="en-HK" sz="3200" dirty="0">
                          <a:latin typeface="Aptos" panose="020B0004020202020204" pitchFamily="34" charset="0"/>
                        </a:rPr>
                        <a:t>0.707</a:t>
                      </a:r>
                    </a:p>
                  </a:txBody>
                  <a:tcPr/>
                </a:tc>
                <a:extLst>
                  <a:ext uri="{0D108BD9-81ED-4DB2-BD59-A6C34878D82A}">
                    <a16:rowId xmlns:a16="http://schemas.microsoft.com/office/drawing/2014/main" val="3436165819"/>
                  </a:ext>
                </a:extLst>
              </a:tr>
              <a:tr h="206068">
                <a:tc>
                  <a:txBody>
                    <a:bodyPr/>
                    <a:lstStyle/>
                    <a:p>
                      <a:r>
                        <a:rPr lang="en-HK" sz="3200" b="1" dirty="0">
                          <a:latin typeface="Aptos" panose="020B0004020202020204" pitchFamily="34" charset="0"/>
                        </a:rPr>
                        <a:t>PREP Usage, n (%)</a:t>
                      </a:r>
                    </a:p>
                  </a:txBody>
                  <a:tcPr/>
                </a:tc>
                <a:tc>
                  <a:txBody>
                    <a:bodyPr/>
                    <a:lstStyle/>
                    <a:p>
                      <a:pPr algn="ctr"/>
                      <a:r>
                        <a:rPr lang="en-HK" sz="3200" dirty="0">
                          <a:latin typeface="Aptos" panose="020B0004020202020204" pitchFamily="34" charset="0"/>
                        </a:rPr>
                        <a:t>11 (6)</a:t>
                      </a:r>
                    </a:p>
                  </a:txBody>
                  <a:tcPr/>
                </a:tc>
                <a:tc>
                  <a:txBody>
                    <a:bodyPr/>
                    <a:lstStyle/>
                    <a:p>
                      <a:pPr algn="ctr"/>
                      <a:r>
                        <a:rPr lang="en-HK" sz="3200" dirty="0">
                          <a:solidFill>
                            <a:schemeClr val="tx1"/>
                          </a:solidFill>
                          <a:latin typeface="Aptos" panose="020B0004020202020204" pitchFamily="34" charset="0"/>
                        </a:rPr>
                        <a:t>9 (17)</a:t>
                      </a:r>
                    </a:p>
                  </a:txBody>
                  <a:tcPr/>
                </a:tc>
                <a:tc>
                  <a:txBody>
                    <a:bodyPr/>
                    <a:lstStyle/>
                    <a:p>
                      <a:pPr algn="ctr"/>
                      <a:r>
                        <a:rPr lang="en-HK" sz="3200" b="1" dirty="0">
                          <a:solidFill>
                            <a:schemeClr val="tx1"/>
                          </a:solidFill>
                          <a:latin typeface="Aptos" panose="020B0004020202020204" pitchFamily="34" charset="0"/>
                        </a:rPr>
                        <a:t>0.013</a:t>
                      </a:r>
                    </a:p>
                  </a:txBody>
                  <a:tcPr/>
                </a:tc>
                <a:extLst>
                  <a:ext uri="{0D108BD9-81ED-4DB2-BD59-A6C34878D82A}">
                    <a16:rowId xmlns:a16="http://schemas.microsoft.com/office/drawing/2014/main" val="2929302986"/>
                  </a:ext>
                </a:extLst>
              </a:tr>
              <a:tr h="206068">
                <a:tc>
                  <a:txBody>
                    <a:bodyPr/>
                    <a:lstStyle/>
                    <a:p>
                      <a:r>
                        <a:rPr lang="en-HK" sz="3200" b="1" dirty="0">
                          <a:latin typeface="Aptos" panose="020B0004020202020204" pitchFamily="34" charset="0"/>
                        </a:rPr>
                        <a:t>Group Sex, n (%)</a:t>
                      </a:r>
                    </a:p>
                  </a:txBody>
                  <a:tcPr/>
                </a:tc>
                <a:tc>
                  <a:txBody>
                    <a:bodyPr/>
                    <a:lstStyle/>
                    <a:p>
                      <a:pPr algn="ctr"/>
                      <a:r>
                        <a:rPr lang="en-HK" sz="3200" dirty="0">
                          <a:latin typeface="Aptos" panose="020B0004020202020204" pitchFamily="34" charset="0"/>
                        </a:rPr>
                        <a:t>28/162 (17)</a:t>
                      </a:r>
                    </a:p>
                  </a:txBody>
                  <a:tcPr/>
                </a:tc>
                <a:tc>
                  <a:txBody>
                    <a:bodyPr/>
                    <a:lstStyle/>
                    <a:p>
                      <a:pPr algn="ctr"/>
                      <a:r>
                        <a:rPr lang="en-HK" sz="3200" dirty="0">
                          <a:solidFill>
                            <a:schemeClr val="tx1"/>
                          </a:solidFill>
                          <a:latin typeface="Aptos" panose="020B0004020202020204" pitchFamily="34" charset="0"/>
                        </a:rPr>
                        <a:t>26/51 (51)</a:t>
                      </a:r>
                    </a:p>
                  </a:txBody>
                  <a:tcPr/>
                </a:tc>
                <a:tc>
                  <a:txBody>
                    <a:bodyPr/>
                    <a:lstStyle/>
                    <a:p>
                      <a:pPr algn="ctr"/>
                      <a:r>
                        <a:rPr lang="en-HK" sz="3200" b="1" dirty="0">
                          <a:solidFill>
                            <a:schemeClr val="tx1"/>
                          </a:solidFill>
                          <a:latin typeface="Aptos" panose="020B0004020202020204" pitchFamily="34" charset="0"/>
                        </a:rPr>
                        <a:t>&lt;0.001</a:t>
                      </a:r>
                    </a:p>
                  </a:txBody>
                  <a:tcPr/>
                </a:tc>
                <a:extLst>
                  <a:ext uri="{0D108BD9-81ED-4DB2-BD59-A6C34878D82A}">
                    <a16:rowId xmlns:a16="http://schemas.microsoft.com/office/drawing/2014/main" val="1316895320"/>
                  </a:ext>
                </a:extLst>
              </a:tr>
            </a:tbl>
          </a:graphicData>
        </a:graphic>
      </p:graphicFrame>
      <p:sp>
        <p:nvSpPr>
          <p:cNvPr id="21" name="TextBox 20">
            <a:extLst>
              <a:ext uri="{FF2B5EF4-FFF2-40B4-BE49-F238E27FC236}">
                <a16:creationId xmlns:a16="http://schemas.microsoft.com/office/drawing/2014/main" id="{C444A549-ECAD-981E-E105-BDDCE9234317}"/>
              </a:ext>
            </a:extLst>
          </p:cNvPr>
          <p:cNvSpPr txBox="1"/>
          <p:nvPr/>
        </p:nvSpPr>
        <p:spPr>
          <a:xfrm>
            <a:off x="32851243" y="28366946"/>
            <a:ext cx="15855219" cy="1766637"/>
          </a:xfrm>
          <a:prstGeom prst="rect">
            <a:avLst/>
          </a:prstGeom>
          <a:noFill/>
        </p:spPr>
        <p:txBody>
          <a:bodyPr wrap="square" rtlCol="0">
            <a:spAutoFit/>
          </a:bodyPr>
          <a:lstStyle/>
          <a:p>
            <a:pPr algn="just">
              <a:lnSpc>
                <a:spcPct val="120000"/>
              </a:lnSpc>
            </a:pPr>
            <a:r>
              <a:rPr lang="en-US" sz="2400" b="1" dirty="0">
                <a:solidFill>
                  <a:srgbClr val="8C1616"/>
                </a:solidFill>
                <a:latin typeface="Aptos" panose="020B0004020202020204" pitchFamily="34" charset="0"/>
                <a:cs typeface="Arial" panose="020B0604020202020204" pitchFamily="34" charset="0"/>
              </a:rPr>
              <a:t>DISCLAIMER</a:t>
            </a:r>
          </a:p>
          <a:p>
            <a:pPr algn="just"/>
            <a:r>
              <a:rPr lang="en-US" sz="2000" dirty="0">
                <a:latin typeface="Aptos" panose="020B0004020202020204" pitchFamily="34" charset="0"/>
                <a:cs typeface="Arial" panose="020B0604020202020204" pitchFamily="34" charset="0"/>
              </a:rPr>
              <a:t>The views expressed are those of the authors and should not be construed to represent the positions of the U.S. Army, the Department of Defense, the National Institutes of Health, the Department of Health and Human Services, or the Henry M. Jackson Foundation for the Advancement of Military Medicine, Inc. The investigators have adhered to the policies for protection of human subjects as prescribed in AR-70-25</a:t>
            </a:r>
          </a:p>
        </p:txBody>
      </p:sp>
      <p:pic>
        <p:nvPicPr>
          <p:cNvPr id="24" name="Picture 23">
            <a:extLst>
              <a:ext uri="{FF2B5EF4-FFF2-40B4-BE49-F238E27FC236}">
                <a16:creationId xmlns:a16="http://schemas.microsoft.com/office/drawing/2014/main" id="{544CD71C-E4F1-EAB8-7092-54CBE4AFC086}"/>
              </a:ext>
            </a:extLst>
          </p:cNvPr>
          <p:cNvPicPr>
            <a:picLocks noChangeAspect="1"/>
          </p:cNvPicPr>
          <p:nvPr/>
        </p:nvPicPr>
        <p:blipFill>
          <a:blip r:embed="rId12"/>
          <a:stretch>
            <a:fillRect/>
          </a:stretch>
        </p:blipFill>
        <p:spPr>
          <a:xfrm>
            <a:off x="46204798" y="30749776"/>
            <a:ext cx="1664120" cy="1244762"/>
          </a:xfrm>
          <a:prstGeom prst="rect">
            <a:avLst/>
          </a:prstGeom>
        </p:spPr>
      </p:pic>
      <p:pic>
        <p:nvPicPr>
          <p:cNvPr id="4" name="Picture 3" descr="A blue and white logo&#10;&#10;AI-generated content may be incorrect.">
            <a:extLst>
              <a:ext uri="{FF2B5EF4-FFF2-40B4-BE49-F238E27FC236}">
                <a16:creationId xmlns:a16="http://schemas.microsoft.com/office/drawing/2014/main" id="{F9CAB2D0-EB15-8E59-6A91-471994A95697}"/>
              </a:ext>
            </a:extLst>
          </p:cNvPr>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39981097" y="30536221"/>
            <a:ext cx="2709451" cy="1415290"/>
          </a:xfrm>
          <a:prstGeom prst="rect">
            <a:avLst/>
          </a:prstGeom>
        </p:spPr>
      </p:pic>
      <p:pic>
        <p:nvPicPr>
          <p:cNvPr id="7" name="Picture 6" descr="A blue and yellow logo with a star&#10;&#10;AI-generated content may be incorrect.">
            <a:extLst>
              <a:ext uri="{FF2B5EF4-FFF2-40B4-BE49-F238E27FC236}">
                <a16:creationId xmlns:a16="http://schemas.microsoft.com/office/drawing/2014/main" id="{EE8D07AB-D86B-3477-C352-4F1D07132955}"/>
              </a:ext>
            </a:extLst>
          </p:cNvPr>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36912174" y="30734894"/>
            <a:ext cx="3068923" cy="1138471"/>
          </a:xfrm>
          <a:prstGeom prst="rect">
            <a:avLst/>
          </a:prstGeom>
        </p:spPr>
      </p:pic>
    </p:spTree>
    <p:extLst>
      <p:ext uri="{BB962C8B-B14F-4D97-AF65-F5344CB8AC3E}">
        <p14:creationId xmlns:p14="http://schemas.microsoft.com/office/powerpoint/2010/main" val="425284579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I Poster PowerPointTemplate" id="{D1A5D400-EFD4-460F-AC14-34B99A381677}" vid="{E4E7F868-5AD6-4C89-B349-939F0783FBB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Custom 82">
    <a:dk1>
      <a:sysClr val="windowText" lastClr="000000"/>
    </a:dk1>
    <a:lt1>
      <a:sysClr val="window" lastClr="FFFFFF"/>
    </a:lt1>
    <a:dk2>
      <a:srgbClr val="0A4054"/>
    </a:dk2>
    <a:lt2>
      <a:srgbClr val="E7E6E6"/>
    </a:lt2>
    <a:accent1>
      <a:srgbClr val="66B2B0"/>
    </a:accent1>
    <a:accent2>
      <a:srgbClr val="F2494C"/>
    </a:accent2>
    <a:accent3>
      <a:srgbClr val="F39891"/>
    </a:accent3>
    <a:accent4>
      <a:srgbClr val="F9AA19"/>
    </a:accent4>
    <a:accent5>
      <a:srgbClr val="F9C996"/>
    </a:accent5>
    <a:accent6>
      <a:srgbClr val="9FD1D0"/>
    </a:accent6>
    <a:hlink>
      <a:srgbClr val="0563C1"/>
    </a:hlink>
    <a:folHlink>
      <a:srgbClr val="954F72"/>
    </a:folHlink>
  </a:clrScheme>
  <a:fontScheme name="Custom 117">
    <a:majorFont>
      <a:latin typeface="Posterama"/>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Custom 82">
    <a:dk1>
      <a:sysClr val="windowText" lastClr="000000"/>
    </a:dk1>
    <a:lt1>
      <a:sysClr val="window" lastClr="FFFFFF"/>
    </a:lt1>
    <a:dk2>
      <a:srgbClr val="0A4054"/>
    </a:dk2>
    <a:lt2>
      <a:srgbClr val="E7E6E6"/>
    </a:lt2>
    <a:accent1>
      <a:srgbClr val="66B2B0"/>
    </a:accent1>
    <a:accent2>
      <a:srgbClr val="F2494C"/>
    </a:accent2>
    <a:accent3>
      <a:srgbClr val="F39891"/>
    </a:accent3>
    <a:accent4>
      <a:srgbClr val="F9AA19"/>
    </a:accent4>
    <a:accent5>
      <a:srgbClr val="F9C996"/>
    </a:accent5>
    <a:accent6>
      <a:srgbClr val="9FD1D0"/>
    </a:accent6>
    <a:hlink>
      <a:srgbClr val="0563C1"/>
    </a:hlink>
    <a:folHlink>
      <a:srgbClr val="954F72"/>
    </a:folHlink>
  </a:clrScheme>
  <a:fontScheme name="Custom 117">
    <a:majorFont>
      <a:latin typeface="Posterama"/>
      <a:ea typeface=""/>
      <a:cs typeface=""/>
    </a:majorFont>
    <a:minorFont>
      <a:latin typeface="Avenir Next LT Pro Ligh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
  <TotalTime>0</TotalTime>
  <Words>2086</Words>
  <Application>Microsoft Office PowerPoint</Application>
  <PresentationFormat>Benutzerdefiniert</PresentationFormat>
  <Paragraphs>274</Paragraphs>
  <Slides>1</Slides>
  <Notes>1</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1</vt:i4>
      </vt:variant>
    </vt:vector>
  </HeadingPairs>
  <TitlesOfParts>
    <vt:vector size="8" baseType="lpstr">
      <vt:lpstr>Calibri</vt:lpstr>
      <vt:lpstr>Wingdings</vt:lpstr>
      <vt:lpstr>Courier New</vt:lpstr>
      <vt:lpstr>Arial</vt:lpstr>
      <vt:lpstr>Calibri Light</vt:lpstr>
      <vt:lpstr>Aptos</vt:lpstr>
      <vt:lpstr>Office Theme</vt:lpstr>
      <vt:lpstr>In the last 15 years, young, highly educated MSM predominated new AHI cases detected in Bangkok, Thailand.   There was increasing detection of concurrent syphilis &amp; hepatitis C, particularly among meth users, half of whom reported group sex, highlighting the need for integrated service for substance use, HIV &amp; sexually transmitted infections.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Notes:  1. Correct fonts won’t load until you open this in PowerPoint (e.g., if you’re previewing this in your browser it’ll look uglier than it actually is).  2. Generate QR codes here: https://www.qrcode-monkey.com/</dc:title>
  <dc:subject/>
  <dc:creator>Morrison, Mike</dc:creator>
  <cp:keywords/>
  <dc:description/>
  <cp:lastModifiedBy>Bastian Grewe</cp:lastModifiedBy>
  <cp:revision>215</cp:revision>
  <cp:lastPrinted>2022-11-30T18:32:49Z</cp:lastPrinted>
  <dcterms:created xsi:type="dcterms:W3CDTF">2019-07-02T13:39:34Z</dcterms:created>
  <dcterms:modified xsi:type="dcterms:W3CDTF">2025-03-14T17:36:45Z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418c1083-8924-401d-97ae-40f5eed0fcd8_Enabled">
    <vt:lpwstr>true</vt:lpwstr>
  </property>
  <property fmtid="{D5CDD505-2E9C-101B-9397-08002B2CF9AE}" pid="3" name="MSIP_Label_418c1083-8924-401d-97ae-40f5eed0fcd8_SetDate">
    <vt:lpwstr>2025-03-14T17:36:18Z</vt:lpwstr>
  </property>
  <property fmtid="{D5CDD505-2E9C-101B-9397-08002B2CF9AE}" pid="4" name="MSIP_Label_418c1083-8924-401d-97ae-40f5eed0fcd8_Method">
    <vt:lpwstr>Standard</vt:lpwstr>
  </property>
  <property fmtid="{D5CDD505-2E9C-101B-9397-08002B2CF9AE}" pid="5" name="MSIP_Label_418c1083-8924-401d-97ae-40f5eed0fcd8_Name">
    <vt:lpwstr>418c1083-8924-401d-97ae-40f5eed0fcd8</vt:lpwstr>
  </property>
  <property fmtid="{D5CDD505-2E9C-101B-9397-08002B2CF9AE}" pid="6" name="MSIP_Label_418c1083-8924-401d-97ae-40f5eed0fcd8_SiteId">
    <vt:lpwstr>a5a8bcaa-3292-41e6-b735-5e8b21f4dbfd</vt:lpwstr>
  </property>
  <property fmtid="{D5CDD505-2E9C-101B-9397-08002B2CF9AE}" pid="7" name="MSIP_Label_418c1083-8924-401d-97ae-40f5eed0fcd8_ActionId">
    <vt:lpwstr>68d459f1-851f-4ea6-8193-428bc241c192</vt:lpwstr>
  </property>
  <property fmtid="{D5CDD505-2E9C-101B-9397-08002B2CF9AE}" pid="8" name="MSIP_Label_418c1083-8924-401d-97ae-40f5eed0fcd8_ContentBits">
    <vt:lpwstr>0</vt:lpwstr>
  </property>
</Properties>
</file>