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60" r:id="rId1"/>
  </p:sldMasterIdLst>
  <p:notesMasterIdLst>
    <p:notesMasterId r:id="rId3"/>
  </p:notesMasterIdLst>
  <p:sldIdLst>
    <p:sldId id="296" r:id="rId2"/>
  </p:sldIdLst>
  <p:sldSz cx="49377600" cy="329184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15576" userDrawn="1">
          <p15:clr>
            <a:srgbClr val="A4A3A4"/>
          </p15:clr>
        </p15:guide>
        <p15:guide id="3" pos="6024" userDrawn="1">
          <p15:clr>
            <a:srgbClr val="A4A3A4"/>
          </p15:clr>
        </p15:guide>
        <p15:guide id="4" pos="264" userDrawn="1">
          <p15:clr>
            <a:srgbClr val="A4A3A4"/>
          </p15:clr>
        </p15:guide>
        <p15:guide id="5" pos="744" userDrawn="1">
          <p15:clr>
            <a:srgbClr val="A4A3A4"/>
          </p15:clr>
        </p15:guide>
        <p15:guide id="6" orient="horz" pos="10368">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01E3D3C-7A25-9D1B-E20D-4B610ECBEA4A}" name="Robert Paul" initials="RP" userId="2531894e025419a4" providerId="Windows Live"/>
  <p188:author id="{B7E04A62-6B70-ADEB-E092-50FAF628BC8E}" name="Denise Hsu" initials="DH" userId="S::DeHsu@ad.hjf.org::07255313-cff0-44c2-8cf9-86998ed6979e" providerId="AD"/>
  <p188:author id="{D18BA9BA-3A81-47A3-D413-0505EE0A82D5}" name="Sandhya Vasan" initials="SV" userId="S::SVasan@ad.hjf.org::3073c138-e267-4986-afb4-ef0f196f2aa9" providerId="AD"/>
  <p188:author id="{7DBB8EF5-4B75-8B9E-680D-A4AC0436C924}" name="Holroyd, Kathryn B.,M.D." initials="HKB" userId="S::kholroyd@partners.org::c6454005-3f5e-4747-92d2-400e2cdfcba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han, Phillip" initials="CP" lastIdx="3" clrIdx="0">
    <p:extLst>
      <p:ext uri="{19B8F6BF-5375-455C-9EA6-DF929625EA0E}">
        <p15:presenceInfo xmlns:p15="http://schemas.microsoft.com/office/powerpoint/2012/main" userId="Chan, Phillip" providerId="None"/>
      </p:ext>
    </p:extLst>
  </p:cmAuthor>
  <p:cmAuthor id="2" name="Denise Hsu" initials="DH" lastIdx="7" clrIdx="1">
    <p:extLst>
      <p:ext uri="{19B8F6BF-5375-455C-9EA6-DF929625EA0E}">
        <p15:presenceInfo xmlns:p15="http://schemas.microsoft.com/office/powerpoint/2012/main" userId="S::DeHsu@ad.hjf.org::07255313-cff0-44c2-8cf9-86998ed6979e" providerId="AD"/>
      </p:ext>
    </p:extLst>
  </p:cmAuthor>
  <p:cmAuthor id="3" name="Spudich, Serena" initials="SS" lastIdx="12" clrIdx="2">
    <p:extLst>
      <p:ext uri="{19B8F6BF-5375-455C-9EA6-DF929625EA0E}">
        <p15:presenceInfo xmlns:p15="http://schemas.microsoft.com/office/powerpoint/2012/main" userId="S::serena.spudich@yale.edu::15f1aeea-c948-4c3e-8d03-25487bc3ba06" providerId="AD"/>
      </p:ext>
    </p:extLst>
  </p:cmAuthor>
  <p:cmAuthor id="4" name="ferron ocampo" initials="fo" lastIdx="14" clrIdx="3">
    <p:extLst>
      <p:ext uri="{19B8F6BF-5375-455C-9EA6-DF929625EA0E}">
        <p15:presenceInfo xmlns:p15="http://schemas.microsoft.com/office/powerpoint/2012/main" userId="629f1bd08300f35a" providerId="Windows Live"/>
      </p:ext>
    </p:extLst>
  </p:cmAuthor>
  <p:cmAuthor id="5" name="Holroyd, Kathryn B.,M.D." initials="HKB" lastIdx="1" clrIdx="4">
    <p:extLst>
      <p:ext uri="{19B8F6BF-5375-455C-9EA6-DF929625EA0E}">
        <p15:presenceInfo xmlns:p15="http://schemas.microsoft.com/office/powerpoint/2012/main" userId="S::kholroyd@partners.org::c6454005-3f5e-4747-92d2-400e2cdfcba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F8F3"/>
    <a:srgbClr val="82B7AD"/>
    <a:srgbClr val="263238"/>
    <a:srgbClr val="F0F8F3"/>
    <a:srgbClr val="F2F8F3"/>
    <a:srgbClr val="EFF8F3"/>
    <a:srgbClr val="009193"/>
    <a:srgbClr val="005493"/>
    <a:srgbClr val="FFFFFF"/>
    <a:srgbClr val="EEEB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7210" autoAdjust="0"/>
    <p:restoredTop sz="95196" autoAdjust="0"/>
  </p:normalViewPr>
  <p:slideViewPr>
    <p:cSldViewPr snapToGrid="0" showGuides="1">
      <p:cViewPr varScale="1">
        <p:scale>
          <a:sx n="24" d="100"/>
          <a:sy n="24" d="100"/>
        </p:scale>
        <p:origin x="1848" y="72"/>
      </p:cViewPr>
      <p:guideLst>
        <p:guide pos="15576"/>
        <p:guide pos="6024"/>
        <p:guide pos="264"/>
        <p:guide pos="744"/>
        <p:guide orient="horz" pos="10368"/>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 Id="rId9"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BD1CB04D-1C75-43E0-9B64-B7DDAA42BB2C}" type="datetimeFigureOut">
              <a:rPr lang="en-US" smtClean="0"/>
              <a:t>3/14/2025</a:t>
            </a:fld>
            <a:endParaRPr lang="en-US"/>
          </a:p>
        </p:txBody>
      </p:sp>
      <p:sp>
        <p:nvSpPr>
          <p:cNvPr id="4" name="Slide Image Placeholder 3"/>
          <p:cNvSpPr>
            <a:spLocks noGrp="1" noRot="1" noChangeAspect="1"/>
          </p:cNvSpPr>
          <p:nvPr>
            <p:ph type="sldImg" idx="2"/>
          </p:nvPr>
        </p:nvSpPr>
        <p:spPr>
          <a:xfrm>
            <a:off x="1152525" y="1162050"/>
            <a:ext cx="470535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26C2670-3342-473C-969D-FDFF399F2050}" type="slidenum">
              <a:rPr lang="en-US" smtClean="0"/>
              <a:t>‹Nr.›</a:t>
            </a:fld>
            <a:endParaRPr lang="en-US"/>
          </a:p>
        </p:txBody>
      </p:sp>
    </p:spTree>
    <p:extLst>
      <p:ext uri="{BB962C8B-B14F-4D97-AF65-F5344CB8AC3E}">
        <p14:creationId xmlns:p14="http://schemas.microsoft.com/office/powerpoint/2010/main" val="8317496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pPr>
            <a:r>
              <a:rPr lang="en-US" b="1" dirty="0"/>
              <a:t>Poster Development Guide</a:t>
            </a:r>
          </a:p>
          <a:p>
            <a:pPr marL="171450" indent="-171450">
              <a:lnSpc>
                <a:spcPct val="150000"/>
              </a:lnSpc>
              <a:buFont typeface="Arial" panose="020B0604020202020204" pitchFamily="34" charset="0"/>
              <a:buChar char="•"/>
            </a:pPr>
            <a:r>
              <a:rPr lang="en-US" b="1" dirty="0"/>
              <a:t>Formatting</a:t>
            </a:r>
            <a:r>
              <a:rPr lang="en-US" b="1" baseline="0" dirty="0"/>
              <a:t> Notes</a:t>
            </a:r>
          </a:p>
          <a:p>
            <a:pPr marL="628650" lvl="1" indent="-171450">
              <a:lnSpc>
                <a:spcPct val="150000"/>
              </a:lnSpc>
              <a:buFont typeface="Arial" panose="020B0604020202020204" pitchFamily="34" charset="0"/>
              <a:buChar char="•"/>
            </a:pPr>
            <a:r>
              <a:rPr lang="en-US" b="1" dirty="0"/>
              <a:t>To Edit</a:t>
            </a:r>
            <a:r>
              <a:rPr lang="en-US" b="1" baseline="0" dirty="0"/>
              <a:t> </a:t>
            </a:r>
            <a:r>
              <a:rPr lang="en-US" b="1" dirty="0"/>
              <a:t>In PowerPoint: </a:t>
            </a:r>
            <a:r>
              <a:rPr lang="en-US" dirty="0"/>
              <a:t>Click View &gt; Guides to make editing easier. Keep text within guides</a:t>
            </a:r>
          </a:p>
          <a:p>
            <a:pPr marL="631908" lvl="1" indent="-174708">
              <a:lnSpc>
                <a:spcPct val="150000"/>
              </a:lnSpc>
              <a:buFont typeface="Arial" panose="020B0604020202020204" pitchFamily="34" charset="0"/>
              <a:buChar char="•"/>
            </a:pPr>
            <a:r>
              <a:rPr lang="en-US" dirty="0"/>
              <a:t>If</a:t>
            </a:r>
            <a:r>
              <a:rPr lang="en-US" baseline="0" dirty="0"/>
              <a:t> you wish, you may change the background colors, but use a </a:t>
            </a:r>
            <a:r>
              <a:rPr lang="en-US" b="1" baseline="0" dirty="0"/>
              <a:t>light color or white for the overall background </a:t>
            </a:r>
            <a:r>
              <a:rPr lang="en-US" baseline="0" dirty="0"/>
              <a:t>of the poster and a </a:t>
            </a:r>
            <a:r>
              <a:rPr lang="en-US" b="1" baseline="0" dirty="0"/>
              <a:t>bold color for the main findings section</a:t>
            </a:r>
          </a:p>
          <a:p>
            <a:pPr marL="631908" lvl="1" indent="-174708">
              <a:lnSpc>
                <a:spcPct val="150000"/>
              </a:lnSpc>
              <a:buFont typeface="Arial" panose="020B0604020202020204" pitchFamily="34" charset="0"/>
              <a:buChar char="•"/>
            </a:pPr>
            <a:r>
              <a:rPr lang="en-US" b="1" dirty="0"/>
              <a:t>Author list</a:t>
            </a:r>
            <a:r>
              <a:rPr lang="en-US" dirty="0"/>
              <a:t>: Don’t split names onto two lines (e.g., “John [line break] Smith”). If that happens, use a new line. </a:t>
            </a:r>
            <a:r>
              <a:rPr lang="en-US" b="1" dirty="0"/>
              <a:t>Bold the name of the presenting author</a:t>
            </a:r>
            <a:r>
              <a:rPr lang="en-US" dirty="0"/>
              <a:t> </a:t>
            </a:r>
          </a:p>
          <a:p>
            <a:pPr marL="631908" lvl="1" indent="-174708">
              <a:lnSpc>
                <a:spcPct val="150000"/>
              </a:lnSpc>
              <a:buFont typeface="Arial" panose="020B0604020202020204" pitchFamily="34" charset="0"/>
              <a:buChar char="•"/>
            </a:pPr>
            <a:r>
              <a:rPr lang="en-US" b="1" dirty="0"/>
              <a:t>Font</a:t>
            </a:r>
            <a:r>
              <a:rPr lang="en-US" b="1" baseline="0" dirty="0"/>
              <a:t> Size: </a:t>
            </a:r>
            <a:r>
              <a:rPr lang="en-US" b="0" dirty="0"/>
              <a:t>Do not drop below </a:t>
            </a:r>
            <a:r>
              <a:rPr lang="en-US" b="1" dirty="0"/>
              <a:t>font size 36 </a:t>
            </a:r>
            <a:r>
              <a:rPr lang="en-US" b="0" dirty="0"/>
              <a:t>in the main</a:t>
            </a:r>
            <a:r>
              <a:rPr lang="en-US" b="0" baseline="0" dirty="0"/>
              <a:t> information sections (</a:t>
            </a:r>
            <a:r>
              <a:rPr lang="en-US" b="0" dirty="0"/>
              <a:t>Background, Methods, Results, Conclusions)</a:t>
            </a:r>
            <a:r>
              <a:rPr lang="en-US" b="1" dirty="0"/>
              <a:t>. </a:t>
            </a:r>
            <a:r>
              <a:rPr lang="en-US" b="0" dirty="0"/>
              <a:t>If you </a:t>
            </a:r>
            <a:r>
              <a:rPr lang="en-US" dirty="0"/>
              <a:t>have extra space, increase the font size,</a:t>
            </a:r>
            <a:r>
              <a:rPr lang="en-US" baseline="0" dirty="0"/>
              <a:t> but maintain some white space to make it easier for attendees to read your text</a:t>
            </a:r>
          </a:p>
          <a:p>
            <a:pPr marL="631908" lvl="1" indent="-174708">
              <a:lnSpc>
                <a:spcPct val="150000"/>
              </a:lnSpc>
              <a:buFont typeface="Arial" panose="020B0604020202020204" pitchFamily="34" charset="0"/>
              <a:buChar char="•"/>
            </a:pPr>
            <a:r>
              <a:rPr lang="en-US" b="1" dirty="0"/>
              <a:t>Use of Color: </a:t>
            </a:r>
            <a:r>
              <a:rPr lang="en-US" b="0" dirty="0"/>
              <a:t>To keep attendees</a:t>
            </a:r>
            <a:r>
              <a:rPr lang="en-US" b="0" baseline="0" dirty="0"/>
              <a:t> focused on your main findings and important details in your graphs and figures, </a:t>
            </a:r>
            <a:r>
              <a:rPr lang="en-US" b="1" baseline="0" dirty="0"/>
              <a:t>d</a:t>
            </a:r>
            <a:r>
              <a:rPr lang="en-US" b="1" dirty="0"/>
              <a:t>o not use color in the sidebars</a:t>
            </a:r>
          </a:p>
          <a:p>
            <a:pPr marL="631908" lvl="1" indent="-174708">
              <a:lnSpc>
                <a:spcPct val="150000"/>
              </a:lnSpc>
              <a:buFont typeface="Arial" panose="020B0604020202020204" pitchFamily="34" charset="0"/>
              <a:buChar char="•"/>
            </a:pPr>
            <a:r>
              <a:rPr lang="en-US" b="1" baseline="0" dirty="0"/>
              <a:t>Print Size: </a:t>
            </a:r>
            <a:r>
              <a:rPr lang="en-US" b="0" baseline="0" dirty="0"/>
              <a:t>Using this template</a:t>
            </a:r>
            <a:r>
              <a:rPr lang="en-US" b="1" baseline="0" dirty="0"/>
              <a:t>, </a:t>
            </a:r>
            <a:r>
              <a:rPr lang="en-US" b="0" baseline="0" dirty="0"/>
              <a:t>the optimal print size is </a:t>
            </a:r>
            <a:r>
              <a:rPr lang="en-US" b="1" baseline="0" dirty="0"/>
              <a:t>54 inches (width) x 36 inches (height) </a:t>
            </a:r>
            <a:r>
              <a:rPr lang="en-US" b="0" u="sng" baseline="0" dirty="0"/>
              <a:t>or</a:t>
            </a:r>
            <a:r>
              <a:rPr lang="en-US" b="1" baseline="0" dirty="0"/>
              <a:t> 60 inches x 40 inches</a:t>
            </a:r>
            <a:r>
              <a:rPr lang="en-US" b="0" baseline="0" dirty="0"/>
              <a:t> (137.2 cm x 91.4 cm or 152.4 cm x 101.6).  Printing the poster in a smaller size may save some cost, but the 54” x 36” size  will maintain the suggested font size and layout in the final printed version of the poster (and maintain the effectiveness of the poster design). </a:t>
            </a:r>
          </a:p>
          <a:p>
            <a:pPr marL="1089108" lvl="2" indent="-174708">
              <a:lnSpc>
                <a:spcPct val="150000"/>
              </a:lnSpc>
              <a:buFont typeface="Arial" panose="020B0604020202020204" pitchFamily="34" charset="0"/>
              <a:buChar char="•"/>
            </a:pPr>
            <a:r>
              <a:rPr lang="en-US" b="0" baseline="0" dirty="0"/>
              <a:t>Poster Board Dimensions: Regardless of whether you use this template, the size of the board for displaying your poster at CROI is 96 inches (width) x 48 inches (height). The maximum size of a poster is 93 inches (width) x 45 inches (height). The minimum size for a poster is 36 inches (width) x 24 inches (height) so attendees can see the poster at a minimum of 10 feet away</a:t>
            </a:r>
          </a:p>
          <a:p>
            <a:pPr marL="174708" indent="-174708">
              <a:lnSpc>
                <a:spcPct val="150000"/>
              </a:lnSpc>
              <a:buFont typeface="Arial" panose="020B0604020202020204" pitchFamily="34" charset="0"/>
              <a:buChar char="•"/>
            </a:pPr>
            <a:r>
              <a:rPr lang="en-US" b="1" baseline="0" dirty="0"/>
              <a:t>Poster Content Requirements</a:t>
            </a:r>
          </a:p>
          <a:p>
            <a:pPr marL="631908" lvl="1" indent="-174708">
              <a:lnSpc>
                <a:spcPct val="150000"/>
              </a:lnSpc>
              <a:buFont typeface="Arial" panose="020B0604020202020204" pitchFamily="34" charset="0"/>
              <a:buChar char="•"/>
            </a:pPr>
            <a:r>
              <a:rPr lang="en-US" b="1" baseline="0" dirty="0"/>
              <a:t>Poster Number</a:t>
            </a:r>
            <a:r>
              <a:rPr lang="en-US" baseline="0" dirty="0"/>
              <a:t>: The poster number should be displayed in the upper right corner (0000 in the template). This is </a:t>
            </a:r>
            <a:r>
              <a:rPr lang="en-US" b="1" baseline="0" dirty="0"/>
              <a:t>not the abstract number you had during submission </a:t>
            </a:r>
            <a:r>
              <a:rPr lang="en-US" baseline="0" dirty="0"/>
              <a:t>but a number you will be assigned and sent to you by email which notes the position of the poster in the poster hall. This number will be sent to you after late-breaking abstracts have been accepted in January</a:t>
            </a:r>
            <a:endParaRPr lang="en-US" dirty="0"/>
          </a:p>
          <a:p>
            <a:pPr marL="631908" marR="0" lvl="1" indent="-174708"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b="1" dirty="0"/>
              <a:t>Poster Title:</a:t>
            </a:r>
            <a:r>
              <a:rPr lang="en-US" b="1" baseline="0" dirty="0"/>
              <a:t> </a:t>
            </a:r>
            <a:r>
              <a:rPr lang="en-US" sz="1200" kern="1200" dirty="0">
                <a:solidFill>
                  <a:schemeClr val="tx1"/>
                </a:solidFill>
                <a:effectLst/>
                <a:latin typeface="+mn-lt"/>
                <a:ea typeface="+mn-ea"/>
                <a:cs typeface="+mn-cs"/>
              </a:rPr>
              <a:t>The title should be the same as the title submitted with the abstract </a:t>
            </a:r>
          </a:p>
          <a:p>
            <a:pPr marL="631908" lvl="1" indent="-174708">
              <a:lnSpc>
                <a:spcPct val="150000"/>
              </a:lnSpc>
              <a:buFont typeface="Arial" panose="020B0604020202020204" pitchFamily="34" charset="0"/>
              <a:buChar char="•"/>
            </a:pPr>
            <a:r>
              <a:rPr lang="en-US" b="1" dirty="0"/>
              <a:t>QR Codes</a:t>
            </a:r>
            <a:r>
              <a:rPr lang="en-US" b="1" baseline="0" dirty="0"/>
              <a:t> are not allowed by CROI</a:t>
            </a:r>
            <a:endParaRPr lang="en-US" dirty="0"/>
          </a:p>
        </p:txBody>
      </p:sp>
      <p:sp>
        <p:nvSpPr>
          <p:cNvPr id="4" name="Slide Number Placeholder 3"/>
          <p:cNvSpPr>
            <a:spLocks noGrp="1"/>
          </p:cNvSpPr>
          <p:nvPr>
            <p:ph type="sldNum" sz="quarter" idx="5"/>
          </p:nvPr>
        </p:nvSpPr>
        <p:spPr/>
        <p:txBody>
          <a:bodyPr/>
          <a:lstStyle/>
          <a:p>
            <a:fld id="{E26C2670-3342-473C-969D-FDFF399F2050}" type="slidenum">
              <a:rPr lang="en-US" smtClean="0"/>
              <a:t>1</a:t>
            </a:fld>
            <a:endParaRPr lang="en-US"/>
          </a:p>
        </p:txBody>
      </p:sp>
    </p:spTree>
    <p:extLst>
      <p:ext uri="{BB962C8B-B14F-4D97-AF65-F5344CB8AC3E}">
        <p14:creationId xmlns:p14="http://schemas.microsoft.com/office/powerpoint/2010/main" val="2110499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703320" y="5387342"/>
            <a:ext cx="41970960" cy="11460480"/>
          </a:xfr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6172200" y="17289782"/>
            <a:ext cx="370332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F135061-2F74-46D4-9F8F-C77EF304855D}" type="datetimeFigureOut">
              <a:rPr lang="en-US" smtClean="0"/>
              <a:t>3/14/2025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FC52CE-B062-47D6-A8CB-AF6B214D1AE5}" type="slidenum">
              <a:rPr lang="en-US" smtClean="0"/>
              <a:t>‹Nr.›</a:t>
            </a:fld>
            <a:endParaRPr lang="en-US"/>
          </a:p>
        </p:txBody>
      </p:sp>
    </p:spTree>
    <p:extLst>
      <p:ext uri="{BB962C8B-B14F-4D97-AF65-F5344CB8AC3E}">
        <p14:creationId xmlns:p14="http://schemas.microsoft.com/office/powerpoint/2010/main" val="1601755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135061-2F74-46D4-9F8F-C77EF304855D}" type="datetimeFigureOut">
              <a:rPr lang="en-US" smtClean="0"/>
              <a:t>3/14/2025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FC52CE-B062-47D6-A8CB-AF6B214D1AE5}" type="slidenum">
              <a:rPr lang="en-US" smtClean="0"/>
              <a:t>‹Nr.›</a:t>
            </a:fld>
            <a:endParaRPr lang="en-US"/>
          </a:p>
        </p:txBody>
      </p:sp>
    </p:spTree>
    <p:extLst>
      <p:ext uri="{BB962C8B-B14F-4D97-AF65-F5344CB8AC3E}">
        <p14:creationId xmlns:p14="http://schemas.microsoft.com/office/powerpoint/2010/main" val="4213694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5335848" y="1752600"/>
            <a:ext cx="10647045"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394713" y="1752600"/>
            <a:ext cx="31323915" cy="2789682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135061-2F74-46D4-9F8F-C77EF304855D}" type="datetimeFigureOut">
              <a:rPr lang="en-US" smtClean="0"/>
              <a:t>3/14/2025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FC52CE-B062-47D6-A8CB-AF6B214D1AE5}" type="slidenum">
              <a:rPr lang="en-US" smtClean="0"/>
              <a:t>‹Nr.›</a:t>
            </a:fld>
            <a:endParaRPr lang="en-US"/>
          </a:p>
        </p:txBody>
      </p:sp>
    </p:spTree>
    <p:extLst>
      <p:ext uri="{BB962C8B-B14F-4D97-AF65-F5344CB8AC3E}">
        <p14:creationId xmlns:p14="http://schemas.microsoft.com/office/powerpoint/2010/main" val="3062549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135061-2F74-46D4-9F8F-C77EF304855D}" type="datetimeFigureOut">
              <a:rPr lang="en-US" smtClean="0"/>
              <a:t>3/14/2025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FC52CE-B062-47D6-A8CB-AF6B214D1AE5}" type="slidenum">
              <a:rPr lang="en-US" smtClean="0"/>
              <a:t>‹Nr.›</a:t>
            </a:fld>
            <a:endParaRPr lang="en-US"/>
          </a:p>
        </p:txBody>
      </p:sp>
    </p:spTree>
    <p:extLst>
      <p:ext uri="{BB962C8B-B14F-4D97-AF65-F5344CB8AC3E}">
        <p14:creationId xmlns:p14="http://schemas.microsoft.com/office/powerpoint/2010/main" val="1311104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368995" y="8206749"/>
            <a:ext cx="42588180" cy="13693138"/>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3368995" y="22029429"/>
            <a:ext cx="4258818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F135061-2F74-46D4-9F8F-C77EF304855D}" type="datetimeFigureOut">
              <a:rPr lang="en-US" smtClean="0"/>
              <a:t>3/14/2025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FC52CE-B062-47D6-A8CB-AF6B214D1AE5}" type="slidenum">
              <a:rPr lang="en-US" smtClean="0"/>
              <a:t>‹Nr.›</a:t>
            </a:fld>
            <a:endParaRPr lang="en-US"/>
          </a:p>
        </p:txBody>
      </p:sp>
    </p:spTree>
    <p:extLst>
      <p:ext uri="{BB962C8B-B14F-4D97-AF65-F5344CB8AC3E}">
        <p14:creationId xmlns:p14="http://schemas.microsoft.com/office/powerpoint/2010/main" val="1055305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394710" y="8763000"/>
            <a:ext cx="20985480" cy="20886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997410" y="8763000"/>
            <a:ext cx="20985480" cy="20886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F135061-2F74-46D4-9F8F-C77EF304855D}" type="datetimeFigureOut">
              <a:rPr lang="en-US" smtClean="0"/>
              <a:t>3/14/2025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FC52CE-B062-47D6-A8CB-AF6B214D1AE5}" type="slidenum">
              <a:rPr lang="en-US" smtClean="0"/>
              <a:t>‹Nr.›</a:t>
            </a:fld>
            <a:endParaRPr lang="en-US"/>
          </a:p>
        </p:txBody>
      </p:sp>
    </p:spTree>
    <p:extLst>
      <p:ext uri="{BB962C8B-B14F-4D97-AF65-F5344CB8AC3E}">
        <p14:creationId xmlns:p14="http://schemas.microsoft.com/office/powerpoint/2010/main" val="4282151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01141" y="1752607"/>
            <a:ext cx="4258818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401147" y="8069582"/>
            <a:ext cx="20889036"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Edit Master text styles</a:t>
            </a:r>
          </a:p>
        </p:txBody>
      </p:sp>
      <p:sp>
        <p:nvSpPr>
          <p:cNvPr id="4" name="Content Placeholder 3"/>
          <p:cNvSpPr>
            <a:spLocks noGrp="1"/>
          </p:cNvSpPr>
          <p:nvPr>
            <p:ph sz="half" idx="2"/>
          </p:nvPr>
        </p:nvSpPr>
        <p:spPr>
          <a:xfrm>
            <a:off x="3401147" y="12024360"/>
            <a:ext cx="20889036" cy="176860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4997413" y="8069582"/>
            <a:ext cx="20991911"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Edit Master text styles</a:t>
            </a:r>
          </a:p>
        </p:txBody>
      </p:sp>
      <p:sp>
        <p:nvSpPr>
          <p:cNvPr id="6" name="Content Placeholder 5"/>
          <p:cNvSpPr>
            <a:spLocks noGrp="1"/>
          </p:cNvSpPr>
          <p:nvPr>
            <p:ph sz="quarter" idx="4"/>
          </p:nvPr>
        </p:nvSpPr>
        <p:spPr>
          <a:xfrm>
            <a:off x="24997413" y="12024360"/>
            <a:ext cx="20991911" cy="176860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135061-2F74-46D4-9F8F-C77EF304855D}" type="datetimeFigureOut">
              <a:rPr lang="en-US" smtClean="0"/>
              <a:t>3/14/2025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FC52CE-B062-47D6-A8CB-AF6B214D1AE5}" type="slidenum">
              <a:rPr lang="en-US" smtClean="0"/>
              <a:t>‹Nr.›</a:t>
            </a:fld>
            <a:endParaRPr lang="en-US"/>
          </a:p>
        </p:txBody>
      </p:sp>
    </p:spTree>
    <p:extLst>
      <p:ext uri="{BB962C8B-B14F-4D97-AF65-F5344CB8AC3E}">
        <p14:creationId xmlns:p14="http://schemas.microsoft.com/office/powerpoint/2010/main" val="2738387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F135061-2F74-46D4-9F8F-C77EF304855D}" type="datetimeFigureOut">
              <a:rPr lang="en-US" smtClean="0"/>
              <a:t>3/14/2025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FC52CE-B062-47D6-A8CB-AF6B214D1AE5}" type="slidenum">
              <a:rPr lang="en-US" smtClean="0"/>
              <a:t>‹Nr.›</a:t>
            </a:fld>
            <a:endParaRPr lang="en-US"/>
          </a:p>
        </p:txBody>
      </p:sp>
    </p:spTree>
    <p:extLst>
      <p:ext uri="{BB962C8B-B14F-4D97-AF65-F5344CB8AC3E}">
        <p14:creationId xmlns:p14="http://schemas.microsoft.com/office/powerpoint/2010/main" val="3420506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135061-2F74-46D4-9F8F-C77EF304855D}" type="datetimeFigureOut">
              <a:rPr lang="en-US" smtClean="0"/>
              <a:t>3/14/2025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FC52CE-B062-47D6-A8CB-AF6B214D1AE5}" type="slidenum">
              <a:rPr lang="en-US" smtClean="0"/>
              <a:t>‹Nr.›</a:t>
            </a:fld>
            <a:endParaRPr lang="en-US"/>
          </a:p>
        </p:txBody>
      </p:sp>
    </p:spTree>
    <p:extLst>
      <p:ext uri="{BB962C8B-B14F-4D97-AF65-F5344CB8AC3E}">
        <p14:creationId xmlns:p14="http://schemas.microsoft.com/office/powerpoint/2010/main" val="2705658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01142" y="2194560"/>
            <a:ext cx="15925561" cy="768096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20991911" y="4739647"/>
            <a:ext cx="2499741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01142" y="9875520"/>
            <a:ext cx="15925561"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Edit Master text styles</a:t>
            </a:r>
          </a:p>
        </p:txBody>
      </p:sp>
      <p:sp>
        <p:nvSpPr>
          <p:cNvPr id="5" name="Date Placeholder 4"/>
          <p:cNvSpPr>
            <a:spLocks noGrp="1"/>
          </p:cNvSpPr>
          <p:nvPr>
            <p:ph type="dt" sz="half" idx="10"/>
          </p:nvPr>
        </p:nvSpPr>
        <p:spPr/>
        <p:txBody>
          <a:bodyPr/>
          <a:lstStyle/>
          <a:p>
            <a:fld id="{3F135061-2F74-46D4-9F8F-C77EF304855D}" type="datetimeFigureOut">
              <a:rPr lang="en-US" smtClean="0"/>
              <a:t>3/14/2025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FC52CE-B062-47D6-A8CB-AF6B214D1AE5}" type="slidenum">
              <a:rPr lang="en-US" smtClean="0"/>
              <a:t>‹Nr.›</a:t>
            </a:fld>
            <a:endParaRPr lang="en-US"/>
          </a:p>
        </p:txBody>
      </p:sp>
    </p:spTree>
    <p:extLst>
      <p:ext uri="{BB962C8B-B14F-4D97-AF65-F5344CB8AC3E}">
        <p14:creationId xmlns:p14="http://schemas.microsoft.com/office/powerpoint/2010/main" val="1446394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01142" y="2194560"/>
            <a:ext cx="15925561" cy="768096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20991911" y="4739647"/>
            <a:ext cx="2499741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401142" y="9875520"/>
            <a:ext cx="15925561"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Edit Master text styles</a:t>
            </a:r>
          </a:p>
        </p:txBody>
      </p:sp>
      <p:sp>
        <p:nvSpPr>
          <p:cNvPr id="5" name="Date Placeholder 4"/>
          <p:cNvSpPr>
            <a:spLocks noGrp="1"/>
          </p:cNvSpPr>
          <p:nvPr>
            <p:ph type="dt" sz="half" idx="10"/>
          </p:nvPr>
        </p:nvSpPr>
        <p:spPr/>
        <p:txBody>
          <a:bodyPr/>
          <a:lstStyle/>
          <a:p>
            <a:fld id="{3F135061-2F74-46D4-9F8F-C77EF304855D}" type="datetimeFigureOut">
              <a:rPr lang="en-US" smtClean="0"/>
              <a:t>3/14/2025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FC52CE-B062-47D6-A8CB-AF6B214D1AE5}" type="slidenum">
              <a:rPr lang="en-US" smtClean="0"/>
              <a:t>‹Nr.›</a:t>
            </a:fld>
            <a:endParaRPr lang="en-US"/>
          </a:p>
        </p:txBody>
      </p:sp>
    </p:spTree>
    <p:extLst>
      <p:ext uri="{BB962C8B-B14F-4D97-AF65-F5344CB8AC3E}">
        <p14:creationId xmlns:p14="http://schemas.microsoft.com/office/powerpoint/2010/main" val="620014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394710" y="1752607"/>
            <a:ext cx="4258818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394710" y="8763000"/>
            <a:ext cx="42588180" cy="2088642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394710" y="30510487"/>
            <a:ext cx="1110996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3F135061-2F74-46D4-9F8F-C77EF304855D}" type="datetimeFigureOut">
              <a:rPr lang="en-US" smtClean="0"/>
              <a:t>3/14/2025</a:t>
            </a:fld>
            <a:endParaRPr lang="en-US"/>
          </a:p>
        </p:txBody>
      </p:sp>
      <p:sp>
        <p:nvSpPr>
          <p:cNvPr id="5" name="Footer Placeholder 4"/>
          <p:cNvSpPr>
            <a:spLocks noGrp="1"/>
          </p:cNvSpPr>
          <p:nvPr>
            <p:ph type="ftr" sz="quarter" idx="3"/>
          </p:nvPr>
        </p:nvSpPr>
        <p:spPr>
          <a:xfrm>
            <a:off x="16356330" y="30510487"/>
            <a:ext cx="1666494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4872930" y="30510487"/>
            <a:ext cx="1110996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63FC52CE-B062-47D6-A8CB-AF6B214D1AE5}" type="slidenum">
              <a:rPr lang="en-US" smtClean="0"/>
              <a:t>‹Nr.›</a:t>
            </a:fld>
            <a:endParaRPr lang="en-US"/>
          </a:p>
        </p:txBody>
      </p:sp>
    </p:spTree>
    <p:extLst>
      <p:ext uri="{BB962C8B-B14F-4D97-AF65-F5344CB8AC3E}">
        <p14:creationId xmlns:p14="http://schemas.microsoft.com/office/powerpoint/2010/main" val="23432060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9.png"/><Relationship Id="rId3" Type="http://schemas.openxmlformats.org/officeDocument/2006/relationships/image" Target="../media/image1.png"/><Relationship Id="rId7" Type="http://schemas.openxmlformats.org/officeDocument/2006/relationships/image" Target="../media/image4.png"/><Relationship Id="rId12" Type="http://schemas.openxmlformats.org/officeDocument/2006/relationships/image" Target="../media/image8.png"/><Relationship Id="rId17" Type="http://schemas.openxmlformats.org/officeDocument/2006/relationships/image" Target="../media/image13.png"/><Relationship Id="rId2" Type="http://schemas.openxmlformats.org/officeDocument/2006/relationships/notesSlide" Target="../notesSlides/notesSlide1.xml"/><Relationship Id="rId16" Type="http://schemas.openxmlformats.org/officeDocument/2006/relationships/image" Target="../media/image12.png"/><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image" Target="../media/image7.png"/><Relationship Id="rId5" Type="http://schemas.openxmlformats.org/officeDocument/2006/relationships/image" Target="../media/image2.JPG"/><Relationship Id="rId15" Type="http://schemas.openxmlformats.org/officeDocument/2006/relationships/image" Target="../media/image11.png"/><Relationship Id="rId10" Type="http://schemas.openxmlformats.org/officeDocument/2006/relationships/image" Target="../media/image6.png"/><Relationship Id="rId4" Type="http://schemas.microsoft.com/office/2007/relationships/hdphoto" Target="../media/hdphoto1.wdp"/><Relationship Id="rId9" Type="http://schemas.microsoft.com/office/2007/relationships/hdphoto" Target="../media/hdphoto2.wdp"/><Relationship Id="rId1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9" name="Group 78">
            <a:extLst>
              <a:ext uri="{FF2B5EF4-FFF2-40B4-BE49-F238E27FC236}">
                <a16:creationId xmlns:a16="http://schemas.microsoft.com/office/drawing/2014/main" id="{C66C2ED6-C044-054F-1AFC-CB5A8DCAE7A5}"/>
              </a:ext>
            </a:extLst>
          </p:cNvPr>
          <p:cNvGrpSpPr/>
          <p:nvPr/>
        </p:nvGrpSpPr>
        <p:grpSpPr>
          <a:xfrm>
            <a:off x="0" y="5744260"/>
            <a:ext cx="49401822" cy="27180507"/>
            <a:chOff x="0" y="4259647"/>
            <a:chExt cx="49401822" cy="28702051"/>
          </a:xfrm>
        </p:grpSpPr>
        <p:sp>
          <p:nvSpPr>
            <p:cNvPr id="66" name="Rectangle 65">
              <a:extLst>
                <a:ext uri="{FF2B5EF4-FFF2-40B4-BE49-F238E27FC236}">
                  <a16:creationId xmlns:a16="http://schemas.microsoft.com/office/drawing/2014/main" id="{938D799A-887E-7088-294B-9BF3E58C5EC3}"/>
                </a:ext>
              </a:extLst>
            </p:cNvPr>
            <p:cNvSpPr/>
            <p:nvPr/>
          </p:nvSpPr>
          <p:spPr>
            <a:xfrm flipV="1">
              <a:off x="49026810" y="4292723"/>
              <a:ext cx="350790" cy="28668974"/>
            </a:xfrm>
            <a:prstGeom prst="rect">
              <a:avLst/>
            </a:prstGeom>
            <a:solidFill>
              <a:srgbClr val="4A66AC">
                <a:lumMod val="60000"/>
                <a:lumOff val="40000"/>
              </a:srgbClr>
            </a:solidFill>
            <a:ln w="9525" cap="flat" cmpd="sng" algn="ctr">
              <a:noFill/>
              <a:prstDash val="solid"/>
            </a:ln>
            <a:effectLst>
              <a:outerShdw blurRad="40000" dist="23000" dir="5400000" rotWithShape="0">
                <a:srgbClr val="000000">
                  <a:alpha val="35000"/>
                </a:srgbClr>
              </a:outerShdw>
            </a:effectLst>
          </p:spPr>
          <p:txBody>
            <a:bodyPr rtlCol="0" anchor="ctr"/>
            <a:lstStyle/>
            <a:p>
              <a:pPr marL="0" marR="0" lvl="0" indent="0" algn="ctr" defTabSz="5119603" eaLnBrk="1" fontAlgn="auto" latinLnBrk="0" hangingPunct="1">
                <a:lnSpc>
                  <a:spcPct val="100000"/>
                </a:lnSpc>
                <a:spcBef>
                  <a:spcPts val="0"/>
                </a:spcBef>
                <a:spcAft>
                  <a:spcPts val="0"/>
                </a:spcAft>
                <a:buClrTx/>
                <a:buSzTx/>
                <a:buFontTx/>
                <a:buNone/>
                <a:tabLst/>
                <a:defRPr/>
              </a:pPr>
              <a:endParaRPr kumimoji="0" lang="en-US" sz="2955" b="0" i="0" u="none" strike="noStrike" kern="0" cap="none" spc="0" normalizeH="0" baseline="0" noProof="0">
                <a:solidFill>
                  <a:prstClr val="white"/>
                </a:solidFill>
                <a:effectLst/>
                <a:uLnTx/>
                <a:uFillTx/>
                <a:latin typeface="Calibri"/>
                <a:ea typeface="+mn-ea"/>
                <a:cs typeface="+mn-cs"/>
              </a:endParaRPr>
            </a:p>
          </p:txBody>
        </p:sp>
        <p:sp>
          <p:nvSpPr>
            <p:cNvPr id="62" name="Rectangle 61">
              <a:extLst>
                <a:ext uri="{FF2B5EF4-FFF2-40B4-BE49-F238E27FC236}">
                  <a16:creationId xmlns:a16="http://schemas.microsoft.com/office/drawing/2014/main" id="{B20A741E-75C8-3910-1934-B7980CBC8D3D}"/>
                </a:ext>
              </a:extLst>
            </p:cNvPr>
            <p:cNvSpPr/>
            <p:nvPr/>
          </p:nvSpPr>
          <p:spPr>
            <a:xfrm flipV="1">
              <a:off x="1" y="4259647"/>
              <a:ext cx="336654" cy="28364714"/>
            </a:xfrm>
            <a:prstGeom prst="rect">
              <a:avLst/>
            </a:prstGeom>
            <a:solidFill>
              <a:srgbClr val="4A66AC">
                <a:lumMod val="60000"/>
                <a:lumOff val="40000"/>
              </a:srgbClr>
            </a:solidFill>
            <a:ln w="9525" cap="flat" cmpd="sng" algn="ctr">
              <a:noFill/>
              <a:prstDash val="solid"/>
            </a:ln>
            <a:effectLst>
              <a:outerShdw blurRad="40000" dist="23000" dir="5400000" rotWithShape="0">
                <a:srgbClr val="000000">
                  <a:alpha val="35000"/>
                </a:srgbClr>
              </a:outerShdw>
            </a:effectLst>
          </p:spPr>
          <p:txBody>
            <a:bodyPr rtlCol="0" anchor="ctr"/>
            <a:lstStyle/>
            <a:p>
              <a:pPr marL="0" marR="0" lvl="0" indent="0" algn="ctr" defTabSz="5119603" eaLnBrk="1" fontAlgn="auto" latinLnBrk="0" hangingPunct="1">
                <a:lnSpc>
                  <a:spcPct val="100000"/>
                </a:lnSpc>
                <a:spcBef>
                  <a:spcPts val="0"/>
                </a:spcBef>
                <a:spcAft>
                  <a:spcPts val="0"/>
                </a:spcAft>
                <a:buClrTx/>
                <a:buSzTx/>
                <a:buFontTx/>
                <a:buNone/>
                <a:tabLst/>
                <a:defRPr/>
              </a:pPr>
              <a:endParaRPr kumimoji="0" lang="en-US" sz="2955" b="0" i="0" u="none" strike="noStrike" kern="0" cap="none" spc="0" normalizeH="0" baseline="0" noProof="0">
                <a:ln>
                  <a:noFill/>
                </a:ln>
                <a:solidFill>
                  <a:prstClr val="white"/>
                </a:solidFill>
                <a:effectLst/>
                <a:uLnTx/>
                <a:uFillTx/>
                <a:latin typeface="Calibri"/>
                <a:ea typeface="+mn-ea"/>
                <a:cs typeface="+mn-cs"/>
              </a:endParaRPr>
            </a:p>
          </p:txBody>
        </p:sp>
        <p:sp>
          <p:nvSpPr>
            <p:cNvPr id="65" name="Rectangle 64">
              <a:extLst>
                <a:ext uri="{FF2B5EF4-FFF2-40B4-BE49-F238E27FC236}">
                  <a16:creationId xmlns:a16="http://schemas.microsoft.com/office/drawing/2014/main" id="{4DC4D536-4FDC-0D16-21F7-8A6BE4F6AA5B}"/>
                </a:ext>
              </a:extLst>
            </p:cNvPr>
            <p:cNvSpPr/>
            <p:nvPr/>
          </p:nvSpPr>
          <p:spPr>
            <a:xfrm>
              <a:off x="0" y="32384860"/>
              <a:ext cx="49401822" cy="576838"/>
            </a:xfrm>
            <a:prstGeom prst="rect">
              <a:avLst/>
            </a:prstGeom>
            <a:solidFill>
              <a:srgbClr val="4A66AC">
                <a:lumMod val="60000"/>
                <a:lumOff val="40000"/>
              </a:srgbClr>
            </a:solidFill>
            <a:ln w="9525" cap="flat" cmpd="sng" algn="ctr">
              <a:noFill/>
              <a:prstDash val="solid"/>
            </a:ln>
            <a:effectLst>
              <a:outerShdw blurRad="40000" dist="23000" dir="5400000" rotWithShape="0">
                <a:srgbClr val="000000">
                  <a:alpha val="35000"/>
                </a:srgbClr>
              </a:outerShdw>
            </a:effectLst>
          </p:spPr>
          <p:txBody>
            <a:bodyPr rtlCol="0" anchor="ctr"/>
            <a:lstStyle/>
            <a:p>
              <a:pPr marL="0" marR="0" lvl="0" indent="0" algn="ctr" defTabSz="5119603"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a:ln>
                    <a:noFill/>
                  </a:ln>
                  <a:effectLst/>
                  <a:uLnTx/>
                  <a:uFillTx/>
                  <a:latin typeface="Arial" panose="020B0604020202020204" pitchFamily="34" charset="0"/>
                  <a:cs typeface="Arial" panose="020B0604020202020204" pitchFamily="34" charset="0"/>
                </a:rPr>
                <a:t>32</a:t>
              </a:r>
              <a:r>
                <a:rPr kumimoji="0" lang="en-US" sz="3200" b="1" i="0" u="none" strike="noStrike" kern="0" cap="none" spc="0" normalizeH="0" baseline="30000" noProof="0" dirty="0">
                  <a:ln>
                    <a:noFill/>
                  </a:ln>
                  <a:effectLst/>
                  <a:uLnTx/>
                  <a:uFillTx/>
                  <a:latin typeface="Arial" panose="020B0604020202020204" pitchFamily="34" charset="0"/>
                  <a:cs typeface="Arial" panose="020B0604020202020204" pitchFamily="34" charset="0"/>
                </a:rPr>
                <a:t>th</a:t>
              </a:r>
              <a:r>
                <a:rPr kumimoji="0" lang="en-US" sz="3200" b="1" i="0" u="none" strike="noStrike" kern="0" cap="none" spc="0" normalizeH="0" baseline="0" noProof="0" dirty="0">
                  <a:ln>
                    <a:noFill/>
                  </a:ln>
                  <a:effectLst/>
                  <a:uLnTx/>
                  <a:uFillTx/>
                  <a:latin typeface="Arial" panose="020B0604020202020204" pitchFamily="34" charset="0"/>
                  <a:cs typeface="Arial" panose="020B0604020202020204" pitchFamily="34" charset="0"/>
                </a:rPr>
                <a:t> Conference on Retroviruses and Opportunistic Infections (CROI 2025)	San Francisco, California, USA; March 9-12, 2025</a:t>
              </a:r>
            </a:p>
          </p:txBody>
        </p:sp>
      </p:grpSp>
      <p:sp>
        <p:nvSpPr>
          <p:cNvPr id="56" name="Rectangle 29">
            <a:extLst>
              <a:ext uri="{FF2B5EF4-FFF2-40B4-BE49-F238E27FC236}">
                <a16:creationId xmlns:a16="http://schemas.microsoft.com/office/drawing/2014/main" id="{172E63D3-B780-112A-8FC8-84E3D35DB936}"/>
              </a:ext>
            </a:extLst>
          </p:cNvPr>
          <p:cNvSpPr>
            <a:spLocks noChangeArrowheads="1"/>
          </p:cNvSpPr>
          <p:nvPr/>
        </p:nvSpPr>
        <p:spPr bwMode="auto">
          <a:xfrm flipV="1">
            <a:off x="0" y="0"/>
            <a:ext cx="49401822" cy="5775584"/>
          </a:xfrm>
          <a:prstGeom prst="rect">
            <a:avLst/>
          </a:prstGeom>
          <a:solidFill>
            <a:srgbClr val="82B7AD"/>
          </a:solidFill>
          <a:ln w="19050">
            <a:noFill/>
            <a:miter lim="800000"/>
            <a:headEnd/>
            <a:tailEnd/>
          </a:ln>
        </p:spPr>
        <p:txBody>
          <a:bodyPr wrap="none" lIns="110619" tIns="55312" rIns="110619" bIns="55312" anchor="ctr"/>
          <a:lstStyle/>
          <a:p>
            <a:pPr marL="0" marR="0" lvl="0" indent="0" defTabSz="1105741" eaLnBrk="1" fontAlgn="auto" latinLnBrk="0" hangingPunct="1">
              <a:lnSpc>
                <a:spcPct val="100000"/>
              </a:lnSpc>
              <a:spcBef>
                <a:spcPts val="0"/>
              </a:spcBef>
              <a:spcAft>
                <a:spcPts val="0"/>
              </a:spcAft>
              <a:buClrTx/>
              <a:buSzTx/>
              <a:buFontTx/>
              <a:buNone/>
              <a:tabLst/>
              <a:defRPr/>
            </a:pPr>
            <a:endParaRPr kumimoji="0" lang="en-US" sz="2955" b="0" i="0" u="none" strike="noStrike" kern="0" cap="none" spc="0" normalizeH="0" baseline="0" noProof="0">
              <a:ln>
                <a:noFill/>
              </a:ln>
              <a:solidFill>
                <a:prstClr val="black"/>
              </a:solidFill>
              <a:effectLst/>
              <a:uLnTx/>
              <a:uFillTx/>
            </a:endParaRPr>
          </a:p>
        </p:txBody>
      </p:sp>
      <p:sp>
        <p:nvSpPr>
          <p:cNvPr id="5" name="Title 4">
            <a:extLst>
              <a:ext uri="{FF2B5EF4-FFF2-40B4-BE49-F238E27FC236}">
                <a16:creationId xmlns:a16="http://schemas.microsoft.com/office/drawing/2014/main" id="{DDC4359A-7BBB-495A-96DE-65574C0C88E6}"/>
              </a:ext>
            </a:extLst>
          </p:cNvPr>
          <p:cNvSpPr>
            <a:spLocks noGrp="1"/>
          </p:cNvSpPr>
          <p:nvPr>
            <p:ph type="ctrTitle"/>
          </p:nvPr>
        </p:nvSpPr>
        <p:spPr>
          <a:xfrm>
            <a:off x="14995821" y="5937224"/>
            <a:ext cx="16951030" cy="6697824"/>
          </a:xfrm>
          <a:solidFill>
            <a:srgbClr val="82B7AD"/>
          </a:solidFill>
          <a:ln w="19050">
            <a:noFill/>
            <a:miter lim="800000"/>
            <a:headEnd/>
            <a:tailEnd/>
          </a:ln>
        </p:spPr>
        <p:txBody>
          <a:bodyPr wrap="square" lIns="110619" tIns="55312" rIns="110619" bIns="55312" anchor="ctr">
            <a:noAutofit/>
          </a:bodyPr>
          <a:lstStyle/>
          <a:p>
            <a:pPr defTabSz="1105741">
              <a:lnSpc>
                <a:spcPct val="100000"/>
              </a:lnSpc>
              <a:spcBef>
                <a:spcPts val="0"/>
              </a:spcBef>
            </a:pPr>
            <a:r>
              <a:rPr lang="en-US" sz="5400" i="1" kern="0" dirty="0">
                <a:latin typeface="Aptos" panose="020B0004020202020204" pitchFamily="34" charset="0"/>
                <a:ea typeface="+mn-ea"/>
                <a:cs typeface="+mn-cs"/>
              </a:rPr>
              <a:t>Neuroaxonal injury, evidenced by CSF NFL elevation, was observed in 15% of RV254 participants during AHI &amp; ranged 5-9% during 240 weeks of follow-up, despite immediate ART initiation &amp; subsequent plasma HIV suppression.</a:t>
            </a:r>
            <a:br>
              <a:rPr lang="en-US" sz="5400" i="1" kern="0" dirty="0">
                <a:latin typeface="Aptos" panose="020B0004020202020204" pitchFamily="34" charset="0"/>
                <a:ea typeface="+mn-ea"/>
                <a:cs typeface="+mn-cs"/>
              </a:rPr>
            </a:br>
            <a:br>
              <a:rPr lang="en-US" sz="5400" i="1" kern="0" dirty="0">
                <a:latin typeface="Aptos" panose="020B0004020202020204" pitchFamily="34" charset="0"/>
                <a:ea typeface="+mn-ea"/>
                <a:cs typeface="+mn-cs"/>
              </a:rPr>
            </a:br>
            <a:r>
              <a:rPr lang="en-US" sz="5400" i="1" kern="0" dirty="0">
                <a:latin typeface="Aptos" panose="020B0004020202020204" pitchFamily="34" charset="0"/>
                <a:ea typeface="+mn-ea"/>
                <a:cs typeface="+mn-cs"/>
              </a:rPr>
              <a:t>Early ART alone is likely insufficient to provide complete neuroprotection to all PWH. </a:t>
            </a:r>
          </a:p>
        </p:txBody>
      </p:sp>
      <p:sp>
        <p:nvSpPr>
          <p:cNvPr id="20" name="Rectangle 19">
            <a:extLst>
              <a:ext uri="{FF2B5EF4-FFF2-40B4-BE49-F238E27FC236}">
                <a16:creationId xmlns:a16="http://schemas.microsoft.com/office/drawing/2014/main" id="{6BA4CF46-E210-4322-91D1-2A41779F64E4}"/>
              </a:ext>
            </a:extLst>
          </p:cNvPr>
          <p:cNvSpPr/>
          <p:nvPr/>
        </p:nvSpPr>
        <p:spPr>
          <a:xfrm>
            <a:off x="5214639" y="1367469"/>
            <a:ext cx="43558196" cy="4154984"/>
          </a:xfrm>
          <a:prstGeom prst="rect">
            <a:avLst/>
          </a:prstGeom>
        </p:spPr>
        <p:txBody>
          <a:bodyPr wrap="square" anchor="t">
            <a:spAutoFit/>
          </a:bodyPr>
          <a:lstStyle/>
          <a:p>
            <a:pPr marL="0" marR="0" algn="ctr">
              <a:spcBef>
                <a:spcPts val="0"/>
              </a:spcBef>
              <a:spcAft>
                <a:spcPts val="0"/>
              </a:spcAft>
            </a:pPr>
            <a:r>
              <a:rPr lang="en-US" sz="3200" dirty="0">
                <a:solidFill>
                  <a:schemeClr val="bg1"/>
                </a:solidFill>
                <a:effectLst/>
                <a:latin typeface="Aptos" panose="020B0004020202020204" pitchFamily="34" charset="0"/>
                <a:ea typeface="Calibri" panose="020F0502020204030204" pitchFamily="34" charset="0"/>
                <a:cs typeface="Arial" panose="020B0604020202020204" pitchFamily="34" charset="0"/>
              </a:rPr>
              <a:t>Phillip Chan</a:t>
            </a:r>
            <a:r>
              <a:rPr lang="en-US" sz="3200" baseline="30000" dirty="0">
                <a:solidFill>
                  <a:schemeClr val="bg1"/>
                </a:solidFill>
                <a:effectLst/>
                <a:latin typeface="Aptos" panose="020B0004020202020204" pitchFamily="34" charset="0"/>
                <a:ea typeface="Calibri" panose="020F0502020204030204" pitchFamily="34" charset="0"/>
                <a:cs typeface="Arial" panose="020B0604020202020204" pitchFamily="34" charset="0"/>
              </a:rPr>
              <a:t>1,2</a:t>
            </a:r>
            <a:r>
              <a:rPr lang="en-US" sz="3200" dirty="0">
                <a:solidFill>
                  <a:schemeClr val="bg1"/>
                </a:solidFill>
                <a:effectLst/>
                <a:latin typeface="Aptos" panose="020B0004020202020204" pitchFamily="34" charset="0"/>
                <a:ea typeface="Calibri" panose="020F0502020204030204" pitchFamily="34" charset="0"/>
                <a:cs typeface="Arial" panose="020B0604020202020204" pitchFamily="34" charset="0"/>
              </a:rPr>
              <a:t>, </a:t>
            </a:r>
            <a:r>
              <a:rPr lang="en-US" sz="3200" dirty="0" err="1">
                <a:solidFill>
                  <a:schemeClr val="bg1"/>
                </a:solidFill>
                <a:effectLst/>
                <a:latin typeface="Aptos" panose="020B0004020202020204" pitchFamily="34" charset="0"/>
                <a:ea typeface="Calibri" panose="020F0502020204030204" pitchFamily="34" charset="0"/>
                <a:cs typeface="Arial" panose="020B0604020202020204" pitchFamily="34" charset="0"/>
              </a:rPr>
              <a:t>Suteeraporn</a:t>
            </a:r>
            <a:r>
              <a:rPr lang="en-US" sz="3200" dirty="0">
                <a:solidFill>
                  <a:schemeClr val="bg1"/>
                </a:solidFill>
                <a:effectLst/>
                <a:latin typeface="Aptos" panose="020B0004020202020204" pitchFamily="34" charset="0"/>
                <a:ea typeface="Calibri" panose="020F0502020204030204" pitchFamily="34" charset="0"/>
                <a:cs typeface="Arial" panose="020B0604020202020204" pitchFamily="34" charset="0"/>
              </a:rPr>
              <a:t> Pinyakorn</a:t>
            </a:r>
            <a:r>
              <a:rPr lang="en-US" sz="3200" baseline="30000" dirty="0">
                <a:solidFill>
                  <a:schemeClr val="bg1"/>
                </a:solidFill>
                <a:effectLst/>
                <a:latin typeface="Aptos" panose="020B0004020202020204" pitchFamily="34" charset="0"/>
                <a:ea typeface="Calibri" panose="020F0502020204030204" pitchFamily="34" charset="0"/>
                <a:cs typeface="Arial" panose="020B0604020202020204" pitchFamily="34" charset="0"/>
              </a:rPr>
              <a:t>3,4</a:t>
            </a:r>
            <a:r>
              <a:rPr lang="en-US" sz="3200" dirty="0">
                <a:solidFill>
                  <a:schemeClr val="bg1"/>
                </a:solidFill>
                <a:effectLst/>
                <a:latin typeface="Aptos" panose="020B0004020202020204" pitchFamily="34" charset="0"/>
                <a:ea typeface="Calibri" panose="020F0502020204030204" pitchFamily="34" charset="0"/>
                <a:cs typeface="Arial" panose="020B0604020202020204" pitchFamily="34" charset="0"/>
              </a:rPr>
              <a:t>, Carlo Sacdalan</a:t>
            </a:r>
            <a:r>
              <a:rPr lang="en-US" sz="3200" baseline="30000" dirty="0">
                <a:solidFill>
                  <a:schemeClr val="bg1"/>
                </a:solidFill>
                <a:effectLst/>
                <a:latin typeface="Aptos" panose="020B0004020202020204" pitchFamily="34" charset="0"/>
                <a:ea typeface="Calibri" panose="020F0502020204030204" pitchFamily="34" charset="0"/>
                <a:cs typeface="Arial" panose="020B0604020202020204" pitchFamily="34" charset="0"/>
              </a:rPr>
              <a:t>5,6</a:t>
            </a:r>
            <a:r>
              <a:rPr lang="en-US" sz="3200" dirty="0">
                <a:solidFill>
                  <a:schemeClr val="bg1"/>
                </a:solidFill>
                <a:effectLst/>
                <a:latin typeface="Aptos" panose="020B0004020202020204" pitchFamily="34" charset="0"/>
                <a:ea typeface="Calibri" panose="020F0502020204030204" pitchFamily="34" charset="0"/>
                <a:cs typeface="Arial" panose="020B0604020202020204" pitchFamily="34" charset="0"/>
              </a:rPr>
              <a:t>, Eugène Kroon</a:t>
            </a:r>
            <a:r>
              <a:rPr lang="en-US" sz="3200" baseline="30000" dirty="0">
                <a:solidFill>
                  <a:schemeClr val="bg1"/>
                </a:solidFill>
                <a:effectLst/>
                <a:latin typeface="Aptos" panose="020B0004020202020204" pitchFamily="34" charset="0"/>
                <a:ea typeface="Calibri" panose="020F0502020204030204" pitchFamily="34" charset="0"/>
                <a:cs typeface="Arial" panose="020B0604020202020204" pitchFamily="34" charset="0"/>
              </a:rPr>
              <a:t>5</a:t>
            </a:r>
            <a:r>
              <a:rPr lang="en-US" sz="3200" dirty="0">
                <a:solidFill>
                  <a:schemeClr val="bg1"/>
                </a:solidFill>
                <a:effectLst/>
                <a:latin typeface="Aptos" panose="020B0004020202020204" pitchFamily="34" charset="0"/>
                <a:ea typeface="Calibri" panose="020F0502020204030204" pitchFamily="34" charset="0"/>
                <a:cs typeface="Arial" panose="020B0604020202020204" pitchFamily="34" charset="0"/>
              </a:rPr>
              <a:t>, </a:t>
            </a:r>
            <a:r>
              <a:rPr lang="en-US" sz="3200" dirty="0" err="1">
                <a:solidFill>
                  <a:schemeClr val="bg1"/>
                </a:solidFill>
                <a:effectLst/>
                <a:latin typeface="Aptos" panose="020B0004020202020204" pitchFamily="34" charset="0"/>
                <a:ea typeface="Calibri" panose="020F0502020204030204" pitchFamily="34" charset="0"/>
                <a:cs typeface="Arial" panose="020B0604020202020204" pitchFamily="34" charset="0"/>
              </a:rPr>
              <a:t>Pathariya</a:t>
            </a:r>
            <a:r>
              <a:rPr lang="en-US" sz="3200" dirty="0">
                <a:solidFill>
                  <a:schemeClr val="bg1"/>
                </a:solidFill>
                <a:effectLst/>
                <a:latin typeface="Aptos" panose="020B0004020202020204" pitchFamily="34" charset="0"/>
                <a:ea typeface="Calibri" panose="020F0502020204030204" pitchFamily="34" charset="0"/>
                <a:cs typeface="Arial" panose="020B0604020202020204" pitchFamily="34" charset="0"/>
              </a:rPr>
              <a:t> Promsena</a:t>
            </a:r>
            <a:r>
              <a:rPr lang="en-US" sz="3200" baseline="30000" dirty="0">
                <a:solidFill>
                  <a:schemeClr val="bg1"/>
                </a:solidFill>
                <a:effectLst/>
                <a:latin typeface="Aptos" panose="020B0004020202020204" pitchFamily="34" charset="0"/>
                <a:ea typeface="Calibri" panose="020F0502020204030204" pitchFamily="34" charset="0"/>
                <a:cs typeface="Arial" panose="020B0604020202020204" pitchFamily="34" charset="0"/>
              </a:rPr>
              <a:t>5</a:t>
            </a:r>
            <a:r>
              <a:rPr lang="en-US" sz="3200" dirty="0">
                <a:solidFill>
                  <a:schemeClr val="bg1"/>
                </a:solidFill>
                <a:effectLst/>
                <a:latin typeface="Aptos" panose="020B0004020202020204" pitchFamily="34" charset="0"/>
                <a:ea typeface="Calibri" panose="020F0502020204030204" pitchFamily="34" charset="0"/>
                <a:cs typeface="Arial" panose="020B0604020202020204" pitchFamily="34" charset="0"/>
              </a:rPr>
              <a:t>, Donn Colby</a:t>
            </a:r>
            <a:r>
              <a:rPr lang="en-US" sz="3200" baseline="30000" dirty="0">
                <a:solidFill>
                  <a:schemeClr val="bg1"/>
                </a:solidFill>
                <a:effectLst/>
                <a:latin typeface="Aptos" panose="020B0004020202020204" pitchFamily="34" charset="0"/>
                <a:ea typeface="Calibri" panose="020F0502020204030204" pitchFamily="34" charset="0"/>
                <a:cs typeface="Arial" panose="020B0604020202020204" pitchFamily="34" charset="0"/>
              </a:rPr>
              <a:t>3,4</a:t>
            </a:r>
            <a:r>
              <a:rPr lang="en-US" sz="3200" dirty="0">
                <a:solidFill>
                  <a:schemeClr val="bg1"/>
                </a:solidFill>
                <a:effectLst/>
                <a:latin typeface="Aptos" panose="020B0004020202020204" pitchFamily="34" charset="0"/>
                <a:ea typeface="Calibri" panose="020F0502020204030204" pitchFamily="34" charset="0"/>
                <a:cs typeface="Arial" panose="020B0604020202020204" pitchFamily="34" charset="0"/>
              </a:rPr>
              <a:t>, Somchai Sriplienchan</a:t>
            </a:r>
            <a:r>
              <a:rPr lang="en-US" sz="3200" baseline="30000" dirty="0">
                <a:solidFill>
                  <a:schemeClr val="bg1"/>
                </a:solidFill>
                <a:effectLst/>
                <a:latin typeface="Aptos" panose="020B0004020202020204" pitchFamily="34" charset="0"/>
                <a:ea typeface="Calibri" panose="020F0502020204030204" pitchFamily="34" charset="0"/>
                <a:cs typeface="Arial" panose="020B0604020202020204" pitchFamily="34" charset="0"/>
              </a:rPr>
              <a:t>3</a:t>
            </a:r>
            <a:r>
              <a:rPr lang="en-US" sz="3200" dirty="0">
                <a:solidFill>
                  <a:schemeClr val="bg1"/>
                </a:solidFill>
                <a:effectLst/>
                <a:latin typeface="Aptos" panose="020B0004020202020204" pitchFamily="34" charset="0"/>
                <a:ea typeface="Calibri" panose="020F0502020204030204" pitchFamily="34" charset="0"/>
                <a:cs typeface="Arial" panose="020B0604020202020204" pitchFamily="34" charset="0"/>
              </a:rPr>
              <a:t>, </a:t>
            </a:r>
            <a:r>
              <a:rPr lang="en-US" sz="3200" dirty="0" err="1">
                <a:solidFill>
                  <a:schemeClr val="bg1"/>
                </a:solidFill>
                <a:effectLst/>
                <a:latin typeface="Aptos" panose="020B0004020202020204" pitchFamily="34" charset="0"/>
                <a:ea typeface="Calibri" panose="020F0502020204030204" pitchFamily="34" charset="0"/>
                <a:cs typeface="Arial" panose="020B0604020202020204" pitchFamily="34" charset="0"/>
              </a:rPr>
              <a:t>Nittaya</a:t>
            </a:r>
            <a:r>
              <a:rPr lang="en-US" sz="3200" dirty="0">
                <a:solidFill>
                  <a:schemeClr val="bg1"/>
                </a:solidFill>
                <a:effectLst/>
                <a:latin typeface="Aptos" panose="020B0004020202020204" pitchFamily="34" charset="0"/>
                <a:ea typeface="Calibri" panose="020F0502020204030204" pitchFamily="34" charset="0"/>
                <a:cs typeface="Arial" panose="020B0604020202020204" pitchFamily="34" charset="0"/>
              </a:rPr>
              <a:t> Phanuphak</a:t>
            </a:r>
            <a:r>
              <a:rPr lang="en-US" sz="3200" baseline="30000" dirty="0">
                <a:solidFill>
                  <a:schemeClr val="bg1"/>
                </a:solidFill>
                <a:effectLst/>
                <a:latin typeface="Aptos" panose="020B0004020202020204" pitchFamily="34" charset="0"/>
                <a:ea typeface="Calibri" panose="020F0502020204030204" pitchFamily="34" charset="0"/>
                <a:cs typeface="Arial" panose="020B0604020202020204" pitchFamily="34" charset="0"/>
              </a:rPr>
              <a:t>7</a:t>
            </a:r>
            <a:r>
              <a:rPr lang="en-US" sz="3200" dirty="0">
                <a:solidFill>
                  <a:schemeClr val="bg1"/>
                </a:solidFill>
                <a:effectLst/>
                <a:latin typeface="Aptos" panose="020B0004020202020204" pitchFamily="34" charset="0"/>
                <a:ea typeface="Calibri" panose="020F0502020204030204" pitchFamily="34" charset="0"/>
                <a:cs typeface="Arial" panose="020B0604020202020204" pitchFamily="34" charset="0"/>
              </a:rPr>
              <a:t>, Sandhya Vasan</a:t>
            </a:r>
            <a:r>
              <a:rPr lang="en-US" sz="3200" baseline="30000" dirty="0">
                <a:solidFill>
                  <a:schemeClr val="bg1"/>
                </a:solidFill>
                <a:effectLst/>
                <a:latin typeface="Aptos" panose="020B0004020202020204" pitchFamily="34" charset="0"/>
                <a:ea typeface="Calibri" panose="020F0502020204030204" pitchFamily="34" charset="0"/>
                <a:cs typeface="Arial" panose="020B0604020202020204" pitchFamily="34" charset="0"/>
              </a:rPr>
              <a:t>3,4</a:t>
            </a:r>
            <a:r>
              <a:rPr lang="en-US" sz="3200" dirty="0">
                <a:solidFill>
                  <a:schemeClr val="bg1"/>
                </a:solidFill>
                <a:effectLst/>
                <a:latin typeface="Aptos" panose="020B0004020202020204" pitchFamily="34" charset="0"/>
                <a:ea typeface="Calibri" panose="020F0502020204030204" pitchFamily="34" charset="0"/>
                <a:cs typeface="Arial" panose="020B0604020202020204" pitchFamily="34" charset="0"/>
              </a:rPr>
              <a:t>, Robert Paul</a:t>
            </a:r>
            <a:r>
              <a:rPr lang="en-US" sz="3200" baseline="30000" dirty="0">
                <a:solidFill>
                  <a:schemeClr val="bg1"/>
                </a:solidFill>
                <a:effectLst/>
                <a:latin typeface="Aptos" panose="020B0004020202020204" pitchFamily="34" charset="0"/>
                <a:ea typeface="Calibri" panose="020F0502020204030204" pitchFamily="34" charset="0"/>
                <a:cs typeface="Arial" panose="020B0604020202020204" pitchFamily="34" charset="0"/>
              </a:rPr>
              <a:t>8</a:t>
            </a:r>
            <a:r>
              <a:rPr lang="en-US" sz="3200" dirty="0">
                <a:solidFill>
                  <a:schemeClr val="bg1"/>
                </a:solidFill>
                <a:effectLst/>
                <a:latin typeface="Aptos" panose="020B0004020202020204" pitchFamily="34" charset="0"/>
                <a:ea typeface="Calibri" panose="020F0502020204030204" pitchFamily="34" charset="0"/>
                <a:cs typeface="Arial" panose="020B0604020202020204" pitchFamily="34" charset="0"/>
              </a:rPr>
              <a:t>, Magnus Gisslén</a:t>
            </a:r>
            <a:r>
              <a:rPr lang="en-US" sz="3200" baseline="30000" dirty="0">
                <a:solidFill>
                  <a:schemeClr val="bg1"/>
                </a:solidFill>
                <a:effectLst/>
                <a:latin typeface="Aptos" panose="020B0004020202020204" pitchFamily="34" charset="0"/>
                <a:ea typeface="Calibri" panose="020F0502020204030204" pitchFamily="34" charset="0"/>
                <a:cs typeface="Arial" panose="020B0604020202020204" pitchFamily="34" charset="0"/>
              </a:rPr>
              <a:t>9,10,11</a:t>
            </a:r>
            <a:r>
              <a:rPr lang="en-US" sz="3200" dirty="0">
                <a:solidFill>
                  <a:schemeClr val="bg1"/>
                </a:solidFill>
                <a:effectLst/>
                <a:latin typeface="Aptos" panose="020B0004020202020204" pitchFamily="34" charset="0"/>
                <a:ea typeface="Calibri" panose="020F0502020204030204" pitchFamily="34" charset="0"/>
                <a:cs typeface="Arial" panose="020B0604020202020204" pitchFamily="34" charset="0"/>
              </a:rPr>
              <a:t>, Henrik Zetterberg</a:t>
            </a:r>
            <a:r>
              <a:rPr lang="en-US" sz="3200" baseline="30000" dirty="0">
                <a:solidFill>
                  <a:schemeClr val="bg1"/>
                </a:solidFill>
                <a:effectLst/>
                <a:latin typeface="Aptos" panose="020B0004020202020204" pitchFamily="34" charset="0"/>
                <a:ea typeface="Calibri" panose="020F0502020204030204" pitchFamily="34" charset="0"/>
                <a:cs typeface="Arial" panose="020B0604020202020204" pitchFamily="34" charset="0"/>
              </a:rPr>
              <a:t>12</a:t>
            </a:r>
            <a:r>
              <a:rPr lang="en-US" sz="3200" dirty="0">
                <a:solidFill>
                  <a:schemeClr val="bg1"/>
                </a:solidFill>
                <a:effectLst/>
                <a:latin typeface="Aptos" panose="020B0004020202020204" pitchFamily="34" charset="0"/>
                <a:ea typeface="Calibri" panose="020F0502020204030204" pitchFamily="34" charset="0"/>
                <a:cs typeface="Arial" panose="020B0604020202020204" pitchFamily="34" charset="0"/>
              </a:rPr>
              <a:t>, Victor Valcour</a:t>
            </a:r>
            <a:r>
              <a:rPr lang="en-US" sz="3200" baseline="30000" dirty="0">
                <a:solidFill>
                  <a:schemeClr val="bg1"/>
                </a:solidFill>
                <a:effectLst/>
                <a:latin typeface="Aptos" panose="020B0004020202020204" pitchFamily="34" charset="0"/>
                <a:ea typeface="Calibri" panose="020F0502020204030204" pitchFamily="34" charset="0"/>
                <a:cs typeface="Arial" panose="020B0604020202020204" pitchFamily="34" charset="0"/>
              </a:rPr>
              <a:t>13,14</a:t>
            </a:r>
            <a:r>
              <a:rPr lang="en-US" sz="3200" dirty="0">
                <a:solidFill>
                  <a:schemeClr val="bg1"/>
                </a:solidFill>
                <a:effectLst/>
                <a:latin typeface="Aptos" panose="020B0004020202020204" pitchFamily="34" charset="0"/>
                <a:ea typeface="Calibri" panose="020F0502020204030204" pitchFamily="34" charset="0"/>
                <a:cs typeface="Arial" panose="020B0604020202020204" pitchFamily="34" charset="0"/>
              </a:rPr>
              <a:t>, Lydie Trautmann</a:t>
            </a:r>
            <a:r>
              <a:rPr lang="en-US" sz="3200" baseline="30000" dirty="0">
                <a:solidFill>
                  <a:schemeClr val="bg1"/>
                </a:solidFill>
                <a:effectLst/>
                <a:latin typeface="Aptos" panose="020B0004020202020204" pitchFamily="34" charset="0"/>
                <a:ea typeface="Calibri" panose="020F0502020204030204" pitchFamily="34" charset="0"/>
                <a:cs typeface="Arial" panose="020B0604020202020204" pitchFamily="34" charset="0"/>
              </a:rPr>
              <a:t>3,4 </a:t>
            </a:r>
            <a:r>
              <a:rPr lang="en-US" sz="3200" dirty="0">
                <a:solidFill>
                  <a:schemeClr val="bg1"/>
                </a:solidFill>
                <a:effectLst/>
                <a:latin typeface="Aptos" panose="020B0004020202020204" pitchFamily="34" charset="0"/>
                <a:ea typeface="Calibri" panose="020F0502020204030204" pitchFamily="34" charset="0"/>
                <a:cs typeface="Arial" panose="020B0604020202020204" pitchFamily="34" charset="0"/>
              </a:rPr>
              <a:t>, Serena Spudich</a:t>
            </a:r>
            <a:r>
              <a:rPr lang="en-US" sz="3200" baseline="30000" dirty="0">
                <a:solidFill>
                  <a:schemeClr val="bg1"/>
                </a:solidFill>
                <a:effectLst/>
                <a:latin typeface="Aptos" panose="020B0004020202020204" pitchFamily="34" charset="0"/>
                <a:ea typeface="Calibri" panose="020F0502020204030204" pitchFamily="34" charset="0"/>
                <a:cs typeface="Arial" panose="020B0604020202020204" pitchFamily="34" charset="0"/>
              </a:rPr>
              <a:t>1,2</a:t>
            </a:r>
            <a:r>
              <a:rPr lang="en-US" sz="3200" dirty="0">
                <a:solidFill>
                  <a:schemeClr val="bg1"/>
                </a:solidFill>
                <a:effectLst/>
                <a:latin typeface="Aptos" panose="020B0004020202020204" pitchFamily="34" charset="0"/>
                <a:ea typeface="Calibri" panose="020F0502020204030204" pitchFamily="34" charset="0"/>
                <a:cs typeface="Arial" panose="020B0604020202020204" pitchFamily="34" charset="0"/>
              </a:rPr>
              <a:t>, on behalf of the RV254 Study Team</a:t>
            </a:r>
          </a:p>
          <a:p>
            <a:pPr marL="0" marR="0" algn="ctr">
              <a:spcBef>
                <a:spcPts val="0"/>
              </a:spcBef>
              <a:spcAft>
                <a:spcPts val="0"/>
              </a:spcAft>
            </a:pPr>
            <a:endParaRPr lang="en-US" sz="2000" dirty="0">
              <a:solidFill>
                <a:schemeClr val="bg1"/>
              </a:solidFill>
              <a:effectLst/>
              <a:latin typeface="Aptos" panose="020B0004020202020204" pitchFamily="34" charset="0"/>
              <a:ea typeface="Calibri" panose="020F0502020204030204" pitchFamily="34" charset="0"/>
              <a:cs typeface="Arial" panose="020B0604020202020204" pitchFamily="34" charset="0"/>
            </a:endParaRPr>
          </a:p>
          <a:p>
            <a:pPr marL="342900" marR="0" lvl="0" indent="-342900" algn="ctr">
              <a:buFont typeface="+mj-lt"/>
              <a:buAutoNum type="arabicPeriod"/>
            </a:pPr>
            <a:r>
              <a:rPr lang="en-PH" sz="2800" dirty="0">
                <a:solidFill>
                  <a:schemeClr val="bg1"/>
                </a:solidFill>
                <a:effectLst/>
                <a:latin typeface="Aptos" panose="020B0004020202020204" pitchFamily="34" charset="0"/>
                <a:ea typeface="Times New Roman" panose="02020603050405020304" pitchFamily="18" charset="0"/>
                <a:cs typeface="Arial" panose="020B0604020202020204" pitchFamily="34" charset="0"/>
              </a:rPr>
              <a:t> </a:t>
            </a:r>
            <a:r>
              <a:rPr lang="en-PH" sz="3000" dirty="0">
                <a:solidFill>
                  <a:schemeClr val="bg1"/>
                </a:solidFill>
                <a:effectLst/>
                <a:latin typeface="Aptos" panose="020B0004020202020204" pitchFamily="34" charset="0"/>
                <a:ea typeface="Times New Roman" panose="02020603050405020304" pitchFamily="18" charset="0"/>
                <a:cs typeface="Arial" panose="020B0604020202020204" pitchFamily="34" charset="0"/>
              </a:rPr>
              <a:t>Department of Neurology, Yale University School of Medicine, New Haven, CT, USA; 2. Yale Center for Brain and Mind Health, Yale University School of Medicine, New Haven, CT, USA; 3. Military HIV Research Program, CIDR, Walter Reed Army Institute of Research, Silver Spring, MD, USA; 4. Henry M. Jackson Foundation for the Advancement of Military Medicine, Inc., Bethesda, MD, USA; 5. SEARCH Research Foundation, Bangkok, Thailand; 6. Faculty of Medicine, Chulalongkorn University, Bangkok, Thailand; 7. Institute of HIV Research and Innovation (IHRI), Bangkok, Thailand; 8. Faculty of Psychological Sciences, Missouri Institute of Mental Health, University of Missouri-St. Louis, St. Louis, MO, USA; 9.Department of Infectious Diseases, Institute of Biomedicine, </a:t>
            </a:r>
            <a:r>
              <a:rPr lang="en-PH" sz="3000" dirty="0" err="1">
                <a:solidFill>
                  <a:schemeClr val="bg1"/>
                </a:solidFill>
                <a:effectLst/>
                <a:latin typeface="Aptos" panose="020B0004020202020204" pitchFamily="34" charset="0"/>
                <a:ea typeface="Times New Roman" panose="02020603050405020304" pitchFamily="18" charset="0"/>
                <a:cs typeface="Arial" panose="020B0604020202020204" pitchFamily="34" charset="0"/>
              </a:rPr>
              <a:t>Sahlgrenska</a:t>
            </a:r>
            <a:r>
              <a:rPr lang="en-PH" sz="3000" dirty="0">
                <a:solidFill>
                  <a:schemeClr val="bg1"/>
                </a:solidFill>
                <a:effectLst/>
                <a:latin typeface="Aptos" panose="020B0004020202020204" pitchFamily="34" charset="0"/>
                <a:ea typeface="Times New Roman" panose="02020603050405020304" pitchFamily="18" charset="0"/>
                <a:cs typeface="Arial" panose="020B0604020202020204" pitchFamily="34" charset="0"/>
              </a:rPr>
              <a:t> Academy, University of Gothenburg, Gothenburg, Sweden; 10. Department of Infectious Diseases, </a:t>
            </a:r>
            <a:r>
              <a:rPr lang="en-PH" sz="3000" dirty="0" err="1">
                <a:solidFill>
                  <a:schemeClr val="bg1"/>
                </a:solidFill>
                <a:effectLst/>
                <a:latin typeface="Aptos" panose="020B0004020202020204" pitchFamily="34" charset="0"/>
                <a:ea typeface="Times New Roman" panose="02020603050405020304" pitchFamily="18" charset="0"/>
                <a:cs typeface="Arial" panose="020B0604020202020204" pitchFamily="34" charset="0"/>
              </a:rPr>
              <a:t>Sahlgrenska</a:t>
            </a:r>
            <a:r>
              <a:rPr lang="en-PH" sz="3000" dirty="0">
                <a:solidFill>
                  <a:schemeClr val="bg1"/>
                </a:solidFill>
                <a:effectLst/>
                <a:latin typeface="Aptos" panose="020B0004020202020204" pitchFamily="34" charset="0"/>
                <a:ea typeface="Times New Roman" panose="02020603050405020304" pitchFamily="18" charset="0"/>
                <a:cs typeface="Arial" panose="020B0604020202020204" pitchFamily="34" charset="0"/>
              </a:rPr>
              <a:t> University Hospital, Region </a:t>
            </a:r>
            <a:r>
              <a:rPr lang="en-PH" sz="3000" dirty="0" err="1">
                <a:solidFill>
                  <a:schemeClr val="bg1"/>
                </a:solidFill>
                <a:effectLst/>
                <a:latin typeface="Aptos" panose="020B0004020202020204" pitchFamily="34" charset="0"/>
                <a:ea typeface="Times New Roman" panose="02020603050405020304" pitchFamily="18" charset="0"/>
                <a:cs typeface="Arial" panose="020B0604020202020204" pitchFamily="34" charset="0"/>
              </a:rPr>
              <a:t>Västra</a:t>
            </a:r>
            <a:r>
              <a:rPr lang="en-PH" sz="3000" dirty="0">
                <a:solidFill>
                  <a:schemeClr val="bg1"/>
                </a:solidFill>
                <a:effectLst/>
                <a:latin typeface="Aptos" panose="020B0004020202020204" pitchFamily="34" charset="0"/>
                <a:ea typeface="Times New Roman" panose="02020603050405020304" pitchFamily="18" charset="0"/>
                <a:cs typeface="Arial" panose="020B0604020202020204" pitchFamily="34" charset="0"/>
              </a:rPr>
              <a:t> </a:t>
            </a:r>
            <a:r>
              <a:rPr lang="en-PH" sz="3000" dirty="0" err="1">
                <a:solidFill>
                  <a:schemeClr val="bg1"/>
                </a:solidFill>
                <a:effectLst/>
                <a:latin typeface="Aptos" panose="020B0004020202020204" pitchFamily="34" charset="0"/>
                <a:ea typeface="Times New Roman" panose="02020603050405020304" pitchFamily="18" charset="0"/>
                <a:cs typeface="Arial" panose="020B0604020202020204" pitchFamily="34" charset="0"/>
              </a:rPr>
              <a:t>Götaland</a:t>
            </a:r>
            <a:r>
              <a:rPr lang="en-PH" sz="3000" dirty="0">
                <a:solidFill>
                  <a:schemeClr val="bg1"/>
                </a:solidFill>
                <a:effectLst/>
                <a:latin typeface="Aptos" panose="020B0004020202020204" pitchFamily="34" charset="0"/>
                <a:ea typeface="Times New Roman" panose="02020603050405020304" pitchFamily="18" charset="0"/>
                <a:cs typeface="Arial" panose="020B0604020202020204" pitchFamily="34" charset="0"/>
              </a:rPr>
              <a:t>, Gothenburg, Sweden; 11.	Public Health Agency of Sweden, Solna, Sweden; 12.Department of Psychiatry and Neurochemistry, Institute of Neuroscience and Physiology, </a:t>
            </a:r>
            <a:r>
              <a:rPr lang="en-PH" sz="3000" dirty="0" err="1">
                <a:solidFill>
                  <a:schemeClr val="bg1"/>
                </a:solidFill>
                <a:effectLst/>
                <a:latin typeface="Aptos" panose="020B0004020202020204" pitchFamily="34" charset="0"/>
                <a:ea typeface="Times New Roman" panose="02020603050405020304" pitchFamily="18" charset="0"/>
                <a:cs typeface="Arial" panose="020B0604020202020204" pitchFamily="34" charset="0"/>
              </a:rPr>
              <a:t>Sahlgrenska</a:t>
            </a:r>
            <a:r>
              <a:rPr lang="en-PH" sz="3000" dirty="0">
                <a:solidFill>
                  <a:schemeClr val="bg1"/>
                </a:solidFill>
                <a:effectLst/>
                <a:latin typeface="Aptos" panose="020B0004020202020204" pitchFamily="34" charset="0"/>
                <a:ea typeface="Times New Roman" panose="02020603050405020304" pitchFamily="18" charset="0"/>
                <a:cs typeface="Arial" panose="020B0604020202020204" pitchFamily="34" charset="0"/>
              </a:rPr>
              <a:t> Academy, University of Gothenburg, Gothenburg, Sweden; 13. Global Brain Health Institute (GBHI), University of California, San Francisco, CA, USA; 14. Memory and Aging Center, Department of Neurology, Weill Institute for Neurosciences, University of California, San Francisco, CA, USA</a:t>
            </a:r>
            <a:endParaRPr lang="en-US" sz="3000" dirty="0">
              <a:latin typeface="Aptos" panose="020B0004020202020204" pitchFamily="34" charset="0"/>
              <a:cs typeface="Arial" panose="020B0604020202020204" pitchFamily="34" charset="0"/>
            </a:endParaRPr>
          </a:p>
        </p:txBody>
      </p:sp>
      <p:sp>
        <p:nvSpPr>
          <p:cNvPr id="17" name="TextBox 16">
            <a:extLst>
              <a:ext uri="{FF2B5EF4-FFF2-40B4-BE49-F238E27FC236}">
                <a16:creationId xmlns:a16="http://schemas.microsoft.com/office/drawing/2014/main" id="{8E35B311-3C19-412C-ADE6-EB2E4158F366}"/>
              </a:ext>
            </a:extLst>
          </p:cNvPr>
          <p:cNvSpPr txBox="1"/>
          <p:nvPr/>
        </p:nvSpPr>
        <p:spPr>
          <a:xfrm>
            <a:off x="32851244" y="16262357"/>
            <a:ext cx="15855219" cy="14941141"/>
          </a:xfrm>
          <a:prstGeom prst="rect">
            <a:avLst/>
          </a:prstGeom>
          <a:noFill/>
        </p:spPr>
        <p:txBody>
          <a:bodyPr wrap="square" rtlCol="0">
            <a:spAutoFit/>
          </a:bodyPr>
          <a:lstStyle/>
          <a:p>
            <a:pPr algn="just">
              <a:lnSpc>
                <a:spcPct val="120000"/>
              </a:lnSpc>
            </a:pPr>
            <a:r>
              <a:rPr lang="en-US" sz="4400" b="1" dirty="0">
                <a:solidFill>
                  <a:srgbClr val="8C1616"/>
                </a:solidFill>
                <a:latin typeface="Aptos" panose="020B0004020202020204" pitchFamily="34" charset="0"/>
                <a:cs typeface="Arial" panose="020B0604020202020204" pitchFamily="34" charset="0"/>
              </a:rPr>
              <a:t>SUMMARY OF KEY FINDINGS</a:t>
            </a:r>
          </a:p>
          <a:p>
            <a:pPr marL="571500" marR="0" lvl="0" indent="-571500" algn="just" defTabSz="457200" rtl="0" eaLnBrk="1" fontAlgn="auto" latinLnBrk="0" hangingPunct="1">
              <a:lnSpc>
                <a:spcPct val="100000"/>
              </a:lnSpc>
              <a:spcBef>
                <a:spcPts val="0"/>
              </a:spcBef>
              <a:spcAft>
                <a:spcPts val="600"/>
              </a:spcAft>
              <a:buClrTx/>
              <a:buSzTx/>
              <a:buFont typeface="Courier New" panose="02070309020205020404" pitchFamily="49" charset="0"/>
              <a:buChar char="o"/>
              <a:tabLst/>
              <a:defRPr/>
            </a:pPr>
            <a:r>
              <a:rPr lang="en-US" sz="3600" dirty="0">
                <a:solidFill>
                  <a:prstClr val="black"/>
                </a:solidFill>
                <a:latin typeface="Aptos" panose="020B0004020202020204" pitchFamily="34" charset="0"/>
                <a:cs typeface="Arial" panose="020B0604020202020204" pitchFamily="34" charset="0"/>
              </a:rPr>
              <a:t>RV254 participants demonstrated higher CSF NFL than </a:t>
            </a:r>
            <a:r>
              <a:rPr lang="en-US" sz="3600" dirty="0" err="1">
                <a:solidFill>
                  <a:prstClr val="black"/>
                </a:solidFill>
                <a:latin typeface="Aptos" panose="020B0004020202020204" pitchFamily="34" charset="0"/>
                <a:cs typeface="Arial" panose="020B0604020202020204" pitchFamily="34" charset="0"/>
              </a:rPr>
              <a:t>PWoH</a:t>
            </a:r>
            <a:r>
              <a:rPr lang="en-US" sz="3600" dirty="0">
                <a:solidFill>
                  <a:prstClr val="black"/>
                </a:solidFill>
                <a:latin typeface="Aptos" panose="020B0004020202020204" pitchFamily="34" charset="0"/>
                <a:cs typeface="Arial" panose="020B0604020202020204" pitchFamily="34" charset="0"/>
              </a:rPr>
              <a:t> during AHI and post-ART visits up to 5 years post-ART. </a:t>
            </a:r>
          </a:p>
          <a:p>
            <a:pPr marL="571500" marR="0" lvl="0" indent="-571500" algn="just" defTabSz="457200" rtl="0" eaLnBrk="1" fontAlgn="auto" latinLnBrk="0" hangingPunct="1">
              <a:lnSpc>
                <a:spcPct val="100000"/>
              </a:lnSpc>
              <a:spcBef>
                <a:spcPts val="0"/>
              </a:spcBef>
              <a:spcAft>
                <a:spcPts val="600"/>
              </a:spcAft>
              <a:buClrTx/>
              <a:buSzTx/>
              <a:buFont typeface="Courier New" panose="02070309020205020404" pitchFamily="49" charset="0"/>
              <a:buChar char="o"/>
              <a:tabLst/>
              <a:defRPr/>
            </a:pPr>
            <a:r>
              <a:rPr lang="en-US" sz="3600" dirty="0">
                <a:solidFill>
                  <a:prstClr val="black"/>
                </a:solidFill>
                <a:latin typeface="Aptos" panose="020B0004020202020204" pitchFamily="34" charset="0"/>
                <a:cs typeface="Arial" panose="020B0604020202020204" pitchFamily="34" charset="0"/>
              </a:rPr>
              <a:t>CSF samples with elevated NFL exhibited higher levels of GFAP and sTREM2 during pre-ART AHI and post-ART visits.  </a:t>
            </a:r>
          </a:p>
          <a:p>
            <a:pPr marL="571500" marR="0" lvl="0" indent="-571500" algn="just" defTabSz="457200" rtl="0" eaLnBrk="1" fontAlgn="auto" latinLnBrk="0" hangingPunct="1">
              <a:lnSpc>
                <a:spcPct val="100000"/>
              </a:lnSpc>
              <a:spcBef>
                <a:spcPts val="0"/>
              </a:spcBef>
              <a:spcAft>
                <a:spcPts val="600"/>
              </a:spcAft>
              <a:buClrTx/>
              <a:buSzTx/>
              <a:buFont typeface="Courier New" panose="02070309020205020404" pitchFamily="49" charset="0"/>
              <a:buChar char="o"/>
              <a:tabLst/>
              <a:defRPr/>
            </a:pPr>
            <a:endParaRPr lang="en-US" sz="3600" dirty="0">
              <a:solidFill>
                <a:prstClr val="black"/>
              </a:solidFill>
              <a:latin typeface="Aptos" panose="020B0004020202020204" pitchFamily="34" charset="0"/>
              <a:cs typeface="Arial" panose="020B0604020202020204" pitchFamily="34" charset="0"/>
            </a:endParaRPr>
          </a:p>
          <a:p>
            <a:pPr marL="0" marR="0" lvl="0" indent="0" algn="just" defTabSz="457200" rtl="0" eaLnBrk="1" fontAlgn="auto" latinLnBrk="0" hangingPunct="1">
              <a:lnSpc>
                <a:spcPct val="12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8C1616"/>
                </a:solidFill>
                <a:effectLst/>
                <a:uLnTx/>
                <a:uFillTx/>
                <a:latin typeface="Aptos" panose="020B0004020202020204" pitchFamily="34" charset="0"/>
                <a:ea typeface="+mn-ea"/>
                <a:cs typeface="Arial" panose="020B0604020202020204" pitchFamily="34" charset="0"/>
              </a:rPr>
              <a:t>OTHER FINDINGS</a:t>
            </a:r>
          </a:p>
          <a:p>
            <a:pPr marL="571500" marR="0" lvl="0" indent="-571500" algn="just" defTabSz="457200" rtl="0" eaLnBrk="1" fontAlgn="auto" latinLnBrk="0" hangingPunct="1">
              <a:lnSpc>
                <a:spcPct val="100000"/>
              </a:lnSpc>
              <a:spcBef>
                <a:spcPts val="0"/>
              </a:spcBef>
              <a:spcAft>
                <a:spcPts val="600"/>
              </a:spcAft>
              <a:buClrTx/>
              <a:buSzTx/>
              <a:buFont typeface="Courier New" panose="02070309020205020404" pitchFamily="49" charset="0"/>
              <a:buChar char="o"/>
              <a:tabLst/>
              <a:defRPr/>
            </a:pPr>
            <a:r>
              <a:rPr lang="en-US" sz="3600" dirty="0">
                <a:solidFill>
                  <a:prstClr val="black"/>
                </a:solidFill>
                <a:latin typeface="Aptos" panose="020B0004020202020204" pitchFamily="34" charset="0"/>
                <a:cs typeface="Arial" panose="020B0604020202020204" pitchFamily="34" charset="0"/>
              </a:rPr>
              <a:t>During pre-ART AHI, CSF NFL positively correlated with CSF HIV RNA (r=0.206, p=0.016), CD8+ T-cell (r=0.249, p=0.004) &amp; negatively correlated with CD4/CD8 ratio (r=-0.242, p=0.005). </a:t>
            </a:r>
          </a:p>
          <a:p>
            <a:pPr marL="571500" marR="0" lvl="0" indent="-571500" algn="just" defTabSz="457200" rtl="0" eaLnBrk="1" fontAlgn="auto" latinLnBrk="0" hangingPunct="1">
              <a:lnSpc>
                <a:spcPct val="100000"/>
              </a:lnSpc>
              <a:spcBef>
                <a:spcPts val="0"/>
              </a:spcBef>
              <a:spcAft>
                <a:spcPts val="600"/>
              </a:spcAft>
              <a:buClrTx/>
              <a:buSzTx/>
              <a:buFont typeface="Courier New" panose="02070309020205020404" pitchFamily="49" charset="0"/>
              <a:buChar char="o"/>
              <a:tabLst/>
              <a:defRPr/>
            </a:pPr>
            <a:r>
              <a:rPr lang="en-US" sz="3600" dirty="0">
                <a:solidFill>
                  <a:prstClr val="black"/>
                </a:solidFill>
                <a:latin typeface="Aptos" panose="020B0004020202020204" pitchFamily="34" charset="0"/>
                <a:cs typeface="Arial" panose="020B0604020202020204" pitchFamily="34" charset="0"/>
              </a:rPr>
              <a:t>All except one AHI CSF samples with NFL elevation demonstrated detectable levels of CSF HIV RNA.  </a:t>
            </a:r>
          </a:p>
          <a:p>
            <a:pPr marL="571500" marR="0" lvl="0" indent="-571500" algn="just" defTabSz="457200" rtl="0" eaLnBrk="1" fontAlgn="auto" latinLnBrk="0" hangingPunct="1">
              <a:lnSpc>
                <a:spcPct val="100000"/>
              </a:lnSpc>
              <a:spcBef>
                <a:spcPts val="0"/>
              </a:spcBef>
              <a:spcAft>
                <a:spcPts val="600"/>
              </a:spcAft>
              <a:buClrTx/>
              <a:buSzTx/>
              <a:buFont typeface="Courier New" panose="02070309020205020404" pitchFamily="49" charset="0"/>
              <a:buChar char="o"/>
              <a:tabLst/>
              <a:defRPr/>
            </a:pPr>
            <a:r>
              <a:rPr lang="en-US" sz="3600" dirty="0">
                <a:solidFill>
                  <a:prstClr val="black"/>
                </a:solidFill>
                <a:latin typeface="Aptos" panose="020B0004020202020204" pitchFamily="34" charset="0"/>
                <a:cs typeface="Arial" panose="020B0604020202020204" pitchFamily="34" charset="0"/>
              </a:rPr>
              <a:t>Two post-ART CSF samples had detectable HIV RNA (316 &amp; 20 cps/ml) and both exhibited NFL elevation.   </a:t>
            </a:r>
          </a:p>
          <a:p>
            <a:pPr marL="571500" marR="0" lvl="0" indent="-571500" algn="just" defTabSz="457200" rtl="0" eaLnBrk="1" fontAlgn="auto" latinLnBrk="0" hangingPunct="1">
              <a:lnSpc>
                <a:spcPct val="100000"/>
              </a:lnSpc>
              <a:spcBef>
                <a:spcPts val="0"/>
              </a:spcBef>
              <a:spcAft>
                <a:spcPts val="600"/>
              </a:spcAft>
              <a:buClrTx/>
              <a:buSzTx/>
              <a:buFont typeface="Courier New" panose="02070309020205020404" pitchFamily="49" charset="0"/>
              <a:buChar char="o"/>
              <a:tabLst/>
              <a:defRPr/>
            </a:pPr>
            <a:endParaRPr lang="en-US" sz="3400" dirty="0">
              <a:latin typeface="Aptos" panose="020B0004020202020204" pitchFamily="34" charset="0"/>
              <a:cs typeface="Arial" panose="020B0604020202020204" pitchFamily="34" charset="0"/>
            </a:endParaRPr>
          </a:p>
          <a:p>
            <a:pPr algn="just">
              <a:lnSpc>
                <a:spcPct val="120000"/>
              </a:lnSpc>
            </a:pPr>
            <a:r>
              <a:rPr lang="en-US" sz="2400" b="1" dirty="0">
                <a:solidFill>
                  <a:srgbClr val="8C1616"/>
                </a:solidFill>
                <a:latin typeface="Aptos" panose="020B0004020202020204" pitchFamily="34" charset="0"/>
                <a:cs typeface="Arial" panose="020B0604020202020204" pitchFamily="34" charset="0"/>
              </a:rPr>
              <a:t>ACKNOWLEDGMENTS</a:t>
            </a:r>
            <a:endParaRPr lang="en-US" dirty="0">
              <a:latin typeface="Aptos" panose="020B0004020202020204" pitchFamily="34" charset="0"/>
              <a:cs typeface="Arial" panose="020B0604020202020204" pitchFamily="34" charset="0"/>
            </a:endParaRPr>
          </a:p>
          <a:p>
            <a:pPr algn="just"/>
            <a:r>
              <a:rPr lang="en-US" sz="2000" dirty="0">
                <a:latin typeface="Aptos" panose="020B0004020202020204" pitchFamily="34" charset="0"/>
                <a:cs typeface="Arial" panose="020B0604020202020204" pitchFamily="34" charset="0"/>
              </a:rPr>
              <a:t>We would like to thank the study participants who committed so much of their time for this study.  The participants were from the RV254/SEARCH 010, which is supported by cooperative agreements (WW81XWH-18-2-0040) between the Henry M. Jackson Foundation for the Advancement of Military Medicine, Inc., and the U.S. Department of Defense (DOD) and by an intramural grant from the Thai Red Cross AIDS Research Centre and, in part, by the Division of AIDS, National Institute of Allergy and Infectious Diseases, National Institute of Health (DAIDS, NIAID, NIH) (grant AAI20052001). Antiretroviral therapy for RV254/SEARCH 010 participants was supported by the Thai Government Pharmaceutical Organization, Gilead Sciences, Merck and </a:t>
            </a:r>
            <a:r>
              <a:rPr lang="en-US" sz="2000" dirty="0" err="1">
                <a:latin typeface="Aptos" panose="020B0004020202020204" pitchFamily="34" charset="0"/>
                <a:cs typeface="Arial" panose="020B0604020202020204" pitchFamily="34" charset="0"/>
              </a:rPr>
              <a:t>ViiV</a:t>
            </a:r>
            <a:r>
              <a:rPr lang="en-US" sz="2000" dirty="0">
                <a:latin typeface="Aptos" panose="020B0004020202020204" pitchFamily="34" charset="0"/>
                <a:cs typeface="Arial" panose="020B0604020202020204" pitchFamily="34" charset="0"/>
              </a:rPr>
              <a:t> Healthcare. This study was supported by NIH grants focused on neurological and cognitive outcomes in RV254/SEARCH010 including R01 MH113560 and by additional funds contributed by the National Institute of Mental Health.</a:t>
            </a:r>
          </a:p>
          <a:p>
            <a:pPr algn="just"/>
            <a:endParaRPr lang="en-US" sz="2000" dirty="0">
              <a:latin typeface="Aptos" panose="020B0004020202020204" pitchFamily="34" charset="0"/>
              <a:cs typeface="Arial" panose="020B0604020202020204" pitchFamily="34" charset="0"/>
            </a:endParaRPr>
          </a:p>
          <a:p>
            <a:pPr algn="just">
              <a:lnSpc>
                <a:spcPct val="120000"/>
              </a:lnSpc>
            </a:pPr>
            <a:r>
              <a:rPr lang="en-US" sz="2400" b="1" dirty="0">
                <a:solidFill>
                  <a:srgbClr val="8C1616"/>
                </a:solidFill>
                <a:latin typeface="Aptos" panose="020B0004020202020204" pitchFamily="34" charset="0"/>
                <a:cs typeface="Arial" panose="020B0604020202020204" pitchFamily="34" charset="0"/>
              </a:rPr>
              <a:t>DISCLAIMER</a:t>
            </a:r>
          </a:p>
          <a:p>
            <a:pPr algn="just"/>
            <a:r>
              <a:rPr lang="en-US" sz="2000" dirty="0">
                <a:latin typeface="Aptos" panose="020B0004020202020204" pitchFamily="34" charset="0"/>
                <a:cs typeface="Arial" panose="020B0604020202020204" pitchFamily="34" charset="0"/>
              </a:rPr>
              <a:t>The views expressed are those of the authors and should not be construed to represent the positions of the U.S. Army, the Department of Defense, the National Institutes of Health, the Department of Health and Human Services, or the Henry M. Jackson Foundation for the Advancement of Military Medicine, Inc. The investigators have adhered to the policies for protection of human subjects as prescribed in AR-70-25</a:t>
            </a:r>
          </a:p>
          <a:p>
            <a:pPr algn="just">
              <a:lnSpc>
                <a:spcPct val="120000"/>
              </a:lnSpc>
            </a:pPr>
            <a:endParaRPr lang="en-US" sz="3600" b="1" dirty="0">
              <a:solidFill>
                <a:srgbClr val="FF0000"/>
              </a:solidFill>
              <a:latin typeface="Aptos" panose="020B0004020202020204" pitchFamily="34" charset="0"/>
              <a:cs typeface="Arial" panose="020B0604020202020204" pitchFamily="34" charset="0"/>
            </a:endParaRPr>
          </a:p>
        </p:txBody>
      </p:sp>
      <p:sp>
        <p:nvSpPr>
          <p:cNvPr id="25" name="TextBox 24">
            <a:extLst>
              <a:ext uri="{FF2B5EF4-FFF2-40B4-BE49-F238E27FC236}">
                <a16:creationId xmlns:a16="http://schemas.microsoft.com/office/drawing/2014/main" id="{8E35B311-3C19-412C-ADE6-EB2E4158F366}"/>
              </a:ext>
            </a:extLst>
          </p:cNvPr>
          <p:cNvSpPr txBox="1"/>
          <p:nvPr/>
        </p:nvSpPr>
        <p:spPr>
          <a:xfrm>
            <a:off x="14995821" y="12626089"/>
            <a:ext cx="17921799" cy="862386"/>
          </a:xfrm>
          <a:prstGeom prst="rect">
            <a:avLst/>
          </a:prstGeom>
          <a:solidFill>
            <a:schemeClr val="bg1"/>
          </a:solidFill>
        </p:spPr>
        <p:txBody>
          <a:bodyPr wrap="square" rtlCol="0">
            <a:spAutoFit/>
          </a:bodyPr>
          <a:lstStyle/>
          <a:p>
            <a:pPr>
              <a:lnSpc>
                <a:spcPct val="120000"/>
              </a:lnSpc>
            </a:pPr>
            <a:r>
              <a:rPr lang="en-US" sz="4400" b="1" dirty="0">
                <a:solidFill>
                  <a:srgbClr val="8C1616"/>
                </a:solidFill>
                <a:latin typeface="Aptos" panose="020B0004020202020204" pitchFamily="34" charset="0"/>
                <a:cs typeface="Arial" panose="020B0604020202020204" pitchFamily="34" charset="0"/>
              </a:rPr>
              <a:t>RESULTS</a:t>
            </a:r>
          </a:p>
        </p:txBody>
      </p:sp>
      <p:sp>
        <p:nvSpPr>
          <p:cNvPr id="15" name="TextBox 14">
            <a:extLst>
              <a:ext uri="{FF2B5EF4-FFF2-40B4-BE49-F238E27FC236}">
                <a16:creationId xmlns:a16="http://schemas.microsoft.com/office/drawing/2014/main" id="{8E35B311-3C19-412C-ADE6-EB2E4158F366}"/>
              </a:ext>
            </a:extLst>
          </p:cNvPr>
          <p:cNvSpPr txBox="1"/>
          <p:nvPr/>
        </p:nvSpPr>
        <p:spPr>
          <a:xfrm>
            <a:off x="407969" y="5775584"/>
            <a:ext cx="13974714" cy="11156900"/>
          </a:xfrm>
          <a:prstGeom prst="rect">
            <a:avLst/>
          </a:prstGeom>
          <a:noFill/>
        </p:spPr>
        <p:txBody>
          <a:bodyPr wrap="square" rtlCol="0">
            <a:spAutoFit/>
          </a:bodyPr>
          <a:lstStyle/>
          <a:p>
            <a:pPr algn="just">
              <a:spcAft>
                <a:spcPts val="600"/>
              </a:spcAft>
            </a:pPr>
            <a:r>
              <a:rPr lang="en-US" sz="4400" b="1" dirty="0">
                <a:solidFill>
                  <a:srgbClr val="8C1616"/>
                </a:solidFill>
                <a:latin typeface="Aptos" panose="020B0004020202020204" pitchFamily="34" charset="0"/>
                <a:cs typeface="Arial" panose="020B0604020202020204" pitchFamily="34" charset="0"/>
              </a:rPr>
              <a:t>BACKGROUND</a:t>
            </a:r>
            <a:r>
              <a:rPr lang="en-US" sz="4400" b="1" dirty="0">
                <a:latin typeface="Aptos" panose="020B0004020202020204" pitchFamily="34" charset="0"/>
                <a:cs typeface="Arial" panose="020B0604020202020204" pitchFamily="34" charset="0"/>
              </a:rPr>
              <a:t> </a:t>
            </a:r>
          </a:p>
          <a:p>
            <a:pPr marL="571500" indent="-571500" algn="just">
              <a:spcAft>
                <a:spcPts val="600"/>
              </a:spcAft>
              <a:buFont typeface="Courier New" panose="02070309020205020404" pitchFamily="49" charset="0"/>
              <a:buChar char="o"/>
            </a:pPr>
            <a:r>
              <a:rPr lang="en-US" sz="3600" dirty="0">
                <a:latin typeface="Aptos" panose="020B0004020202020204" pitchFamily="34" charset="0"/>
                <a:cs typeface="Arial" panose="020B0604020202020204" pitchFamily="34" charset="0"/>
              </a:rPr>
              <a:t>Neurofilament light chain (NFL) is a sensitive neuronal injury marker. Cerebrospinal fluid (CSF) NFL is elevated in up to 40% of people with HIV during the 1st year of infection &amp; has been reported as normalizing after antiretroviral therapy (ART). </a:t>
            </a:r>
          </a:p>
          <a:p>
            <a:pPr marL="571500" indent="-571500" algn="just">
              <a:spcAft>
                <a:spcPts val="600"/>
              </a:spcAft>
              <a:buFont typeface="Courier New" panose="02070309020205020404" pitchFamily="49" charset="0"/>
              <a:buChar char="o"/>
            </a:pPr>
            <a:r>
              <a:rPr lang="en-US" sz="3600" dirty="0">
                <a:latin typeface="Aptos" panose="020B0004020202020204" pitchFamily="34" charset="0"/>
                <a:cs typeface="Arial" panose="020B0604020202020204" pitchFamily="34" charset="0"/>
              </a:rPr>
              <a:t>We measured CSF NFL, glial fibrillary acidic protein (GFAP) &amp; soluble triggering receptor expressed on myeloid cells 2 (sTREM2)  cross-sectionally during acute HIV infection (AHI) &amp; at longitudinal time points up to 5 years after immediate initiation of ART in an observational study. </a:t>
            </a:r>
          </a:p>
          <a:p>
            <a:pPr marL="571500" indent="-571500" algn="just">
              <a:spcAft>
                <a:spcPts val="600"/>
              </a:spcAft>
              <a:buFont typeface="Courier New" panose="02070309020205020404" pitchFamily="49" charset="0"/>
              <a:buChar char="o"/>
            </a:pPr>
            <a:endParaRPr lang="en-US" sz="2000" dirty="0">
              <a:latin typeface="Aptos" panose="020B0004020202020204" pitchFamily="34" charset="0"/>
              <a:cs typeface="Arial" panose="020B0604020202020204" pitchFamily="34" charset="0"/>
            </a:endParaRPr>
          </a:p>
          <a:p>
            <a:pPr algn="just">
              <a:spcAft>
                <a:spcPts val="600"/>
              </a:spcAft>
            </a:pPr>
            <a:r>
              <a:rPr lang="en-US" sz="4400" b="1" dirty="0">
                <a:solidFill>
                  <a:srgbClr val="8C1616"/>
                </a:solidFill>
                <a:latin typeface="Aptos" panose="020B0004020202020204" pitchFamily="34" charset="0"/>
                <a:cs typeface="Arial" panose="020B0604020202020204" pitchFamily="34" charset="0"/>
              </a:rPr>
              <a:t>METHODS</a:t>
            </a:r>
          </a:p>
          <a:p>
            <a:pPr marL="742950" indent="-742950" algn="just">
              <a:spcAft>
                <a:spcPts val="600"/>
              </a:spcAft>
              <a:buFont typeface="Courier New" panose="02070309020205020404" pitchFamily="49" charset="0"/>
              <a:buChar char="o"/>
            </a:pPr>
            <a:r>
              <a:rPr lang="en-US" sz="3600" dirty="0">
                <a:latin typeface="Aptos" panose="020B0004020202020204" pitchFamily="34" charset="0"/>
                <a:cs typeface="Arial" panose="020B0604020202020204" pitchFamily="34" charset="0"/>
              </a:rPr>
              <a:t>RV254 AHI cohort participants completed optional lumbar punctures during pre-ART AHI (week 0, n=136) &amp; at post-ART visits (weeks 24, 48, 96 &amp; 240, n=201). </a:t>
            </a:r>
          </a:p>
          <a:p>
            <a:pPr marL="742950" indent="-742950" algn="just">
              <a:spcAft>
                <a:spcPts val="600"/>
              </a:spcAft>
              <a:buFont typeface="Courier New" panose="02070309020205020404" pitchFamily="49" charset="0"/>
              <a:buChar char="o"/>
            </a:pPr>
            <a:r>
              <a:rPr lang="en-US" sz="3600" dirty="0">
                <a:latin typeface="Aptos" panose="020B0004020202020204" pitchFamily="34" charset="0"/>
                <a:cs typeface="Arial" panose="020B0604020202020204" pitchFamily="34" charset="0"/>
              </a:rPr>
              <a:t>All post-ART sample donors had plasma HIV RNA ≤50 cps/ml. </a:t>
            </a:r>
          </a:p>
          <a:p>
            <a:pPr marL="742950" indent="-742950" algn="just">
              <a:spcAft>
                <a:spcPts val="600"/>
              </a:spcAft>
              <a:buFont typeface="Courier New" panose="02070309020205020404" pitchFamily="49" charset="0"/>
              <a:buChar char="o"/>
            </a:pPr>
            <a:r>
              <a:rPr lang="en-US" sz="3600" dirty="0">
                <a:latin typeface="Aptos" panose="020B0004020202020204" pitchFamily="34" charset="0"/>
                <a:cs typeface="Arial" panose="020B0604020202020204" pitchFamily="34" charset="0"/>
              </a:rPr>
              <a:t>RV254 participant CSF NFL measurements were compared to 44 people without HIV (</a:t>
            </a:r>
            <a:r>
              <a:rPr lang="en-US" sz="3600" dirty="0" err="1">
                <a:latin typeface="Aptos" panose="020B0004020202020204" pitchFamily="34" charset="0"/>
                <a:cs typeface="Arial" panose="020B0604020202020204" pitchFamily="34" charset="0"/>
              </a:rPr>
              <a:t>PWoH</a:t>
            </a:r>
            <a:r>
              <a:rPr lang="en-US" sz="3600" dirty="0">
                <a:latin typeface="Aptos" panose="020B0004020202020204" pitchFamily="34" charset="0"/>
                <a:cs typeface="Arial" panose="020B0604020202020204" pitchFamily="34" charset="0"/>
              </a:rPr>
              <a:t>), both adjusted to an age of 30, &amp; also to age-based upper normal limits (UNL) based on published data. </a:t>
            </a:r>
            <a:endParaRPr lang="en-US" sz="3600" dirty="0">
              <a:latin typeface="Arial" panose="020B0604020202020204" pitchFamily="34" charset="0"/>
              <a:cs typeface="Arial" panose="020B0604020202020204" pitchFamily="34" charset="0"/>
            </a:endParaRPr>
          </a:p>
        </p:txBody>
      </p:sp>
      <p:sp>
        <p:nvSpPr>
          <p:cNvPr id="57" name="TextBox 56">
            <a:extLst>
              <a:ext uri="{FF2B5EF4-FFF2-40B4-BE49-F238E27FC236}">
                <a16:creationId xmlns:a16="http://schemas.microsoft.com/office/drawing/2014/main" id="{DA64AD04-1EB6-63CD-83F8-9E8E74E09531}"/>
              </a:ext>
            </a:extLst>
          </p:cNvPr>
          <p:cNvSpPr txBox="1"/>
          <p:nvPr/>
        </p:nvSpPr>
        <p:spPr>
          <a:xfrm>
            <a:off x="5262231" y="211789"/>
            <a:ext cx="43558196" cy="1107996"/>
          </a:xfrm>
          <a:prstGeom prst="rect">
            <a:avLst/>
          </a:prstGeom>
          <a:noFill/>
        </p:spPr>
        <p:txBody>
          <a:bodyPr wrap="square" rtlCol="0">
            <a:spAutoFit/>
          </a:bodyPr>
          <a:lstStyle/>
          <a:p>
            <a:pPr algn="ctr"/>
            <a:r>
              <a:rPr lang="en-US" sz="6600" b="1" i="1" dirty="0">
                <a:solidFill>
                  <a:schemeClr val="bg1"/>
                </a:solidFill>
                <a:latin typeface="Aptos" panose="020B0004020202020204" pitchFamily="34" charset="0"/>
                <a:cs typeface="Arial" panose="020B0604020202020204" pitchFamily="34" charset="0"/>
              </a:rPr>
              <a:t>Neuronal Injury in a subset of PWH during Acute HIV Infection and up to 5 Years After Immediate ART </a:t>
            </a:r>
            <a:endParaRPr lang="en-US" sz="6600" i="1" dirty="0">
              <a:solidFill>
                <a:schemeClr val="bg1"/>
              </a:solidFill>
              <a:latin typeface="Aptos" panose="020B0004020202020204" pitchFamily="34" charset="0"/>
              <a:cs typeface="Arial" panose="020B0604020202020204" pitchFamily="34" charset="0"/>
            </a:endParaRPr>
          </a:p>
        </p:txBody>
      </p:sp>
      <p:pic>
        <p:nvPicPr>
          <p:cNvPr id="58" name="Picture 2">
            <a:extLst>
              <a:ext uri="{FF2B5EF4-FFF2-40B4-BE49-F238E27FC236}">
                <a16:creationId xmlns:a16="http://schemas.microsoft.com/office/drawing/2014/main" id="{B1CBB556-F8AC-9545-D42C-9334AAEB7E68}"/>
              </a:ext>
            </a:extLst>
          </p:cNvPr>
          <p:cNvPicPr>
            <a:picLocks noChangeAspect="1" noChangeArrowheads="1"/>
          </p:cNvPicPr>
          <p:nvPr/>
        </p:nvPicPr>
        <p:blipFill>
          <a:blip r:embed="rId3" cstate="print">
            <a:clrChange>
              <a:clrFrom>
                <a:srgbClr val="FFFFFF"/>
              </a:clrFrom>
              <a:clrTo>
                <a:srgbClr val="FFFFFF">
                  <a:alpha val="0"/>
                </a:srgbClr>
              </a:clrTo>
            </a:clrChange>
            <a:extLst>
              <a:ext uri="{BEBA8EAE-BF5A-486C-A8C5-ECC9F3942E4B}">
                <a14:imgProps xmlns:a14="http://schemas.microsoft.com/office/drawing/2010/main">
                  <a14:imgLayer r:embed="rId4">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336654" y="313086"/>
            <a:ext cx="4530369" cy="1633630"/>
          </a:xfrm>
          <a:prstGeom prst="rect">
            <a:avLst/>
          </a:prstGeom>
          <a:ln w="228600" cap="sq" cmpd="thickThin">
            <a:noFill/>
            <a:prstDash val="solid"/>
            <a:miter lim="800000"/>
          </a:ln>
          <a:effectLst>
            <a:innerShdw blurRad="76200">
              <a:srgbClr val="000000"/>
            </a:inn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nvGrpSpPr>
          <p:cNvPr id="8" name="Group 7">
            <a:extLst>
              <a:ext uri="{FF2B5EF4-FFF2-40B4-BE49-F238E27FC236}">
                <a16:creationId xmlns:a16="http://schemas.microsoft.com/office/drawing/2014/main" id="{4940910A-9B8A-9D16-F27B-F6910B934DA7}"/>
              </a:ext>
            </a:extLst>
          </p:cNvPr>
          <p:cNvGrpSpPr/>
          <p:nvPr/>
        </p:nvGrpSpPr>
        <p:grpSpPr>
          <a:xfrm>
            <a:off x="33041235" y="30367319"/>
            <a:ext cx="13163563" cy="1802615"/>
            <a:chOff x="36031476" y="30413972"/>
            <a:chExt cx="13163563" cy="1802615"/>
          </a:xfrm>
        </p:grpSpPr>
        <p:pic>
          <p:nvPicPr>
            <p:cNvPr id="10" name="Picture 9">
              <a:extLst>
                <a:ext uri="{FF2B5EF4-FFF2-40B4-BE49-F238E27FC236}">
                  <a16:creationId xmlns:a16="http://schemas.microsoft.com/office/drawing/2014/main" id="{02157752-4946-D617-086F-EBD312E4437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7738804" y="30458675"/>
              <a:ext cx="1456235" cy="1606961"/>
            </a:xfrm>
            <a:prstGeom prst="rect">
              <a:avLst/>
            </a:prstGeom>
          </p:spPr>
        </p:pic>
        <p:pic>
          <p:nvPicPr>
            <p:cNvPr id="9" name="Picture 8">
              <a:extLst>
                <a:ext uri="{FF2B5EF4-FFF2-40B4-BE49-F238E27FC236}">
                  <a16:creationId xmlns:a16="http://schemas.microsoft.com/office/drawing/2014/main" id="{29069C29-27B7-5D86-43E6-AC0D69F494F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5714521" y="30826008"/>
              <a:ext cx="2044025" cy="963208"/>
            </a:xfrm>
            <a:prstGeom prst="rect">
              <a:avLst/>
            </a:prstGeom>
          </p:spPr>
        </p:pic>
        <p:pic>
          <p:nvPicPr>
            <p:cNvPr id="13" name="Picture 2" descr="Work with us – Institute of HIV Research and Innovation /  มูลนิธิสถาบันเพื่อการวิจัยและนวัตกรรมด้านเอชไอวี">
              <a:extLst>
                <a:ext uri="{FF2B5EF4-FFF2-40B4-BE49-F238E27FC236}">
                  <a16:creationId xmlns:a16="http://schemas.microsoft.com/office/drawing/2014/main" id="{AD30031B-433E-3AB3-B6BF-D46CCCA1C17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897057" y="30413972"/>
              <a:ext cx="1902958" cy="1773802"/>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5">
              <a:extLst>
                <a:ext uri="{FF2B5EF4-FFF2-40B4-BE49-F238E27FC236}">
                  <a16:creationId xmlns:a16="http://schemas.microsoft.com/office/drawing/2014/main" id="{F51EBBD0-487A-509C-8B61-8B82DF7698DB}"/>
                </a:ext>
              </a:extLst>
            </p:cNvPr>
            <p:cNvPicPr>
              <a:picLocks noChangeAspect="1"/>
            </p:cNvPicPr>
            <p:nvPr/>
          </p:nvPicPr>
          <p:blipFill>
            <a:blip r:embed="rId8">
              <a:extLst>
                <a:ext uri="{BEBA8EAE-BF5A-486C-A8C5-ECC9F3942E4B}">
                  <a14:imgProps xmlns:a14="http://schemas.microsoft.com/office/drawing/2010/main">
                    <a14:imgLayer r:embed="rId9">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36031476" y="30442785"/>
              <a:ext cx="1832930" cy="1773802"/>
            </a:xfrm>
            <a:prstGeom prst="rect">
              <a:avLst/>
            </a:prstGeom>
          </p:spPr>
        </p:pic>
      </p:grpSp>
      <p:sp>
        <p:nvSpPr>
          <p:cNvPr id="3" name="TextBox 2">
            <a:extLst>
              <a:ext uri="{FF2B5EF4-FFF2-40B4-BE49-F238E27FC236}">
                <a16:creationId xmlns:a16="http://schemas.microsoft.com/office/drawing/2014/main" id="{75AE8503-882B-5D62-9810-2F9D43B34105}"/>
              </a:ext>
            </a:extLst>
          </p:cNvPr>
          <p:cNvSpPr txBox="1"/>
          <p:nvPr/>
        </p:nvSpPr>
        <p:spPr>
          <a:xfrm>
            <a:off x="-1" y="2324322"/>
            <a:ext cx="3583082" cy="646331"/>
          </a:xfrm>
          <a:prstGeom prst="rect">
            <a:avLst/>
          </a:prstGeom>
          <a:noFill/>
        </p:spPr>
        <p:txBody>
          <a:bodyPr wrap="square" rtlCol="0">
            <a:spAutoFit/>
          </a:bodyPr>
          <a:lstStyle/>
          <a:p>
            <a:pPr algn="ctr"/>
            <a:r>
              <a:rPr lang="en-US" sz="3600" b="1" dirty="0"/>
              <a:t>Abstract </a:t>
            </a:r>
            <a:r>
              <a:rPr lang="en-US" sz="3600" b="1"/>
              <a:t># 615</a:t>
            </a:r>
            <a:endParaRPr lang="en-US" sz="3600" b="1" dirty="0"/>
          </a:p>
        </p:txBody>
      </p:sp>
      <p:graphicFrame>
        <p:nvGraphicFramePr>
          <p:cNvPr id="4" name="Table 3">
            <a:extLst>
              <a:ext uri="{FF2B5EF4-FFF2-40B4-BE49-F238E27FC236}">
                <a16:creationId xmlns:a16="http://schemas.microsoft.com/office/drawing/2014/main" id="{F8035ECC-16E1-4540-3BEB-D3E1907A38D1}"/>
              </a:ext>
            </a:extLst>
          </p:cNvPr>
          <p:cNvGraphicFramePr>
            <a:graphicFrameLocks noGrp="1"/>
          </p:cNvGraphicFramePr>
          <p:nvPr>
            <p:extLst>
              <p:ext uri="{D42A27DB-BD31-4B8C-83A1-F6EECF244321}">
                <p14:modId xmlns:p14="http://schemas.microsoft.com/office/powerpoint/2010/main" val="290581204"/>
              </p:ext>
            </p:extLst>
          </p:nvPr>
        </p:nvGraphicFramePr>
        <p:xfrm>
          <a:off x="545191" y="16994878"/>
          <a:ext cx="13839647" cy="12344400"/>
        </p:xfrm>
        <a:graphic>
          <a:graphicData uri="http://schemas.openxmlformats.org/drawingml/2006/table">
            <a:tbl>
              <a:tblPr firstRow="1" bandRow="1"/>
              <a:tblGrid>
                <a:gridCol w="4322839">
                  <a:extLst>
                    <a:ext uri="{9D8B030D-6E8A-4147-A177-3AD203B41FA5}">
                      <a16:colId xmlns:a16="http://schemas.microsoft.com/office/drawing/2014/main" val="3394566218"/>
                    </a:ext>
                  </a:extLst>
                </a:gridCol>
                <a:gridCol w="2395622">
                  <a:extLst>
                    <a:ext uri="{9D8B030D-6E8A-4147-A177-3AD203B41FA5}">
                      <a16:colId xmlns:a16="http://schemas.microsoft.com/office/drawing/2014/main" val="3865857280"/>
                    </a:ext>
                  </a:extLst>
                </a:gridCol>
                <a:gridCol w="2395622">
                  <a:extLst>
                    <a:ext uri="{9D8B030D-6E8A-4147-A177-3AD203B41FA5}">
                      <a16:colId xmlns:a16="http://schemas.microsoft.com/office/drawing/2014/main" val="4173343203"/>
                    </a:ext>
                  </a:extLst>
                </a:gridCol>
                <a:gridCol w="2395622">
                  <a:extLst>
                    <a:ext uri="{9D8B030D-6E8A-4147-A177-3AD203B41FA5}">
                      <a16:colId xmlns:a16="http://schemas.microsoft.com/office/drawing/2014/main" val="4066335979"/>
                    </a:ext>
                  </a:extLst>
                </a:gridCol>
                <a:gridCol w="2329942">
                  <a:extLst>
                    <a:ext uri="{9D8B030D-6E8A-4147-A177-3AD203B41FA5}">
                      <a16:colId xmlns:a16="http://schemas.microsoft.com/office/drawing/2014/main" val="3856432135"/>
                    </a:ext>
                  </a:extLst>
                </a:gridCol>
              </a:tblGrid>
              <a:tr h="272169">
                <a:tc gridSpan="5">
                  <a:txBody>
                    <a:bodyPr/>
                    <a:lstStyle/>
                    <a:p>
                      <a:r>
                        <a:rPr lang="en-HK" sz="34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Table 1. Demographics and Clinical Outcomes of the CSF Samples</a:t>
                      </a:r>
                      <a:endParaRPr lang="en-HK" sz="3400" b="1" kern="100" dirty="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HK"/>
                    </a:p>
                  </a:txBody>
                  <a:tcPr/>
                </a:tc>
                <a:tc hMerge="1">
                  <a:txBody>
                    <a:bodyPr/>
                    <a:lstStyle/>
                    <a:p>
                      <a:endParaRPr lang="en-HK"/>
                    </a:p>
                  </a:txBody>
                  <a:tcPr/>
                </a:tc>
                <a:tc hMerge="1">
                  <a:txBody>
                    <a:bodyPr/>
                    <a:lstStyle/>
                    <a:p>
                      <a:endParaRPr lang="en-HK"/>
                    </a:p>
                  </a:txBody>
                  <a:tcPr/>
                </a:tc>
                <a:tc hMerge="1">
                  <a:txBody>
                    <a:bodyPr/>
                    <a:lstStyle/>
                    <a:p>
                      <a:endParaRPr lang="en-HK"/>
                    </a:p>
                  </a:txBody>
                  <a:tcPr/>
                </a:tc>
                <a:extLst>
                  <a:ext uri="{0D108BD9-81ED-4DB2-BD59-A6C34878D82A}">
                    <a16:rowId xmlns:a16="http://schemas.microsoft.com/office/drawing/2014/main" val="554116821"/>
                  </a:ext>
                </a:extLst>
              </a:tr>
              <a:tr h="272169">
                <a:tc rowSpan="2">
                  <a:txBody>
                    <a:bodyPr/>
                    <a:lstStyle/>
                    <a:p>
                      <a:r>
                        <a:rPr lang="en-HK" sz="3400" b="1" kern="100" dirty="0">
                          <a:effectLst/>
                          <a:latin typeface="Aptos" panose="020B0004020202020204" pitchFamily="34" charset="0"/>
                          <a:ea typeface="Times New Roman" panose="02020603050405020304" pitchFamily="18" charset="0"/>
                          <a:cs typeface="Calibri" panose="020F0502020204030204" pitchFamily="34" charset="0"/>
                        </a:rPr>
                        <a:t> </a:t>
                      </a:r>
                      <a:endParaRPr lang="en-HK" sz="3400" kern="100" dirty="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4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RV304</a:t>
                      </a:r>
                      <a:endParaRPr lang="en-HK" sz="3400" kern="100" dirty="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3">
                  <a:txBody>
                    <a:bodyPr/>
                    <a:lstStyle/>
                    <a:p>
                      <a:pPr algn="ctr"/>
                      <a:r>
                        <a:rPr lang="en-HK" sz="34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RV254</a:t>
                      </a:r>
                      <a:endParaRPr lang="en-HK" sz="3400" kern="100" dirty="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HK"/>
                    </a:p>
                  </a:txBody>
                  <a:tcPr/>
                </a:tc>
                <a:tc hMerge="1">
                  <a:txBody>
                    <a:bodyPr/>
                    <a:lstStyle/>
                    <a:p>
                      <a:endParaRPr lang="en-HK"/>
                    </a:p>
                  </a:txBody>
                  <a:tcPr/>
                </a:tc>
                <a:extLst>
                  <a:ext uri="{0D108BD9-81ED-4DB2-BD59-A6C34878D82A}">
                    <a16:rowId xmlns:a16="http://schemas.microsoft.com/office/drawing/2014/main" val="51379410"/>
                  </a:ext>
                </a:extLst>
              </a:tr>
              <a:tr h="544338">
                <a:tc vMerge="1">
                  <a:txBody>
                    <a:bodyPr/>
                    <a:lstStyle/>
                    <a:p>
                      <a:endParaRPr lang="en-HK"/>
                    </a:p>
                  </a:txBody>
                  <a:tcPr/>
                </a:tc>
                <a:tc>
                  <a:txBody>
                    <a:bodyPr/>
                    <a:lstStyle/>
                    <a:p>
                      <a:pPr algn="ctr"/>
                      <a:r>
                        <a:rPr lang="en-HK" sz="3400" b="1" kern="100" dirty="0" err="1">
                          <a:solidFill>
                            <a:srgbClr val="000000"/>
                          </a:solidFill>
                          <a:effectLst/>
                          <a:latin typeface="Aptos" panose="020B0004020202020204" pitchFamily="34" charset="0"/>
                          <a:ea typeface="Times New Roman" panose="02020603050405020304" pitchFamily="18" charset="0"/>
                          <a:cs typeface="Calibri" panose="020F0502020204030204" pitchFamily="34" charset="0"/>
                        </a:rPr>
                        <a:t>PWoH</a:t>
                      </a:r>
                      <a:r>
                        <a:rPr lang="en-HK" sz="34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  </a:t>
                      </a:r>
                      <a:endParaRPr lang="en-HK" sz="3400" kern="100" dirty="0">
                        <a:effectLst/>
                        <a:latin typeface="Aptos" panose="020B0004020202020204" pitchFamily="34" charset="0"/>
                        <a:ea typeface="Calibri" panose="020F0502020204030204" pitchFamily="34" charset="0"/>
                        <a:cs typeface="Cordia New" panose="020B0304020202020204" pitchFamily="34" charset="-34"/>
                      </a:endParaRPr>
                    </a:p>
                    <a:p>
                      <a:pPr algn="ctr"/>
                      <a:r>
                        <a:rPr lang="en-HK" sz="34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(n=44)</a:t>
                      </a:r>
                      <a:endParaRPr lang="en-HK" sz="3400" kern="100" dirty="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400" b="1"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Week 0 </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p>
                      <a:pPr algn="ctr"/>
                      <a:r>
                        <a:rPr lang="en-HK" sz="3400" b="1"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(n=136)</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4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Week 24</a:t>
                      </a:r>
                      <a:endParaRPr lang="en-HK" sz="3400" kern="100" dirty="0">
                        <a:effectLst/>
                        <a:latin typeface="Aptos" panose="020B0004020202020204" pitchFamily="34" charset="0"/>
                        <a:ea typeface="Calibri" panose="020F0502020204030204" pitchFamily="34" charset="0"/>
                        <a:cs typeface="Cordia New" panose="020B0304020202020204" pitchFamily="34" charset="-34"/>
                      </a:endParaRPr>
                    </a:p>
                    <a:p>
                      <a:pPr algn="ctr"/>
                      <a:r>
                        <a:rPr lang="en-HK" sz="34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 (n=62)</a:t>
                      </a:r>
                      <a:endParaRPr lang="en-HK" sz="3400" kern="100" dirty="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400" b="1"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Week 48+</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p>
                      <a:pPr algn="ctr"/>
                      <a:r>
                        <a:rPr lang="en-HK" sz="3400" b="1"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(n=139)</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37330668"/>
                  </a:ext>
                </a:extLst>
              </a:tr>
              <a:tr h="272169">
                <a:tc>
                  <a:txBody>
                    <a:bodyPr/>
                    <a:lstStyle/>
                    <a:p>
                      <a:r>
                        <a:rPr lang="en-HK" sz="3400" b="1"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Age at CSF Sampling</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4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33 (26,39)</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4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27 (23,32)</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4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28 (24, 32)</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4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30 (27,34)</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00996561"/>
                  </a:ext>
                </a:extLst>
              </a:tr>
              <a:tr h="272169">
                <a:tc>
                  <a:txBody>
                    <a:bodyPr/>
                    <a:lstStyle/>
                    <a:p>
                      <a:r>
                        <a:rPr lang="en-HK" sz="3400" b="1"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Male, n (%)</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4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26 (59)</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4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135 (99)</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4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60 (97)</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4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136 (98)</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71916212"/>
                  </a:ext>
                </a:extLst>
              </a:tr>
              <a:tr h="816507">
                <a:tc>
                  <a:txBody>
                    <a:bodyPr/>
                    <a:lstStyle/>
                    <a:p>
                      <a:r>
                        <a:rPr lang="en-HK" sz="3400" b="1"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Fiebig Stage, n (%) </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p>
                      <a:r>
                        <a:rPr lang="en-HK" sz="3400" b="1"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I-II</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p>
                      <a:r>
                        <a:rPr lang="en-HK" sz="3400" b="1"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III-V </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400" kern="100" dirty="0">
                          <a:effectLst/>
                          <a:latin typeface="Aptos" panose="020B0004020202020204" pitchFamily="34" charset="0"/>
                          <a:ea typeface="Times New Roman" panose="02020603050405020304" pitchFamily="18" charset="0"/>
                          <a:cs typeface="Calibri" panose="020F0502020204030204" pitchFamily="34" charset="0"/>
                        </a:rPr>
                        <a:t> </a:t>
                      </a:r>
                      <a:endParaRPr lang="en-HK" sz="3400" kern="100" dirty="0">
                        <a:effectLst/>
                        <a:latin typeface="Aptos" panose="020B0004020202020204" pitchFamily="34" charset="0"/>
                        <a:ea typeface="Calibri" panose="020F0502020204030204" pitchFamily="34" charset="0"/>
                        <a:cs typeface="Cordia New" panose="020B0304020202020204" pitchFamily="34" charset="-34"/>
                      </a:endParaRPr>
                    </a:p>
                    <a:p>
                      <a:pPr algn="ctr"/>
                      <a:r>
                        <a:rPr lang="en-HK" sz="34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t>
                      </a:r>
                      <a:endParaRPr lang="en-HK" sz="3400" kern="100" dirty="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400" kern="100">
                          <a:effectLst/>
                          <a:latin typeface="Aptos" panose="020B0004020202020204" pitchFamily="34" charset="0"/>
                          <a:ea typeface="Times New Roman" panose="02020603050405020304" pitchFamily="18" charset="0"/>
                          <a:cs typeface="Calibri" panose="020F0502020204030204" pitchFamily="34" charset="0"/>
                        </a:rPr>
                        <a:t> </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p>
                      <a:pPr algn="ctr"/>
                      <a:r>
                        <a:rPr lang="en-HK" sz="34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49 (36)</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p>
                      <a:pPr algn="ctr"/>
                      <a:r>
                        <a:rPr lang="en-HK" sz="34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87 (64)</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400" kern="100">
                          <a:effectLst/>
                          <a:latin typeface="Aptos" panose="020B0004020202020204" pitchFamily="34" charset="0"/>
                          <a:ea typeface="Times New Roman" panose="02020603050405020304" pitchFamily="18" charset="0"/>
                          <a:cs typeface="Calibri" panose="020F0502020204030204" pitchFamily="34" charset="0"/>
                        </a:rPr>
                        <a:t> </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p>
                      <a:pPr algn="ctr"/>
                      <a:r>
                        <a:rPr lang="en-HK" sz="34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400" kern="100">
                          <a:effectLst/>
                          <a:latin typeface="Aptos" panose="020B0004020202020204" pitchFamily="34" charset="0"/>
                          <a:ea typeface="Times New Roman" panose="02020603050405020304" pitchFamily="18" charset="0"/>
                          <a:cs typeface="Calibri" panose="020F0502020204030204" pitchFamily="34" charset="0"/>
                        </a:rPr>
                        <a:t> </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p>
                      <a:pPr algn="ctr"/>
                      <a:r>
                        <a:rPr lang="en-HK" sz="34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97808685"/>
                  </a:ext>
                </a:extLst>
              </a:tr>
              <a:tr h="544338">
                <a:tc>
                  <a:txBody>
                    <a:bodyPr/>
                    <a:lstStyle/>
                    <a:p>
                      <a:r>
                        <a:rPr lang="fr-CH" sz="3400" b="1"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Plasma HIV RNA, log</a:t>
                      </a:r>
                      <a:r>
                        <a:rPr lang="fr-CH" sz="3400" b="1" kern="100" baseline="-250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10</a:t>
                      </a:r>
                      <a:r>
                        <a:rPr lang="fr-CH" sz="3400" b="1"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 copies/ml</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4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4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5.99</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p>
                      <a:pPr algn="ctr"/>
                      <a:r>
                        <a:rPr lang="en-HK" sz="34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(5.07, 6.78)</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4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4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83076708"/>
                  </a:ext>
                </a:extLst>
              </a:tr>
              <a:tr h="544338">
                <a:tc>
                  <a:txBody>
                    <a:bodyPr/>
                    <a:lstStyle/>
                    <a:p>
                      <a:r>
                        <a:rPr lang="fr-CH" sz="3400" b="1"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HIV suppression (≤50 copies/ml), n (%)</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4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4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4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62 (100)</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4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139 (100)</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64530575"/>
                  </a:ext>
                </a:extLst>
              </a:tr>
              <a:tr h="544338">
                <a:tc>
                  <a:txBody>
                    <a:bodyPr/>
                    <a:lstStyle/>
                    <a:p>
                      <a:r>
                        <a:rPr lang="fr-CH" sz="3400" b="1"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CSF HIV RNA, log</a:t>
                      </a:r>
                      <a:r>
                        <a:rPr lang="fr-CH" sz="3400" b="1" kern="100" baseline="-250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10</a:t>
                      </a:r>
                      <a:r>
                        <a:rPr lang="fr-CH" sz="3400" b="1"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 copies/ml</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4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4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3.22 </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p>
                      <a:pPr algn="ctr"/>
                      <a:r>
                        <a:rPr lang="en-HK" sz="34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(1.90, 4.25)</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4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0 (0, 0)</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4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0 (0, 0)</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18276513"/>
                  </a:ext>
                </a:extLst>
              </a:tr>
              <a:tr h="544338">
                <a:tc>
                  <a:txBody>
                    <a:bodyPr/>
                    <a:lstStyle/>
                    <a:p>
                      <a:r>
                        <a:rPr lang="en-HK" sz="34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Detectable HIV RNA in CSF, n (%)</a:t>
                      </a:r>
                      <a:endParaRPr lang="en-HK" sz="3400" kern="100" dirty="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4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4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113 (83)</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4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1 (1.6)</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4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1 (0.7) </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27407189"/>
                  </a:ext>
                </a:extLst>
              </a:tr>
              <a:tr h="544338">
                <a:tc>
                  <a:txBody>
                    <a:bodyPr/>
                    <a:lstStyle/>
                    <a:p>
                      <a:r>
                        <a:rPr lang="en-HK" sz="3400" b="1"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CD4+ T-cell count, cells/µL</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4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4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379</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p>
                      <a:pPr algn="ctr"/>
                      <a:r>
                        <a:rPr lang="en-HK" sz="34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(263, 545)</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4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638</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p>
                      <a:pPr algn="ctr"/>
                      <a:r>
                        <a:rPr lang="en-HK" sz="34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(479,846)</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4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691 </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p>
                      <a:pPr algn="ctr"/>
                      <a:r>
                        <a:rPr lang="en-HK" sz="34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(550,886)</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12275843"/>
                  </a:ext>
                </a:extLst>
              </a:tr>
              <a:tr h="544338">
                <a:tc>
                  <a:txBody>
                    <a:bodyPr/>
                    <a:lstStyle/>
                    <a:p>
                      <a:r>
                        <a:rPr lang="en-HK" sz="3400" b="1"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CD8+ T-cell count, cells/µL</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4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4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525</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p>
                      <a:pPr algn="ctr"/>
                      <a:r>
                        <a:rPr lang="en-HK" sz="34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(348, 863)</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4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604 </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p>
                      <a:pPr algn="ctr"/>
                      <a:r>
                        <a:rPr lang="en-HK" sz="34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(436,789)</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4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649</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p>
                      <a:pPr algn="ctr"/>
                      <a:r>
                        <a:rPr lang="en-HK" sz="34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(523,859)</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33043590"/>
                  </a:ext>
                </a:extLst>
              </a:tr>
              <a:tr h="544338">
                <a:tc>
                  <a:txBody>
                    <a:bodyPr/>
                    <a:lstStyle/>
                    <a:p>
                      <a:r>
                        <a:rPr lang="fr-CH" sz="3400" b="1"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CD4/CD8 T-cell ratio  </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4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4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0.73</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p>
                      <a:pPr algn="ctr"/>
                      <a:r>
                        <a:rPr lang="en-HK" sz="34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(0.43, 1.12)</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4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1.12</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p>
                      <a:pPr algn="ctr"/>
                      <a:r>
                        <a:rPr lang="en-HK" sz="34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(0.81, 1.26)</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4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1.08 </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p>
                      <a:pPr algn="ctr"/>
                      <a:r>
                        <a:rPr lang="en-HK" sz="34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(0.80,1.36)</a:t>
                      </a:r>
                      <a:endParaRPr lang="en-HK" sz="34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4460417"/>
                  </a:ext>
                </a:extLst>
              </a:tr>
              <a:tr h="358301">
                <a:tc gridSpan="5">
                  <a:txBody>
                    <a:bodyPr/>
                    <a:lstStyle/>
                    <a:p>
                      <a:r>
                        <a:rPr lang="en-HK" sz="28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Median (IQR) were presented unless specified. </a:t>
                      </a:r>
                      <a:r>
                        <a:rPr lang="en-HK" sz="2800" kern="100" dirty="0">
                          <a:solidFill>
                            <a:srgbClr val="000000"/>
                          </a:solidFill>
                          <a:effectLst/>
                          <a:latin typeface="Aptos" panose="020B0004020202020204" pitchFamily="34" charset="0"/>
                          <a:ea typeface="Calibri" panose="020F0502020204030204" pitchFamily="34" charset="0"/>
                          <a:cs typeface="Calibri" panose="020F0502020204030204" pitchFamily="34" charset="0"/>
                        </a:rPr>
                        <a:t>Week 48+ (Weeks 48, 96 and 240).</a:t>
                      </a:r>
                      <a:endParaRPr lang="en-HK" sz="2800" kern="100" dirty="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HK"/>
                    </a:p>
                  </a:txBody>
                  <a:tcPr/>
                </a:tc>
                <a:tc hMerge="1">
                  <a:txBody>
                    <a:bodyPr/>
                    <a:lstStyle/>
                    <a:p>
                      <a:endParaRPr lang="en-HK"/>
                    </a:p>
                  </a:txBody>
                  <a:tcPr/>
                </a:tc>
                <a:tc hMerge="1">
                  <a:txBody>
                    <a:bodyPr/>
                    <a:lstStyle/>
                    <a:p>
                      <a:endParaRPr lang="en-HK"/>
                    </a:p>
                  </a:txBody>
                  <a:tcPr/>
                </a:tc>
                <a:tc hMerge="1">
                  <a:txBody>
                    <a:bodyPr/>
                    <a:lstStyle/>
                    <a:p>
                      <a:endParaRPr lang="en-HK"/>
                    </a:p>
                  </a:txBody>
                  <a:tcPr/>
                </a:tc>
                <a:extLst>
                  <a:ext uri="{0D108BD9-81ED-4DB2-BD59-A6C34878D82A}">
                    <a16:rowId xmlns:a16="http://schemas.microsoft.com/office/drawing/2014/main" val="3757394612"/>
                  </a:ext>
                </a:extLst>
              </a:tr>
            </a:tbl>
          </a:graphicData>
        </a:graphic>
      </p:graphicFrame>
      <p:pic>
        <p:nvPicPr>
          <p:cNvPr id="21" name="Picture 20">
            <a:extLst>
              <a:ext uri="{FF2B5EF4-FFF2-40B4-BE49-F238E27FC236}">
                <a16:creationId xmlns:a16="http://schemas.microsoft.com/office/drawing/2014/main" id="{B15F1918-EF0E-2048-607D-AA77EEEA023D}"/>
              </a:ext>
            </a:extLst>
          </p:cNvPr>
          <p:cNvPicPr>
            <a:picLocks noChangeAspect="1"/>
          </p:cNvPicPr>
          <p:nvPr/>
        </p:nvPicPr>
        <p:blipFill>
          <a:blip r:embed="rId10"/>
          <a:srcRect l="1107" t="9955" r="8852" b="2265"/>
          <a:stretch/>
        </p:blipFill>
        <p:spPr>
          <a:xfrm>
            <a:off x="15045209" y="13306960"/>
            <a:ext cx="17045995" cy="8849815"/>
          </a:xfrm>
          <a:prstGeom prst="rect">
            <a:avLst/>
          </a:prstGeom>
        </p:spPr>
      </p:pic>
      <p:graphicFrame>
        <p:nvGraphicFramePr>
          <p:cNvPr id="24" name="Table 23">
            <a:extLst>
              <a:ext uri="{FF2B5EF4-FFF2-40B4-BE49-F238E27FC236}">
                <a16:creationId xmlns:a16="http://schemas.microsoft.com/office/drawing/2014/main" id="{376F1F40-C4F2-2D8C-924D-D9E758AF8FA3}"/>
              </a:ext>
            </a:extLst>
          </p:cNvPr>
          <p:cNvGraphicFramePr>
            <a:graphicFrameLocks noGrp="1"/>
          </p:cNvGraphicFramePr>
          <p:nvPr>
            <p:extLst>
              <p:ext uri="{D42A27DB-BD31-4B8C-83A1-F6EECF244321}">
                <p14:modId xmlns:p14="http://schemas.microsoft.com/office/powerpoint/2010/main" val="3856576938"/>
              </p:ext>
            </p:extLst>
          </p:nvPr>
        </p:nvGraphicFramePr>
        <p:xfrm>
          <a:off x="545191" y="29657179"/>
          <a:ext cx="13825512" cy="2438400"/>
        </p:xfrm>
        <a:graphic>
          <a:graphicData uri="http://schemas.openxmlformats.org/drawingml/2006/table">
            <a:tbl>
              <a:tblPr firstRow="1" bandRow="1">
                <a:tableStyleId>{5940675A-B579-460E-94D1-54222C63F5DA}</a:tableStyleId>
              </a:tblPr>
              <a:tblGrid>
                <a:gridCol w="2304252">
                  <a:extLst>
                    <a:ext uri="{9D8B030D-6E8A-4147-A177-3AD203B41FA5}">
                      <a16:colId xmlns:a16="http://schemas.microsoft.com/office/drawing/2014/main" val="2565986391"/>
                    </a:ext>
                  </a:extLst>
                </a:gridCol>
                <a:gridCol w="2304252">
                  <a:extLst>
                    <a:ext uri="{9D8B030D-6E8A-4147-A177-3AD203B41FA5}">
                      <a16:colId xmlns:a16="http://schemas.microsoft.com/office/drawing/2014/main" val="3702006217"/>
                    </a:ext>
                  </a:extLst>
                </a:gridCol>
                <a:gridCol w="2304252">
                  <a:extLst>
                    <a:ext uri="{9D8B030D-6E8A-4147-A177-3AD203B41FA5}">
                      <a16:colId xmlns:a16="http://schemas.microsoft.com/office/drawing/2014/main" val="3508282826"/>
                    </a:ext>
                  </a:extLst>
                </a:gridCol>
                <a:gridCol w="2304252">
                  <a:extLst>
                    <a:ext uri="{9D8B030D-6E8A-4147-A177-3AD203B41FA5}">
                      <a16:colId xmlns:a16="http://schemas.microsoft.com/office/drawing/2014/main" val="2677145507"/>
                    </a:ext>
                  </a:extLst>
                </a:gridCol>
                <a:gridCol w="2304252">
                  <a:extLst>
                    <a:ext uri="{9D8B030D-6E8A-4147-A177-3AD203B41FA5}">
                      <a16:colId xmlns:a16="http://schemas.microsoft.com/office/drawing/2014/main" val="1232683743"/>
                    </a:ext>
                  </a:extLst>
                </a:gridCol>
                <a:gridCol w="2304252">
                  <a:extLst>
                    <a:ext uri="{9D8B030D-6E8A-4147-A177-3AD203B41FA5}">
                      <a16:colId xmlns:a16="http://schemas.microsoft.com/office/drawing/2014/main" val="250810720"/>
                    </a:ext>
                  </a:extLst>
                </a:gridCol>
              </a:tblGrid>
              <a:tr h="324293">
                <a:tc gridSpan="6">
                  <a:txBody>
                    <a:bodyPr/>
                    <a:lstStyle/>
                    <a:p>
                      <a:pPr algn="l"/>
                      <a:r>
                        <a:rPr lang="en-HK" sz="3400" b="1" dirty="0">
                          <a:latin typeface="Aptos" panose="020B0004020202020204" pitchFamily="34" charset="0"/>
                        </a:rPr>
                        <a:t>Table 2. Elevated CSF NFL (above upper normal limit), n (%)  by visits</a:t>
                      </a:r>
                    </a:p>
                  </a:txBody>
                  <a:tcPr/>
                </a:tc>
                <a:tc hMerge="1">
                  <a:txBody>
                    <a:bodyPr/>
                    <a:lstStyle/>
                    <a:p>
                      <a:pPr algn="ctr"/>
                      <a:endParaRPr lang="en-HK" sz="3600" b="1" dirty="0">
                        <a:latin typeface="Aptos" panose="020B0004020202020204" pitchFamily="34" charset="0"/>
                      </a:endParaRPr>
                    </a:p>
                  </a:txBody>
                  <a:tcPr>
                    <a:lnL w="12700" cap="flat" cmpd="sng" algn="ctr">
                      <a:solidFill>
                        <a:srgbClr val="66B2B0"/>
                      </a:solidFill>
                      <a:prstDash val="solid"/>
                      <a:round/>
                      <a:headEnd type="none" w="med" len="med"/>
                      <a:tailEnd type="none" w="med" len="med"/>
                    </a:lnL>
                    <a:lnR w="12700" cmpd="sng">
                      <a:solidFill>
                        <a:srgbClr val="66B2B0"/>
                      </a:solidFill>
                    </a:lnR>
                    <a:lnT w="12700" cmpd="sng">
                      <a:solidFill>
                        <a:srgbClr val="66B2B0"/>
                      </a:solidFill>
                    </a:lnT>
                    <a:lnB w="25400" cap="flat" cmpd="sng" algn="ctr">
                      <a:solidFill>
                        <a:srgbClr val="66B2B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HK"/>
                    </a:p>
                  </a:txBody>
                  <a:tcPr/>
                </a:tc>
                <a:tc hMerge="1">
                  <a:txBody>
                    <a:bodyPr/>
                    <a:lstStyle/>
                    <a:p>
                      <a:endParaRPr lang="en-HK"/>
                    </a:p>
                  </a:txBody>
                  <a:tcPr/>
                </a:tc>
                <a:tc hMerge="1">
                  <a:txBody>
                    <a:bodyPr/>
                    <a:lstStyle/>
                    <a:p>
                      <a:endParaRPr lang="en-HK"/>
                    </a:p>
                  </a:txBody>
                  <a:tcPr/>
                </a:tc>
                <a:tc hMerge="1">
                  <a:txBody>
                    <a:bodyPr/>
                    <a:lstStyle/>
                    <a:p>
                      <a:endParaRPr lang="en-HK"/>
                    </a:p>
                  </a:txBody>
                  <a:tcPr/>
                </a:tc>
                <a:extLst>
                  <a:ext uri="{0D108BD9-81ED-4DB2-BD59-A6C34878D82A}">
                    <a16:rowId xmlns:a16="http://schemas.microsoft.com/office/drawing/2014/main" val="2537068631"/>
                  </a:ext>
                </a:extLst>
              </a:tr>
              <a:tr h="324293">
                <a:tc>
                  <a:txBody>
                    <a:bodyPr/>
                    <a:lstStyle/>
                    <a:p>
                      <a:pPr algn="ctr"/>
                      <a:r>
                        <a:rPr lang="en-HK" sz="3400" b="1" dirty="0">
                          <a:latin typeface="Aptos" panose="020B0004020202020204" pitchFamily="34" charset="0"/>
                        </a:rPr>
                        <a:t>RV304</a:t>
                      </a:r>
                    </a:p>
                  </a:txBody>
                  <a:tcPr/>
                </a:tc>
                <a:tc gridSpan="5">
                  <a:txBody>
                    <a:bodyPr/>
                    <a:lstStyle/>
                    <a:p>
                      <a:pPr algn="ctr"/>
                      <a:r>
                        <a:rPr lang="en-HK" sz="3400" b="1" dirty="0">
                          <a:latin typeface="Aptos" panose="020B0004020202020204" pitchFamily="34" charset="0"/>
                        </a:rPr>
                        <a:t>RV254</a:t>
                      </a:r>
                    </a:p>
                  </a:txBody>
                  <a:tcPr/>
                </a:tc>
                <a:tc hMerge="1">
                  <a:txBody>
                    <a:bodyPr/>
                    <a:lstStyle/>
                    <a:p>
                      <a:pPr algn="ctr"/>
                      <a:endParaRPr lang="en-HK" sz="3600" b="1" dirty="0">
                        <a:latin typeface="Aptos" panose="020B0004020202020204" pitchFamily="34" charset="0"/>
                      </a:endParaRPr>
                    </a:p>
                  </a:txBody>
                  <a:tcPr>
                    <a:lnL w="12700" cap="flat" cmpd="sng" algn="ctr">
                      <a:solidFill>
                        <a:srgbClr val="66B2B0"/>
                      </a:solidFill>
                      <a:prstDash val="solid"/>
                      <a:round/>
                      <a:headEnd type="none" w="med" len="med"/>
                      <a:tailEnd type="none" w="med" len="med"/>
                    </a:lnL>
                    <a:lnR w="12700" cap="flat" cmpd="sng" algn="ctr">
                      <a:solidFill>
                        <a:srgbClr val="66B2B0"/>
                      </a:solidFill>
                      <a:prstDash val="solid"/>
                      <a:round/>
                      <a:headEnd type="none" w="med" len="med"/>
                      <a:tailEnd type="none" w="med" len="med"/>
                    </a:lnR>
                    <a:lnT w="12700" cmpd="sng">
                      <a:solidFill>
                        <a:srgbClr val="66B2B0"/>
                      </a:solidFill>
                    </a:lnT>
                    <a:lnB w="25400" cmpd="sng">
                      <a:solidFill>
                        <a:srgbClr val="66B2B0"/>
                      </a:solidFill>
                    </a:lnB>
                    <a:lnTlToBr w="12700" cmpd="sng">
                      <a:noFill/>
                      <a:prstDash val="solid"/>
                    </a:lnTlToBr>
                    <a:lnBlToTr w="12700" cmpd="sng">
                      <a:noFill/>
                      <a:prstDash val="solid"/>
                    </a:lnBlToTr>
                    <a:noFill/>
                  </a:tcPr>
                </a:tc>
                <a:tc hMerge="1">
                  <a:txBody>
                    <a:bodyPr/>
                    <a:lstStyle/>
                    <a:p>
                      <a:pPr algn="ctr"/>
                      <a:endParaRPr lang="en-HK" sz="3600" b="1" dirty="0">
                        <a:latin typeface="Aptos" panose="020B0004020202020204" pitchFamily="34" charset="0"/>
                      </a:endParaRPr>
                    </a:p>
                  </a:txBody>
                  <a:tcPr>
                    <a:lnL w="12700" cap="flat" cmpd="sng" algn="ctr">
                      <a:solidFill>
                        <a:srgbClr val="66B2B0"/>
                      </a:solidFill>
                      <a:prstDash val="solid"/>
                      <a:round/>
                      <a:headEnd type="none" w="med" len="med"/>
                      <a:tailEnd type="none" w="med" len="med"/>
                    </a:lnL>
                    <a:lnR w="12700" cap="flat" cmpd="sng" algn="ctr">
                      <a:solidFill>
                        <a:srgbClr val="66B2B0"/>
                      </a:solidFill>
                      <a:prstDash val="solid"/>
                      <a:round/>
                      <a:headEnd type="none" w="med" len="med"/>
                      <a:tailEnd type="none" w="med" len="med"/>
                    </a:lnR>
                    <a:lnT w="12700" cmpd="sng">
                      <a:solidFill>
                        <a:srgbClr val="66B2B0"/>
                      </a:solidFill>
                    </a:lnT>
                    <a:lnB w="25400" cmpd="sng">
                      <a:solidFill>
                        <a:srgbClr val="66B2B0"/>
                      </a:solidFill>
                    </a:lnB>
                    <a:lnTlToBr w="12700" cmpd="sng">
                      <a:noFill/>
                      <a:prstDash val="solid"/>
                    </a:lnTlToBr>
                    <a:lnBlToTr w="12700" cmpd="sng">
                      <a:noFill/>
                      <a:prstDash val="solid"/>
                    </a:lnBlToTr>
                    <a:noFill/>
                  </a:tcPr>
                </a:tc>
                <a:tc hMerge="1">
                  <a:txBody>
                    <a:bodyPr/>
                    <a:lstStyle/>
                    <a:p>
                      <a:pPr algn="ctr"/>
                      <a:endParaRPr lang="en-HK" sz="3600" b="1" dirty="0">
                        <a:latin typeface="Aptos" panose="020B0004020202020204" pitchFamily="34" charset="0"/>
                      </a:endParaRPr>
                    </a:p>
                  </a:txBody>
                  <a:tcPr>
                    <a:lnL w="12700" cap="flat" cmpd="sng" algn="ctr">
                      <a:solidFill>
                        <a:srgbClr val="66B2B0"/>
                      </a:solidFill>
                      <a:prstDash val="solid"/>
                      <a:round/>
                      <a:headEnd type="none" w="med" len="med"/>
                      <a:tailEnd type="none" w="med" len="med"/>
                    </a:lnL>
                    <a:lnR w="12700" cap="flat" cmpd="sng" algn="ctr">
                      <a:solidFill>
                        <a:srgbClr val="66B2B0"/>
                      </a:solidFill>
                      <a:prstDash val="solid"/>
                      <a:round/>
                      <a:headEnd type="none" w="med" len="med"/>
                      <a:tailEnd type="none" w="med" len="med"/>
                    </a:lnR>
                    <a:lnT w="12700" cmpd="sng">
                      <a:solidFill>
                        <a:srgbClr val="66B2B0"/>
                      </a:solidFill>
                    </a:lnT>
                    <a:lnB w="25400" cmpd="sng">
                      <a:solidFill>
                        <a:srgbClr val="66B2B0"/>
                      </a:solidFill>
                    </a:lnB>
                    <a:lnTlToBr w="12700" cmpd="sng">
                      <a:noFill/>
                      <a:prstDash val="solid"/>
                    </a:lnTlToBr>
                    <a:lnBlToTr w="12700" cmpd="sng">
                      <a:noFill/>
                      <a:prstDash val="solid"/>
                    </a:lnBlToTr>
                    <a:noFill/>
                  </a:tcPr>
                </a:tc>
                <a:tc hMerge="1">
                  <a:txBody>
                    <a:bodyPr/>
                    <a:lstStyle/>
                    <a:p>
                      <a:pPr algn="ctr"/>
                      <a:endParaRPr lang="en-HK" sz="3600" b="1" dirty="0">
                        <a:latin typeface="Aptos" panose="020B0004020202020204" pitchFamily="34" charset="0"/>
                      </a:endParaRPr>
                    </a:p>
                  </a:txBody>
                  <a:tcPr>
                    <a:lnL w="12700" cap="flat" cmpd="sng" algn="ctr">
                      <a:solidFill>
                        <a:srgbClr val="66B2B0"/>
                      </a:solidFill>
                      <a:prstDash val="solid"/>
                      <a:round/>
                      <a:headEnd type="none" w="med" len="med"/>
                      <a:tailEnd type="none" w="med" len="med"/>
                    </a:lnL>
                    <a:lnR w="12700" cmpd="sng">
                      <a:solidFill>
                        <a:srgbClr val="66B2B0"/>
                      </a:solidFill>
                    </a:lnR>
                    <a:lnT w="12700" cmpd="sng">
                      <a:solidFill>
                        <a:srgbClr val="66B2B0"/>
                      </a:solidFill>
                    </a:lnT>
                    <a:lnB w="25400" cmpd="sng">
                      <a:solidFill>
                        <a:srgbClr val="66B2B0"/>
                      </a:solidFill>
                    </a:lnB>
                    <a:lnTlToBr w="12700" cmpd="sng">
                      <a:noFill/>
                      <a:prstDash val="solid"/>
                    </a:lnTlToBr>
                    <a:lnBlToTr w="12700" cmpd="sng">
                      <a:noFill/>
                      <a:prstDash val="solid"/>
                    </a:lnBlToTr>
                    <a:noFill/>
                  </a:tcPr>
                </a:tc>
                <a:extLst>
                  <a:ext uri="{0D108BD9-81ED-4DB2-BD59-A6C34878D82A}">
                    <a16:rowId xmlns:a16="http://schemas.microsoft.com/office/drawing/2014/main" val="1303754257"/>
                  </a:ext>
                </a:extLst>
              </a:tr>
              <a:tr h="324293">
                <a:tc>
                  <a:txBody>
                    <a:bodyPr/>
                    <a:lstStyle/>
                    <a:p>
                      <a:pPr algn="ctr"/>
                      <a:r>
                        <a:rPr lang="en-HK" sz="3400" b="1" dirty="0" err="1">
                          <a:latin typeface="Aptos" panose="020B0004020202020204" pitchFamily="34" charset="0"/>
                        </a:rPr>
                        <a:t>PWoH</a:t>
                      </a:r>
                      <a:r>
                        <a:rPr lang="en-HK" sz="3400" b="1" dirty="0">
                          <a:latin typeface="Aptos" panose="020B0004020202020204" pitchFamily="34" charset="0"/>
                        </a:rPr>
                        <a:t> </a:t>
                      </a:r>
                    </a:p>
                  </a:txBody>
                  <a:tcPr/>
                </a:tc>
                <a:tc>
                  <a:txBody>
                    <a:bodyPr/>
                    <a:lstStyle/>
                    <a:p>
                      <a:pPr algn="ctr"/>
                      <a:r>
                        <a:rPr lang="en-HK" sz="3400" b="1" dirty="0">
                          <a:latin typeface="Aptos" panose="020B0004020202020204" pitchFamily="34" charset="0"/>
                        </a:rPr>
                        <a:t>Week 0 </a:t>
                      </a:r>
                    </a:p>
                  </a:txBody>
                  <a:tcPr/>
                </a:tc>
                <a:tc>
                  <a:txBody>
                    <a:bodyPr/>
                    <a:lstStyle>
                      <a:lvl1pPr marL="0" algn="l" defTabSz="4389120" rtl="0" eaLnBrk="1" latinLnBrk="0" hangingPunct="1">
                        <a:defRPr sz="8640" b="1" kern="1200">
                          <a:solidFill>
                            <a:schemeClr val="tx1"/>
                          </a:solidFill>
                          <a:latin typeface="Avenir Next LT Pro Light"/>
                        </a:defRPr>
                      </a:lvl1pPr>
                      <a:lvl2pPr marL="2194560" algn="l" defTabSz="4389120" rtl="0" eaLnBrk="1" latinLnBrk="0" hangingPunct="1">
                        <a:defRPr sz="8640" b="1" kern="1200">
                          <a:solidFill>
                            <a:schemeClr val="tx1"/>
                          </a:solidFill>
                          <a:latin typeface="Avenir Next LT Pro Light"/>
                        </a:defRPr>
                      </a:lvl2pPr>
                      <a:lvl3pPr marL="4389120" algn="l" defTabSz="4389120" rtl="0" eaLnBrk="1" latinLnBrk="0" hangingPunct="1">
                        <a:defRPr sz="8640" b="1" kern="1200">
                          <a:solidFill>
                            <a:schemeClr val="tx1"/>
                          </a:solidFill>
                          <a:latin typeface="Avenir Next LT Pro Light"/>
                        </a:defRPr>
                      </a:lvl3pPr>
                      <a:lvl4pPr marL="6583680" algn="l" defTabSz="4389120" rtl="0" eaLnBrk="1" latinLnBrk="0" hangingPunct="1">
                        <a:defRPr sz="8640" b="1" kern="1200">
                          <a:solidFill>
                            <a:schemeClr val="tx1"/>
                          </a:solidFill>
                          <a:latin typeface="Avenir Next LT Pro Light"/>
                        </a:defRPr>
                      </a:lvl4pPr>
                      <a:lvl5pPr marL="8778240" algn="l" defTabSz="4389120" rtl="0" eaLnBrk="1" latinLnBrk="0" hangingPunct="1">
                        <a:defRPr sz="8640" b="1" kern="1200">
                          <a:solidFill>
                            <a:schemeClr val="tx1"/>
                          </a:solidFill>
                          <a:latin typeface="Avenir Next LT Pro Light"/>
                        </a:defRPr>
                      </a:lvl5pPr>
                      <a:lvl6pPr marL="10972800" algn="l" defTabSz="4389120" rtl="0" eaLnBrk="1" latinLnBrk="0" hangingPunct="1">
                        <a:defRPr sz="8640" b="1" kern="1200">
                          <a:solidFill>
                            <a:schemeClr val="tx1"/>
                          </a:solidFill>
                          <a:latin typeface="Avenir Next LT Pro Light"/>
                        </a:defRPr>
                      </a:lvl6pPr>
                      <a:lvl7pPr marL="13167360" algn="l" defTabSz="4389120" rtl="0" eaLnBrk="1" latinLnBrk="0" hangingPunct="1">
                        <a:defRPr sz="8640" b="1" kern="1200">
                          <a:solidFill>
                            <a:schemeClr val="tx1"/>
                          </a:solidFill>
                          <a:latin typeface="Avenir Next LT Pro Light"/>
                        </a:defRPr>
                      </a:lvl7pPr>
                      <a:lvl8pPr marL="15361920" algn="l" defTabSz="4389120" rtl="0" eaLnBrk="1" latinLnBrk="0" hangingPunct="1">
                        <a:defRPr sz="8640" b="1" kern="1200">
                          <a:solidFill>
                            <a:schemeClr val="tx1"/>
                          </a:solidFill>
                          <a:latin typeface="Avenir Next LT Pro Light"/>
                        </a:defRPr>
                      </a:lvl8pPr>
                      <a:lvl9pPr marL="17556480" algn="l" defTabSz="4389120" rtl="0" eaLnBrk="1" latinLnBrk="0" hangingPunct="1">
                        <a:defRPr sz="8640" b="1" kern="1200">
                          <a:solidFill>
                            <a:schemeClr val="tx1"/>
                          </a:solidFill>
                          <a:latin typeface="Avenir Next LT Pro Light"/>
                        </a:defRPr>
                      </a:lvl9pPr>
                    </a:lstStyle>
                    <a:p>
                      <a:pPr algn="ctr"/>
                      <a:r>
                        <a:rPr lang="en-US" sz="3400" b="1" dirty="0">
                          <a:latin typeface="Aptos" panose="020B0004020202020204" pitchFamily="34" charset="0"/>
                        </a:rPr>
                        <a:t>Week 24</a:t>
                      </a:r>
                      <a:endParaRPr lang="en-HK" sz="3400" b="1" dirty="0">
                        <a:latin typeface="Aptos" panose="020B0004020202020204" pitchFamily="34" charset="0"/>
                      </a:endParaRPr>
                    </a:p>
                  </a:txBody>
                  <a:tcPr/>
                </a:tc>
                <a:tc>
                  <a:txBody>
                    <a:bodyPr/>
                    <a:lstStyle>
                      <a:lvl1pPr marL="0" algn="l" defTabSz="4389120" rtl="0" eaLnBrk="1" latinLnBrk="0" hangingPunct="1">
                        <a:defRPr sz="8640" b="1" kern="1200">
                          <a:solidFill>
                            <a:schemeClr val="tx1"/>
                          </a:solidFill>
                          <a:latin typeface="Avenir Next LT Pro Light"/>
                        </a:defRPr>
                      </a:lvl1pPr>
                      <a:lvl2pPr marL="2194560" algn="l" defTabSz="4389120" rtl="0" eaLnBrk="1" latinLnBrk="0" hangingPunct="1">
                        <a:defRPr sz="8640" b="1" kern="1200">
                          <a:solidFill>
                            <a:schemeClr val="tx1"/>
                          </a:solidFill>
                          <a:latin typeface="Avenir Next LT Pro Light"/>
                        </a:defRPr>
                      </a:lvl2pPr>
                      <a:lvl3pPr marL="4389120" algn="l" defTabSz="4389120" rtl="0" eaLnBrk="1" latinLnBrk="0" hangingPunct="1">
                        <a:defRPr sz="8640" b="1" kern="1200">
                          <a:solidFill>
                            <a:schemeClr val="tx1"/>
                          </a:solidFill>
                          <a:latin typeface="Avenir Next LT Pro Light"/>
                        </a:defRPr>
                      </a:lvl3pPr>
                      <a:lvl4pPr marL="6583680" algn="l" defTabSz="4389120" rtl="0" eaLnBrk="1" latinLnBrk="0" hangingPunct="1">
                        <a:defRPr sz="8640" b="1" kern="1200">
                          <a:solidFill>
                            <a:schemeClr val="tx1"/>
                          </a:solidFill>
                          <a:latin typeface="Avenir Next LT Pro Light"/>
                        </a:defRPr>
                      </a:lvl4pPr>
                      <a:lvl5pPr marL="8778240" algn="l" defTabSz="4389120" rtl="0" eaLnBrk="1" latinLnBrk="0" hangingPunct="1">
                        <a:defRPr sz="8640" b="1" kern="1200">
                          <a:solidFill>
                            <a:schemeClr val="tx1"/>
                          </a:solidFill>
                          <a:latin typeface="Avenir Next LT Pro Light"/>
                        </a:defRPr>
                      </a:lvl5pPr>
                      <a:lvl6pPr marL="10972800" algn="l" defTabSz="4389120" rtl="0" eaLnBrk="1" latinLnBrk="0" hangingPunct="1">
                        <a:defRPr sz="8640" b="1" kern="1200">
                          <a:solidFill>
                            <a:schemeClr val="tx1"/>
                          </a:solidFill>
                          <a:latin typeface="Avenir Next LT Pro Light"/>
                        </a:defRPr>
                      </a:lvl6pPr>
                      <a:lvl7pPr marL="13167360" algn="l" defTabSz="4389120" rtl="0" eaLnBrk="1" latinLnBrk="0" hangingPunct="1">
                        <a:defRPr sz="8640" b="1" kern="1200">
                          <a:solidFill>
                            <a:schemeClr val="tx1"/>
                          </a:solidFill>
                          <a:latin typeface="Avenir Next LT Pro Light"/>
                        </a:defRPr>
                      </a:lvl7pPr>
                      <a:lvl8pPr marL="15361920" algn="l" defTabSz="4389120" rtl="0" eaLnBrk="1" latinLnBrk="0" hangingPunct="1">
                        <a:defRPr sz="8640" b="1" kern="1200">
                          <a:solidFill>
                            <a:schemeClr val="tx1"/>
                          </a:solidFill>
                          <a:latin typeface="Avenir Next LT Pro Light"/>
                        </a:defRPr>
                      </a:lvl8pPr>
                      <a:lvl9pPr marL="17556480" algn="l" defTabSz="4389120" rtl="0" eaLnBrk="1" latinLnBrk="0" hangingPunct="1">
                        <a:defRPr sz="8640" b="1" kern="1200">
                          <a:solidFill>
                            <a:schemeClr val="tx1"/>
                          </a:solidFill>
                          <a:latin typeface="Avenir Next LT Pro Light"/>
                        </a:defRPr>
                      </a:lvl9pPr>
                    </a:lstStyle>
                    <a:p>
                      <a:pPr algn="ctr"/>
                      <a:r>
                        <a:rPr lang="en-US" sz="3400" b="1" dirty="0">
                          <a:latin typeface="Aptos" panose="020B0004020202020204" pitchFamily="34" charset="0"/>
                        </a:rPr>
                        <a:t>Week 48</a:t>
                      </a:r>
                      <a:endParaRPr lang="en-HK" sz="3400" b="1" dirty="0">
                        <a:latin typeface="Aptos" panose="020B0004020202020204" pitchFamily="34" charset="0"/>
                      </a:endParaRPr>
                    </a:p>
                  </a:txBody>
                  <a:tcPr/>
                </a:tc>
                <a:tc>
                  <a:txBody>
                    <a:bodyPr/>
                    <a:lstStyle>
                      <a:lvl1pPr marL="0" algn="l" defTabSz="4389120" rtl="0" eaLnBrk="1" latinLnBrk="0" hangingPunct="1">
                        <a:defRPr sz="8640" b="1" kern="1200">
                          <a:solidFill>
                            <a:schemeClr val="tx1"/>
                          </a:solidFill>
                          <a:latin typeface="Avenir Next LT Pro Light"/>
                        </a:defRPr>
                      </a:lvl1pPr>
                      <a:lvl2pPr marL="2194560" algn="l" defTabSz="4389120" rtl="0" eaLnBrk="1" latinLnBrk="0" hangingPunct="1">
                        <a:defRPr sz="8640" b="1" kern="1200">
                          <a:solidFill>
                            <a:schemeClr val="tx1"/>
                          </a:solidFill>
                          <a:latin typeface="Avenir Next LT Pro Light"/>
                        </a:defRPr>
                      </a:lvl2pPr>
                      <a:lvl3pPr marL="4389120" algn="l" defTabSz="4389120" rtl="0" eaLnBrk="1" latinLnBrk="0" hangingPunct="1">
                        <a:defRPr sz="8640" b="1" kern="1200">
                          <a:solidFill>
                            <a:schemeClr val="tx1"/>
                          </a:solidFill>
                          <a:latin typeface="Avenir Next LT Pro Light"/>
                        </a:defRPr>
                      </a:lvl3pPr>
                      <a:lvl4pPr marL="6583680" algn="l" defTabSz="4389120" rtl="0" eaLnBrk="1" latinLnBrk="0" hangingPunct="1">
                        <a:defRPr sz="8640" b="1" kern="1200">
                          <a:solidFill>
                            <a:schemeClr val="tx1"/>
                          </a:solidFill>
                          <a:latin typeface="Avenir Next LT Pro Light"/>
                        </a:defRPr>
                      </a:lvl4pPr>
                      <a:lvl5pPr marL="8778240" algn="l" defTabSz="4389120" rtl="0" eaLnBrk="1" latinLnBrk="0" hangingPunct="1">
                        <a:defRPr sz="8640" b="1" kern="1200">
                          <a:solidFill>
                            <a:schemeClr val="tx1"/>
                          </a:solidFill>
                          <a:latin typeface="Avenir Next LT Pro Light"/>
                        </a:defRPr>
                      </a:lvl5pPr>
                      <a:lvl6pPr marL="10972800" algn="l" defTabSz="4389120" rtl="0" eaLnBrk="1" latinLnBrk="0" hangingPunct="1">
                        <a:defRPr sz="8640" b="1" kern="1200">
                          <a:solidFill>
                            <a:schemeClr val="tx1"/>
                          </a:solidFill>
                          <a:latin typeface="Avenir Next LT Pro Light"/>
                        </a:defRPr>
                      </a:lvl6pPr>
                      <a:lvl7pPr marL="13167360" algn="l" defTabSz="4389120" rtl="0" eaLnBrk="1" latinLnBrk="0" hangingPunct="1">
                        <a:defRPr sz="8640" b="1" kern="1200">
                          <a:solidFill>
                            <a:schemeClr val="tx1"/>
                          </a:solidFill>
                          <a:latin typeface="Avenir Next LT Pro Light"/>
                        </a:defRPr>
                      </a:lvl7pPr>
                      <a:lvl8pPr marL="15361920" algn="l" defTabSz="4389120" rtl="0" eaLnBrk="1" latinLnBrk="0" hangingPunct="1">
                        <a:defRPr sz="8640" b="1" kern="1200">
                          <a:solidFill>
                            <a:schemeClr val="tx1"/>
                          </a:solidFill>
                          <a:latin typeface="Avenir Next LT Pro Light"/>
                        </a:defRPr>
                      </a:lvl8pPr>
                      <a:lvl9pPr marL="17556480" algn="l" defTabSz="4389120" rtl="0" eaLnBrk="1" latinLnBrk="0" hangingPunct="1">
                        <a:defRPr sz="8640" b="1" kern="1200">
                          <a:solidFill>
                            <a:schemeClr val="tx1"/>
                          </a:solidFill>
                          <a:latin typeface="Avenir Next LT Pro Light"/>
                        </a:defRPr>
                      </a:lvl9pPr>
                    </a:lstStyle>
                    <a:p>
                      <a:pPr algn="ctr"/>
                      <a:r>
                        <a:rPr lang="en-US" sz="3400" b="1" dirty="0">
                          <a:latin typeface="Aptos" panose="020B0004020202020204" pitchFamily="34" charset="0"/>
                        </a:rPr>
                        <a:t>Week 96</a:t>
                      </a:r>
                      <a:endParaRPr lang="en-HK" sz="3400" b="1" dirty="0">
                        <a:latin typeface="Aptos" panose="020B0004020202020204" pitchFamily="34" charset="0"/>
                      </a:endParaRPr>
                    </a:p>
                  </a:txBody>
                  <a:tcPr/>
                </a:tc>
                <a:tc>
                  <a:txBody>
                    <a:bodyPr/>
                    <a:lstStyle>
                      <a:lvl1pPr marL="0" algn="l" defTabSz="4389120" rtl="0" eaLnBrk="1" latinLnBrk="0" hangingPunct="1">
                        <a:defRPr sz="8640" b="1" kern="1200">
                          <a:solidFill>
                            <a:schemeClr val="tx1"/>
                          </a:solidFill>
                          <a:latin typeface="Avenir Next LT Pro Light"/>
                        </a:defRPr>
                      </a:lvl1pPr>
                      <a:lvl2pPr marL="2194560" algn="l" defTabSz="4389120" rtl="0" eaLnBrk="1" latinLnBrk="0" hangingPunct="1">
                        <a:defRPr sz="8640" b="1" kern="1200">
                          <a:solidFill>
                            <a:schemeClr val="tx1"/>
                          </a:solidFill>
                          <a:latin typeface="Avenir Next LT Pro Light"/>
                        </a:defRPr>
                      </a:lvl2pPr>
                      <a:lvl3pPr marL="4389120" algn="l" defTabSz="4389120" rtl="0" eaLnBrk="1" latinLnBrk="0" hangingPunct="1">
                        <a:defRPr sz="8640" b="1" kern="1200">
                          <a:solidFill>
                            <a:schemeClr val="tx1"/>
                          </a:solidFill>
                          <a:latin typeface="Avenir Next LT Pro Light"/>
                        </a:defRPr>
                      </a:lvl3pPr>
                      <a:lvl4pPr marL="6583680" algn="l" defTabSz="4389120" rtl="0" eaLnBrk="1" latinLnBrk="0" hangingPunct="1">
                        <a:defRPr sz="8640" b="1" kern="1200">
                          <a:solidFill>
                            <a:schemeClr val="tx1"/>
                          </a:solidFill>
                          <a:latin typeface="Avenir Next LT Pro Light"/>
                        </a:defRPr>
                      </a:lvl4pPr>
                      <a:lvl5pPr marL="8778240" algn="l" defTabSz="4389120" rtl="0" eaLnBrk="1" latinLnBrk="0" hangingPunct="1">
                        <a:defRPr sz="8640" b="1" kern="1200">
                          <a:solidFill>
                            <a:schemeClr val="tx1"/>
                          </a:solidFill>
                          <a:latin typeface="Avenir Next LT Pro Light"/>
                        </a:defRPr>
                      </a:lvl5pPr>
                      <a:lvl6pPr marL="10972800" algn="l" defTabSz="4389120" rtl="0" eaLnBrk="1" latinLnBrk="0" hangingPunct="1">
                        <a:defRPr sz="8640" b="1" kern="1200">
                          <a:solidFill>
                            <a:schemeClr val="tx1"/>
                          </a:solidFill>
                          <a:latin typeface="Avenir Next LT Pro Light"/>
                        </a:defRPr>
                      </a:lvl6pPr>
                      <a:lvl7pPr marL="13167360" algn="l" defTabSz="4389120" rtl="0" eaLnBrk="1" latinLnBrk="0" hangingPunct="1">
                        <a:defRPr sz="8640" b="1" kern="1200">
                          <a:solidFill>
                            <a:schemeClr val="tx1"/>
                          </a:solidFill>
                          <a:latin typeface="Avenir Next LT Pro Light"/>
                        </a:defRPr>
                      </a:lvl7pPr>
                      <a:lvl8pPr marL="15361920" algn="l" defTabSz="4389120" rtl="0" eaLnBrk="1" latinLnBrk="0" hangingPunct="1">
                        <a:defRPr sz="8640" b="1" kern="1200">
                          <a:solidFill>
                            <a:schemeClr val="tx1"/>
                          </a:solidFill>
                          <a:latin typeface="Avenir Next LT Pro Light"/>
                        </a:defRPr>
                      </a:lvl8pPr>
                      <a:lvl9pPr marL="17556480" algn="l" defTabSz="4389120" rtl="0" eaLnBrk="1" latinLnBrk="0" hangingPunct="1">
                        <a:defRPr sz="8640" b="1" kern="1200">
                          <a:solidFill>
                            <a:schemeClr val="tx1"/>
                          </a:solidFill>
                          <a:latin typeface="Avenir Next LT Pro Light"/>
                        </a:defRPr>
                      </a:lvl9pPr>
                    </a:lstStyle>
                    <a:p>
                      <a:pPr algn="ctr"/>
                      <a:r>
                        <a:rPr lang="en-US" sz="3400" b="1" dirty="0">
                          <a:latin typeface="Aptos" panose="020B0004020202020204" pitchFamily="34" charset="0"/>
                        </a:rPr>
                        <a:t>Week 240</a:t>
                      </a:r>
                      <a:endParaRPr lang="en-HK" sz="3400" b="1" dirty="0">
                        <a:latin typeface="Aptos" panose="020B0004020202020204" pitchFamily="34" charset="0"/>
                      </a:endParaRPr>
                    </a:p>
                  </a:txBody>
                  <a:tcPr/>
                </a:tc>
                <a:extLst>
                  <a:ext uri="{0D108BD9-81ED-4DB2-BD59-A6C34878D82A}">
                    <a16:rowId xmlns:a16="http://schemas.microsoft.com/office/drawing/2014/main" val="1868116851"/>
                  </a:ext>
                </a:extLst>
              </a:tr>
              <a:tr h="324293">
                <a:tc>
                  <a:txBody>
                    <a:bodyPr/>
                    <a:lstStyle/>
                    <a:p>
                      <a:pPr algn="ctr"/>
                      <a:r>
                        <a:rPr lang="en-HK" sz="3400" dirty="0">
                          <a:latin typeface="Aptos" panose="020B0004020202020204" pitchFamily="34" charset="0"/>
                        </a:rPr>
                        <a:t>44 (2)</a:t>
                      </a:r>
                    </a:p>
                  </a:txBody>
                  <a:tcPr/>
                </a:tc>
                <a:tc>
                  <a:txBody>
                    <a:bodyPr/>
                    <a:lstStyle/>
                    <a:p>
                      <a:pPr algn="ctr"/>
                      <a:r>
                        <a:rPr lang="en-HK" sz="3400" dirty="0">
                          <a:latin typeface="Aptos" panose="020B0004020202020204" pitchFamily="34" charset="0"/>
                        </a:rPr>
                        <a:t>20/136 (15)</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US" sz="3400" dirty="0">
                          <a:latin typeface="Aptos" panose="020B0004020202020204" pitchFamily="34" charset="0"/>
                        </a:rPr>
                        <a:t>5/62 (8)</a:t>
                      </a:r>
                      <a:endParaRPr lang="en-HK" sz="3400" dirty="0">
                        <a:latin typeface="Aptos" panose="020B0004020202020204" pitchFamily="34" charset="0"/>
                      </a:endParaRP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US" sz="3400" dirty="0">
                          <a:latin typeface="Aptos" panose="020B0004020202020204" pitchFamily="34" charset="0"/>
                        </a:rPr>
                        <a:t>1/18 (5)</a:t>
                      </a:r>
                      <a:endParaRPr lang="en-HK" sz="3400" dirty="0">
                        <a:latin typeface="Aptos" panose="020B0004020202020204" pitchFamily="34" charset="0"/>
                      </a:endParaRP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US" sz="3400" dirty="0">
                          <a:latin typeface="Aptos" panose="020B0004020202020204" pitchFamily="34" charset="0"/>
                        </a:rPr>
                        <a:t>5/81 (6)</a:t>
                      </a:r>
                      <a:endParaRPr lang="en-HK" sz="3400" dirty="0">
                        <a:latin typeface="Aptos" panose="020B0004020202020204" pitchFamily="34" charset="0"/>
                      </a:endParaRP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US" sz="3400" dirty="0">
                          <a:solidFill>
                            <a:schemeClr val="tx1"/>
                          </a:solidFill>
                          <a:latin typeface="Aptos" panose="020B0004020202020204" pitchFamily="34" charset="0"/>
                        </a:rPr>
                        <a:t>4/43 (9)</a:t>
                      </a:r>
                      <a:endParaRPr lang="en-HK" sz="3400" dirty="0">
                        <a:solidFill>
                          <a:schemeClr val="tx1"/>
                        </a:solidFill>
                        <a:latin typeface="Aptos" panose="020B0004020202020204" pitchFamily="34" charset="0"/>
                      </a:endParaRPr>
                    </a:p>
                  </a:txBody>
                  <a:tcPr/>
                </a:tc>
                <a:extLst>
                  <a:ext uri="{0D108BD9-81ED-4DB2-BD59-A6C34878D82A}">
                    <a16:rowId xmlns:a16="http://schemas.microsoft.com/office/drawing/2014/main" val="484753598"/>
                  </a:ext>
                </a:extLst>
              </a:tr>
            </a:tbl>
          </a:graphicData>
        </a:graphic>
      </p:graphicFrame>
      <p:sp>
        <p:nvSpPr>
          <p:cNvPr id="27" name="TextBox 26">
            <a:extLst>
              <a:ext uri="{FF2B5EF4-FFF2-40B4-BE49-F238E27FC236}">
                <a16:creationId xmlns:a16="http://schemas.microsoft.com/office/drawing/2014/main" id="{6D19B4E6-339A-BFE9-E4C3-CB3B990954CE}"/>
              </a:ext>
            </a:extLst>
          </p:cNvPr>
          <p:cNvSpPr txBox="1"/>
          <p:nvPr/>
        </p:nvSpPr>
        <p:spPr>
          <a:xfrm>
            <a:off x="16524474" y="15732922"/>
            <a:ext cx="3312925" cy="646331"/>
          </a:xfrm>
          <a:prstGeom prst="rect">
            <a:avLst/>
          </a:prstGeom>
          <a:noFill/>
        </p:spPr>
        <p:txBody>
          <a:bodyPr wrap="square" rtlCol="0">
            <a:spAutoFit/>
          </a:bodyPr>
          <a:lstStyle/>
          <a:p>
            <a:r>
              <a:rPr lang="en-HK" sz="3600" b="1" dirty="0">
                <a:latin typeface="Aptos" panose="020B0004020202020204" pitchFamily="34" charset="0"/>
              </a:rPr>
              <a:t>Log</a:t>
            </a:r>
            <a:r>
              <a:rPr lang="en-HK" sz="3600" b="1" baseline="-25000" dirty="0">
                <a:latin typeface="Aptos" panose="020B0004020202020204" pitchFamily="34" charset="0"/>
              </a:rPr>
              <a:t>10</a:t>
            </a:r>
            <a:r>
              <a:rPr lang="en-HK" sz="3600" b="1" dirty="0">
                <a:latin typeface="Aptos" panose="020B0004020202020204" pitchFamily="34" charset="0"/>
              </a:rPr>
              <a:t> CSF NFL </a:t>
            </a:r>
          </a:p>
        </p:txBody>
      </p:sp>
      <p:pic>
        <p:nvPicPr>
          <p:cNvPr id="29" name="Picture 28">
            <a:extLst>
              <a:ext uri="{FF2B5EF4-FFF2-40B4-BE49-F238E27FC236}">
                <a16:creationId xmlns:a16="http://schemas.microsoft.com/office/drawing/2014/main" id="{6FC00430-5BC2-AB63-6E18-D75852104EE3}"/>
              </a:ext>
            </a:extLst>
          </p:cNvPr>
          <p:cNvPicPr>
            <a:picLocks noChangeAspect="1"/>
          </p:cNvPicPr>
          <p:nvPr/>
        </p:nvPicPr>
        <p:blipFill>
          <a:blip r:embed="rId11"/>
          <a:srcRect l="1880" r="6081" b="2156"/>
          <a:stretch/>
        </p:blipFill>
        <p:spPr>
          <a:xfrm>
            <a:off x="14819455" y="22748988"/>
            <a:ext cx="8942069" cy="9505955"/>
          </a:xfrm>
          <a:prstGeom prst="rect">
            <a:avLst/>
          </a:prstGeom>
        </p:spPr>
      </p:pic>
      <p:pic>
        <p:nvPicPr>
          <p:cNvPr id="36" name="Picture 35">
            <a:extLst>
              <a:ext uri="{FF2B5EF4-FFF2-40B4-BE49-F238E27FC236}">
                <a16:creationId xmlns:a16="http://schemas.microsoft.com/office/drawing/2014/main" id="{ED749C0A-2044-9576-9BEE-4E28EA3C5E8E}"/>
              </a:ext>
            </a:extLst>
          </p:cNvPr>
          <p:cNvPicPr>
            <a:picLocks noChangeAspect="1"/>
          </p:cNvPicPr>
          <p:nvPr/>
        </p:nvPicPr>
        <p:blipFill>
          <a:blip r:embed="rId12"/>
          <a:srcRect l="2126" r="11498" b="2007"/>
          <a:stretch/>
        </p:blipFill>
        <p:spPr>
          <a:xfrm>
            <a:off x="32053432" y="6465454"/>
            <a:ext cx="8522672" cy="9668942"/>
          </a:xfrm>
          <a:prstGeom prst="rect">
            <a:avLst/>
          </a:prstGeom>
        </p:spPr>
      </p:pic>
      <p:pic>
        <p:nvPicPr>
          <p:cNvPr id="38" name="Picture 37">
            <a:extLst>
              <a:ext uri="{FF2B5EF4-FFF2-40B4-BE49-F238E27FC236}">
                <a16:creationId xmlns:a16="http://schemas.microsoft.com/office/drawing/2014/main" id="{16EA6D26-A1EC-84F7-57AA-F20CAD6DDEC0}"/>
              </a:ext>
            </a:extLst>
          </p:cNvPr>
          <p:cNvPicPr>
            <a:picLocks noChangeAspect="1"/>
          </p:cNvPicPr>
          <p:nvPr/>
        </p:nvPicPr>
        <p:blipFill>
          <a:blip r:embed="rId13"/>
          <a:srcRect l="2498" r="10751" b="2195"/>
          <a:stretch/>
        </p:blipFill>
        <p:spPr>
          <a:xfrm>
            <a:off x="40370760" y="6552998"/>
            <a:ext cx="8522671" cy="9608727"/>
          </a:xfrm>
          <a:prstGeom prst="rect">
            <a:avLst/>
          </a:prstGeom>
        </p:spPr>
      </p:pic>
      <p:pic>
        <p:nvPicPr>
          <p:cNvPr id="40" name="Picture 39">
            <a:extLst>
              <a:ext uri="{FF2B5EF4-FFF2-40B4-BE49-F238E27FC236}">
                <a16:creationId xmlns:a16="http://schemas.microsoft.com/office/drawing/2014/main" id="{BD7948E6-26DB-5BB0-2594-0EFD0D1F2D2F}"/>
              </a:ext>
            </a:extLst>
          </p:cNvPr>
          <p:cNvPicPr>
            <a:picLocks noChangeAspect="1"/>
          </p:cNvPicPr>
          <p:nvPr/>
        </p:nvPicPr>
        <p:blipFill>
          <a:blip r:embed="rId14"/>
          <a:srcRect l="3131" r="7068" b="2824"/>
          <a:stretch/>
        </p:blipFill>
        <p:spPr>
          <a:xfrm>
            <a:off x="23492404" y="22744063"/>
            <a:ext cx="8789118" cy="9510880"/>
          </a:xfrm>
          <a:prstGeom prst="rect">
            <a:avLst/>
          </a:prstGeom>
        </p:spPr>
      </p:pic>
      <p:sp>
        <p:nvSpPr>
          <p:cNvPr id="41" name="Left Brace 40">
            <a:extLst>
              <a:ext uri="{FF2B5EF4-FFF2-40B4-BE49-F238E27FC236}">
                <a16:creationId xmlns:a16="http://schemas.microsoft.com/office/drawing/2014/main" id="{C84AC888-F4DE-34F5-BFAE-5DEB2F2A3016}"/>
              </a:ext>
            </a:extLst>
          </p:cNvPr>
          <p:cNvSpPr/>
          <p:nvPr/>
        </p:nvSpPr>
        <p:spPr>
          <a:xfrm rot="5400000">
            <a:off x="20296733" y="22888989"/>
            <a:ext cx="323851" cy="3379052"/>
          </a:xfrm>
          <a:prstGeom prst="leftBrace">
            <a:avLst>
              <a:gd name="adj1" fmla="val 53708"/>
              <a:gd name="adj2" fmla="val 50000"/>
            </a:avLst>
          </a:prstGeom>
          <a:ln w="38100"/>
        </p:spPr>
        <p:style>
          <a:lnRef idx="1">
            <a:schemeClr val="dk1"/>
          </a:lnRef>
          <a:fillRef idx="0">
            <a:schemeClr val="dk1"/>
          </a:fillRef>
          <a:effectRef idx="0">
            <a:schemeClr val="dk1"/>
          </a:effectRef>
          <a:fontRef idx="minor">
            <a:schemeClr val="tx1"/>
          </a:fontRef>
        </p:style>
        <p:txBody>
          <a:bodyPr rtlCol="0" anchor="ctr"/>
          <a:lstStyle/>
          <a:p>
            <a:pPr algn="ctr"/>
            <a:endParaRPr lang="en-HK">
              <a:ln w="12700">
                <a:solidFill>
                  <a:schemeClr val="tx1"/>
                </a:solidFill>
              </a:ln>
            </a:endParaRPr>
          </a:p>
        </p:txBody>
      </p:sp>
      <p:sp>
        <p:nvSpPr>
          <p:cNvPr id="42" name="Left Brace 41">
            <a:extLst>
              <a:ext uri="{FF2B5EF4-FFF2-40B4-BE49-F238E27FC236}">
                <a16:creationId xmlns:a16="http://schemas.microsoft.com/office/drawing/2014/main" id="{9A6AC673-595C-0FC7-B371-3D1F080FDA21}"/>
              </a:ext>
            </a:extLst>
          </p:cNvPr>
          <p:cNvSpPr/>
          <p:nvPr/>
        </p:nvSpPr>
        <p:spPr>
          <a:xfrm rot="5400000">
            <a:off x="28965656" y="22888990"/>
            <a:ext cx="323851" cy="3379052"/>
          </a:xfrm>
          <a:prstGeom prst="leftBrace">
            <a:avLst>
              <a:gd name="adj1" fmla="val 53708"/>
              <a:gd name="adj2" fmla="val 50000"/>
            </a:avLst>
          </a:prstGeom>
          <a:ln w="38100"/>
        </p:spPr>
        <p:style>
          <a:lnRef idx="1">
            <a:schemeClr val="dk1"/>
          </a:lnRef>
          <a:fillRef idx="0">
            <a:schemeClr val="dk1"/>
          </a:fillRef>
          <a:effectRef idx="0">
            <a:schemeClr val="dk1"/>
          </a:effectRef>
          <a:fontRef idx="minor">
            <a:schemeClr val="tx1"/>
          </a:fontRef>
        </p:style>
        <p:txBody>
          <a:bodyPr rtlCol="0" anchor="ctr"/>
          <a:lstStyle/>
          <a:p>
            <a:pPr algn="ctr"/>
            <a:endParaRPr lang="en-HK">
              <a:ln w="12700">
                <a:solidFill>
                  <a:schemeClr val="tx1"/>
                </a:solidFill>
              </a:ln>
            </a:endParaRPr>
          </a:p>
        </p:txBody>
      </p:sp>
      <p:sp>
        <p:nvSpPr>
          <p:cNvPr id="43" name="Left Brace 42">
            <a:extLst>
              <a:ext uri="{FF2B5EF4-FFF2-40B4-BE49-F238E27FC236}">
                <a16:creationId xmlns:a16="http://schemas.microsoft.com/office/drawing/2014/main" id="{AA630279-CA25-2FA7-9ABB-2025639EE02F}"/>
              </a:ext>
            </a:extLst>
          </p:cNvPr>
          <p:cNvSpPr/>
          <p:nvPr/>
        </p:nvSpPr>
        <p:spPr>
          <a:xfrm rot="5400000">
            <a:off x="37517181" y="6313958"/>
            <a:ext cx="323851" cy="3379052"/>
          </a:xfrm>
          <a:prstGeom prst="leftBrace">
            <a:avLst>
              <a:gd name="adj1" fmla="val 53708"/>
              <a:gd name="adj2" fmla="val 50000"/>
            </a:avLst>
          </a:prstGeom>
          <a:ln w="38100"/>
        </p:spPr>
        <p:style>
          <a:lnRef idx="1">
            <a:schemeClr val="dk1"/>
          </a:lnRef>
          <a:fillRef idx="0">
            <a:schemeClr val="dk1"/>
          </a:fillRef>
          <a:effectRef idx="0">
            <a:schemeClr val="dk1"/>
          </a:effectRef>
          <a:fontRef idx="minor">
            <a:schemeClr val="tx1"/>
          </a:fontRef>
        </p:style>
        <p:txBody>
          <a:bodyPr rtlCol="0" anchor="ctr"/>
          <a:lstStyle/>
          <a:p>
            <a:pPr algn="ctr"/>
            <a:endParaRPr lang="en-HK">
              <a:ln w="12700">
                <a:solidFill>
                  <a:schemeClr val="tx1"/>
                </a:solidFill>
              </a:ln>
            </a:endParaRPr>
          </a:p>
        </p:txBody>
      </p:sp>
      <p:sp>
        <p:nvSpPr>
          <p:cNvPr id="44" name="Left Brace 43">
            <a:extLst>
              <a:ext uri="{FF2B5EF4-FFF2-40B4-BE49-F238E27FC236}">
                <a16:creationId xmlns:a16="http://schemas.microsoft.com/office/drawing/2014/main" id="{A558C2B7-14A4-E1A7-7D84-E92F9FCB4446}"/>
              </a:ext>
            </a:extLst>
          </p:cNvPr>
          <p:cNvSpPr/>
          <p:nvPr/>
        </p:nvSpPr>
        <p:spPr>
          <a:xfrm rot="5400000">
            <a:off x="45848733" y="6313958"/>
            <a:ext cx="323851" cy="3379052"/>
          </a:xfrm>
          <a:prstGeom prst="leftBrace">
            <a:avLst>
              <a:gd name="adj1" fmla="val 53708"/>
              <a:gd name="adj2" fmla="val 50000"/>
            </a:avLst>
          </a:prstGeom>
          <a:ln w="38100"/>
        </p:spPr>
        <p:style>
          <a:lnRef idx="1">
            <a:schemeClr val="dk1"/>
          </a:lnRef>
          <a:fillRef idx="0">
            <a:schemeClr val="dk1"/>
          </a:fillRef>
          <a:effectRef idx="0">
            <a:schemeClr val="dk1"/>
          </a:effectRef>
          <a:fontRef idx="minor">
            <a:schemeClr val="tx1"/>
          </a:fontRef>
        </p:style>
        <p:txBody>
          <a:bodyPr rtlCol="0" anchor="ctr"/>
          <a:lstStyle/>
          <a:p>
            <a:pPr algn="ctr"/>
            <a:endParaRPr lang="en-HK">
              <a:ln w="12700">
                <a:solidFill>
                  <a:schemeClr val="tx1"/>
                </a:solidFill>
              </a:ln>
            </a:endParaRPr>
          </a:p>
        </p:txBody>
      </p:sp>
      <p:sp>
        <p:nvSpPr>
          <p:cNvPr id="45" name="TextBox 44">
            <a:extLst>
              <a:ext uri="{FF2B5EF4-FFF2-40B4-BE49-F238E27FC236}">
                <a16:creationId xmlns:a16="http://schemas.microsoft.com/office/drawing/2014/main" id="{237B6F32-44CE-1875-BCB7-53F8565325F8}"/>
              </a:ext>
            </a:extLst>
          </p:cNvPr>
          <p:cNvSpPr txBox="1"/>
          <p:nvPr/>
        </p:nvSpPr>
        <p:spPr>
          <a:xfrm>
            <a:off x="19431662" y="23761025"/>
            <a:ext cx="2053992" cy="584775"/>
          </a:xfrm>
          <a:prstGeom prst="rect">
            <a:avLst/>
          </a:prstGeom>
          <a:noFill/>
        </p:spPr>
        <p:txBody>
          <a:bodyPr wrap="square" rtlCol="0">
            <a:spAutoFit/>
          </a:bodyPr>
          <a:lstStyle/>
          <a:p>
            <a:pPr algn="ctr"/>
            <a:r>
              <a:rPr lang="en-HK" sz="3200" b="1" dirty="0"/>
              <a:t>p=0.080</a:t>
            </a:r>
          </a:p>
        </p:txBody>
      </p:sp>
      <p:sp>
        <p:nvSpPr>
          <p:cNvPr id="46" name="TextBox 45">
            <a:extLst>
              <a:ext uri="{FF2B5EF4-FFF2-40B4-BE49-F238E27FC236}">
                <a16:creationId xmlns:a16="http://schemas.microsoft.com/office/drawing/2014/main" id="{3F55246D-E518-2D5A-EFCD-D4A32C810DDC}"/>
              </a:ext>
            </a:extLst>
          </p:cNvPr>
          <p:cNvSpPr txBox="1"/>
          <p:nvPr/>
        </p:nvSpPr>
        <p:spPr>
          <a:xfrm>
            <a:off x="28100585" y="23761025"/>
            <a:ext cx="2053992" cy="584775"/>
          </a:xfrm>
          <a:prstGeom prst="rect">
            <a:avLst/>
          </a:prstGeom>
          <a:noFill/>
        </p:spPr>
        <p:txBody>
          <a:bodyPr wrap="square" rtlCol="0">
            <a:spAutoFit/>
          </a:bodyPr>
          <a:lstStyle/>
          <a:p>
            <a:pPr algn="ctr"/>
            <a:r>
              <a:rPr lang="en-HK" sz="3200" b="1" dirty="0"/>
              <a:t>p&lt;0.001</a:t>
            </a:r>
          </a:p>
        </p:txBody>
      </p:sp>
      <p:sp>
        <p:nvSpPr>
          <p:cNvPr id="47" name="TextBox 46">
            <a:extLst>
              <a:ext uri="{FF2B5EF4-FFF2-40B4-BE49-F238E27FC236}">
                <a16:creationId xmlns:a16="http://schemas.microsoft.com/office/drawing/2014/main" id="{AB07A0EB-0799-6E8A-E345-9C1F3EB020A7}"/>
              </a:ext>
            </a:extLst>
          </p:cNvPr>
          <p:cNvSpPr txBox="1"/>
          <p:nvPr/>
        </p:nvSpPr>
        <p:spPr>
          <a:xfrm>
            <a:off x="14932216" y="22187667"/>
            <a:ext cx="2612834" cy="646331"/>
          </a:xfrm>
          <a:prstGeom prst="rect">
            <a:avLst/>
          </a:prstGeom>
          <a:noFill/>
          <a:ln>
            <a:solidFill>
              <a:schemeClr val="tx1"/>
            </a:solidFill>
          </a:ln>
        </p:spPr>
        <p:txBody>
          <a:bodyPr wrap="square" rtlCol="0">
            <a:spAutoFit/>
          </a:bodyPr>
          <a:lstStyle/>
          <a:p>
            <a:pPr algn="ctr"/>
            <a:r>
              <a:rPr lang="en-HK" sz="3600" b="1" dirty="0"/>
              <a:t>Pre-ART AHI</a:t>
            </a:r>
          </a:p>
        </p:txBody>
      </p:sp>
      <p:sp>
        <p:nvSpPr>
          <p:cNvPr id="48" name="TextBox 47">
            <a:extLst>
              <a:ext uri="{FF2B5EF4-FFF2-40B4-BE49-F238E27FC236}">
                <a16:creationId xmlns:a16="http://schemas.microsoft.com/office/drawing/2014/main" id="{14115C3B-175A-61FB-782E-1480497844AC}"/>
              </a:ext>
            </a:extLst>
          </p:cNvPr>
          <p:cNvSpPr txBox="1"/>
          <p:nvPr/>
        </p:nvSpPr>
        <p:spPr>
          <a:xfrm>
            <a:off x="32720939" y="5983405"/>
            <a:ext cx="2612834" cy="646331"/>
          </a:xfrm>
          <a:prstGeom prst="rect">
            <a:avLst/>
          </a:prstGeom>
          <a:solidFill>
            <a:schemeClr val="bg1"/>
          </a:solidFill>
          <a:ln>
            <a:solidFill>
              <a:schemeClr val="tx1"/>
            </a:solidFill>
          </a:ln>
        </p:spPr>
        <p:txBody>
          <a:bodyPr wrap="square" rtlCol="0">
            <a:spAutoFit/>
          </a:bodyPr>
          <a:lstStyle/>
          <a:p>
            <a:pPr algn="ctr"/>
            <a:r>
              <a:rPr lang="en-HK" sz="3600" b="1" dirty="0"/>
              <a:t>Post-ART</a:t>
            </a:r>
          </a:p>
        </p:txBody>
      </p:sp>
      <p:sp>
        <p:nvSpPr>
          <p:cNvPr id="49" name="TextBox 48">
            <a:extLst>
              <a:ext uri="{FF2B5EF4-FFF2-40B4-BE49-F238E27FC236}">
                <a16:creationId xmlns:a16="http://schemas.microsoft.com/office/drawing/2014/main" id="{A283C94C-E58D-103B-83B3-A04EE9814B89}"/>
              </a:ext>
            </a:extLst>
          </p:cNvPr>
          <p:cNvSpPr txBox="1"/>
          <p:nvPr/>
        </p:nvSpPr>
        <p:spPr>
          <a:xfrm>
            <a:off x="36652110" y="7150854"/>
            <a:ext cx="2053992" cy="584775"/>
          </a:xfrm>
          <a:prstGeom prst="rect">
            <a:avLst/>
          </a:prstGeom>
          <a:noFill/>
        </p:spPr>
        <p:txBody>
          <a:bodyPr wrap="square" rtlCol="0">
            <a:spAutoFit/>
          </a:bodyPr>
          <a:lstStyle/>
          <a:p>
            <a:pPr algn="ctr"/>
            <a:r>
              <a:rPr lang="en-HK" sz="3200" b="1" dirty="0"/>
              <a:t>p=0.002</a:t>
            </a:r>
          </a:p>
        </p:txBody>
      </p:sp>
      <p:sp>
        <p:nvSpPr>
          <p:cNvPr id="50" name="TextBox 49">
            <a:extLst>
              <a:ext uri="{FF2B5EF4-FFF2-40B4-BE49-F238E27FC236}">
                <a16:creationId xmlns:a16="http://schemas.microsoft.com/office/drawing/2014/main" id="{E8265FE7-5F71-E50C-22C0-BB4033C3F515}"/>
              </a:ext>
            </a:extLst>
          </p:cNvPr>
          <p:cNvSpPr txBox="1"/>
          <p:nvPr/>
        </p:nvSpPr>
        <p:spPr>
          <a:xfrm>
            <a:off x="44983662" y="7256783"/>
            <a:ext cx="2053992" cy="584775"/>
          </a:xfrm>
          <a:prstGeom prst="rect">
            <a:avLst/>
          </a:prstGeom>
          <a:noFill/>
        </p:spPr>
        <p:txBody>
          <a:bodyPr wrap="square" rtlCol="0">
            <a:spAutoFit/>
          </a:bodyPr>
          <a:lstStyle/>
          <a:p>
            <a:pPr algn="ctr"/>
            <a:r>
              <a:rPr lang="en-HK" sz="3200" b="1" dirty="0"/>
              <a:t>p&lt;0.001</a:t>
            </a:r>
          </a:p>
        </p:txBody>
      </p:sp>
      <p:pic>
        <p:nvPicPr>
          <p:cNvPr id="51" name="Picture 50">
            <a:extLst>
              <a:ext uri="{FF2B5EF4-FFF2-40B4-BE49-F238E27FC236}">
                <a16:creationId xmlns:a16="http://schemas.microsoft.com/office/drawing/2014/main" id="{FD684E13-6000-4186-4643-7EC7AFA915C2}"/>
              </a:ext>
            </a:extLst>
          </p:cNvPr>
          <p:cNvPicPr>
            <a:picLocks noChangeAspect="1"/>
          </p:cNvPicPr>
          <p:nvPr/>
        </p:nvPicPr>
        <p:blipFill>
          <a:blip r:embed="rId15"/>
          <a:stretch>
            <a:fillRect/>
          </a:stretch>
        </p:blipFill>
        <p:spPr>
          <a:xfrm>
            <a:off x="46434167" y="30466435"/>
            <a:ext cx="1552548" cy="1552548"/>
          </a:xfrm>
          <a:prstGeom prst="rect">
            <a:avLst/>
          </a:prstGeom>
        </p:spPr>
      </p:pic>
      <p:pic>
        <p:nvPicPr>
          <p:cNvPr id="7" name="Picture 6" descr="A blue and white logo&#10;&#10;AI-generated content may be incorrect.">
            <a:extLst>
              <a:ext uri="{FF2B5EF4-FFF2-40B4-BE49-F238E27FC236}">
                <a16:creationId xmlns:a16="http://schemas.microsoft.com/office/drawing/2014/main" id="{43A43B73-EB96-896D-EA3A-98BEDBEE2695}"/>
              </a:ext>
            </a:extLst>
          </p:cNvPr>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39981097" y="30536221"/>
            <a:ext cx="2709451" cy="1415290"/>
          </a:xfrm>
          <a:prstGeom prst="rect">
            <a:avLst/>
          </a:prstGeom>
        </p:spPr>
      </p:pic>
      <p:pic>
        <p:nvPicPr>
          <p:cNvPr id="18" name="Picture 17" descr="A blue and yellow logo with a star&#10;&#10;AI-generated content may be incorrect.">
            <a:extLst>
              <a:ext uri="{FF2B5EF4-FFF2-40B4-BE49-F238E27FC236}">
                <a16:creationId xmlns:a16="http://schemas.microsoft.com/office/drawing/2014/main" id="{9E90E374-D763-80E8-55D0-93140A8C83B8}"/>
              </a:ext>
            </a:extLst>
          </p:cNvPr>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36912174" y="30734894"/>
            <a:ext cx="3068923" cy="1138471"/>
          </a:xfrm>
          <a:prstGeom prst="rect">
            <a:avLst/>
          </a:prstGeom>
        </p:spPr>
      </p:pic>
    </p:spTree>
    <p:extLst>
      <p:ext uri="{BB962C8B-B14F-4D97-AF65-F5344CB8AC3E}">
        <p14:creationId xmlns:p14="http://schemas.microsoft.com/office/powerpoint/2010/main" val="4252845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I Poster PowerPointTemplate" id="{D1A5D400-EFD4-460F-AC14-34B99A381677}" vid="{E4E7F868-5AD6-4C89-B349-939F0783FBB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1794</Words>
  <Application>Microsoft Office PowerPoint</Application>
  <PresentationFormat>Benutzerdefiniert</PresentationFormat>
  <Paragraphs>147</Paragraphs>
  <Slides>1</Slides>
  <Notes>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vt:i4>
      </vt:variant>
    </vt:vector>
  </HeadingPairs>
  <TitlesOfParts>
    <vt:vector size="7" baseType="lpstr">
      <vt:lpstr>Calibri</vt:lpstr>
      <vt:lpstr>Courier New</vt:lpstr>
      <vt:lpstr>Arial</vt:lpstr>
      <vt:lpstr>Calibri Light</vt:lpstr>
      <vt:lpstr>Aptos</vt:lpstr>
      <vt:lpstr>Office Theme</vt:lpstr>
      <vt:lpstr>Neuroaxonal injury, evidenced by CSF NFL elevation, was observed in 15% of RV254 participants during AHI &amp; ranged 5-9% during 240 weeks of follow-up, despite immediate ART initiation &amp; subsequent plasma HIV suppression.  Early ART alone is likely insufficient to provide complete neuroprotection to all PWH.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Notes:  1. Correct fonts won’t load until you open this in PowerPoint (e.g., if you’re previewing this in your browser it’ll look uglier than it actually is).  2. Generate QR codes here: https://www.qrcode-monkey.com/</dc:title>
  <dc:subject/>
  <dc:creator>Morrison, Mike</dc:creator>
  <cp:keywords/>
  <dc:description/>
  <cp:lastModifiedBy>Bastian Grewe</cp:lastModifiedBy>
  <cp:revision>206</cp:revision>
  <cp:lastPrinted>2022-11-30T18:32:49Z</cp:lastPrinted>
  <dcterms:created xsi:type="dcterms:W3CDTF">2019-07-02T13:39:34Z</dcterms:created>
  <dcterms:modified xsi:type="dcterms:W3CDTF">2025-03-14T17:38:53Z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18c1083-8924-401d-97ae-40f5eed0fcd8_Enabled">
    <vt:lpwstr>true</vt:lpwstr>
  </property>
  <property fmtid="{D5CDD505-2E9C-101B-9397-08002B2CF9AE}" pid="3" name="MSIP_Label_418c1083-8924-401d-97ae-40f5eed0fcd8_SetDate">
    <vt:lpwstr>2025-03-14T17:38:37Z</vt:lpwstr>
  </property>
  <property fmtid="{D5CDD505-2E9C-101B-9397-08002B2CF9AE}" pid="4" name="MSIP_Label_418c1083-8924-401d-97ae-40f5eed0fcd8_Method">
    <vt:lpwstr>Standard</vt:lpwstr>
  </property>
  <property fmtid="{D5CDD505-2E9C-101B-9397-08002B2CF9AE}" pid="5" name="MSIP_Label_418c1083-8924-401d-97ae-40f5eed0fcd8_Name">
    <vt:lpwstr>418c1083-8924-401d-97ae-40f5eed0fcd8</vt:lpwstr>
  </property>
  <property fmtid="{D5CDD505-2E9C-101B-9397-08002B2CF9AE}" pid="6" name="MSIP_Label_418c1083-8924-401d-97ae-40f5eed0fcd8_SiteId">
    <vt:lpwstr>a5a8bcaa-3292-41e6-b735-5e8b21f4dbfd</vt:lpwstr>
  </property>
  <property fmtid="{D5CDD505-2E9C-101B-9397-08002B2CF9AE}" pid="7" name="MSIP_Label_418c1083-8924-401d-97ae-40f5eed0fcd8_ActionId">
    <vt:lpwstr>0bd0a625-b289-41fb-a1be-af2867364705</vt:lpwstr>
  </property>
  <property fmtid="{D5CDD505-2E9C-101B-9397-08002B2CF9AE}" pid="8" name="MSIP_Label_418c1083-8924-401d-97ae-40f5eed0fcd8_ContentBits">
    <vt:lpwstr>0</vt:lpwstr>
  </property>
</Properties>
</file>