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sldIdLst>
    <p:sldId id="296" r:id="rId2"/>
  </p:sldIdLst>
  <p:sldSz cx="43891200" cy="384048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3845" userDrawn="1">
          <p15:clr>
            <a:srgbClr val="A4A3A4"/>
          </p15:clr>
        </p15:guide>
        <p15:guide id="3" pos="5355" userDrawn="1">
          <p15:clr>
            <a:srgbClr val="A4A3A4"/>
          </p15:clr>
        </p15:guide>
        <p15:guide id="4" pos="235" userDrawn="1">
          <p15:clr>
            <a:srgbClr val="A4A3A4"/>
          </p15:clr>
        </p15:guide>
        <p15:guide id="5" pos="661" userDrawn="1">
          <p15:clr>
            <a:srgbClr val="A4A3A4"/>
          </p15:clr>
        </p15:guide>
        <p15:guide id="6" orient="horz" pos="1209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iin Umbleja" initials="TU" lastIdx="11" clrIdx="0">
    <p:extLst>
      <p:ext uri="{19B8F6BF-5375-455C-9EA6-DF929625EA0E}">
        <p15:presenceInfo xmlns:p15="http://schemas.microsoft.com/office/powerpoint/2012/main" userId="S-1-5-21-1564239104-2047618173-1163074499-199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4F"/>
    <a:srgbClr val="263238"/>
    <a:srgbClr val="FFFFFF"/>
    <a:srgbClr val="EEEBE9"/>
    <a:srgbClr val="EA4C89"/>
    <a:srgbClr val="FFF59D"/>
    <a:srgbClr val="EFF8F3"/>
    <a:srgbClr val="874A4C"/>
    <a:srgbClr val="FFA726"/>
    <a:srgbClr val="80DE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80" autoAdjust="0"/>
    <p:restoredTop sz="95190" autoAdjust="0"/>
  </p:normalViewPr>
  <p:slideViewPr>
    <p:cSldViewPr snapToGrid="0" showGuides="1">
      <p:cViewPr varScale="1">
        <p:scale>
          <a:sx n="20" d="100"/>
          <a:sy n="20" d="100"/>
        </p:scale>
        <p:origin x="2538" y="162"/>
      </p:cViewPr>
      <p:guideLst>
        <p:guide pos="13845"/>
        <p:guide pos="5355"/>
        <p:guide pos="235"/>
        <p:guide pos="661"/>
        <p:guide orient="horz" pos="1209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1CB04D-1C75-43E0-9B64-B7DDAA42BB2C}" type="datetimeFigureOut">
              <a:rPr lang="en-US" smtClean="0"/>
              <a:t>3/14/2025</a:t>
            </a:fld>
            <a:endParaRPr lang="en-US"/>
          </a:p>
        </p:txBody>
      </p:sp>
      <p:sp>
        <p:nvSpPr>
          <p:cNvPr id="4" name="Slide Image Placeholder 3"/>
          <p:cNvSpPr>
            <a:spLocks noGrp="1" noRot="1" noChangeAspect="1"/>
          </p:cNvSpPr>
          <p:nvPr>
            <p:ph type="sldImg" idx="2"/>
          </p:nvPr>
        </p:nvSpPr>
        <p:spPr>
          <a:xfrm>
            <a:off x="1712913" y="1162050"/>
            <a:ext cx="35845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6C2670-3342-473C-969D-FDFF399F2050}" type="slidenum">
              <a:rPr lang="en-US" smtClean="0"/>
              <a:t>‹Nr.›</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12913" y="1162050"/>
            <a:ext cx="3584575" cy="3136900"/>
          </a:xfrm>
        </p:spPr>
      </p:sp>
      <p:sp>
        <p:nvSpPr>
          <p:cNvPr id="3" name="Notes Placeholder 2"/>
          <p:cNvSpPr>
            <a:spLocks noGrp="1"/>
          </p:cNvSpPr>
          <p:nvPr>
            <p:ph type="body" idx="1"/>
          </p:nvPr>
        </p:nvSpPr>
        <p:spPr/>
        <p:txBody>
          <a:bodyPr/>
          <a:lstStyle/>
          <a:p>
            <a:pPr>
              <a:lnSpc>
                <a:spcPct val="150000"/>
              </a:lnSpc>
            </a:pPr>
            <a:r>
              <a:rPr lang="en-US" b="1" dirty="0"/>
              <a:t>Poster Development Guide</a:t>
            </a:r>
          </a:p>
          <a:p>
            <a:pPr marL="171450" indent="-171450">
              <a:lnSpc>
                <a:spcPct val="150000"/>
              </a:lnSpc>
              <a:buFont typeface="Arial" panose="020B0604020202020204" pitchFamily="34" charset="0"/>
              <a:buChar char="•"/>
            </a:pPr>
            <a:r>
              <a:rPr lang="en-US" b="1" dirty="0"/>
              <a:t>Formatting</a:t>
            </a:r>
            <a:r>
              <a:rPr lang="en-US" b="1" baseline="0" dirty="0"/>
              <a:t> Notes</a:t>
            </a:r>
          </a:p>
          <a:p>
            <a:pPr marL="628650" lvl="1" indent="-171450">
              <a:lnSpc>
                <a:spcPct val="150000"/>
              </a:lnSpc>
              <a:buFont typeface="Arial" panose="020B0604020202020204" pitchFamily="34" charset="0"/>
              <a:buChar char="•"/>
            </a:pPr>
            <a:r>
              <a:rPr lang="en-US" b="1" dirty="0"/>
              <a:t>To Edit</a:t>
            </a:r>
            <a:r>
              <a:rPr lang="en-US" b="1" baseline="0" dirty="0"/>
              <a:t> </a:t>
            </a:r>
            <a:r>
              <a:rPr lang="en-US" b="1" dirty="0"/>
              <a:t>In PowerPoint: </a:t>
            </a:r>
            <a:r>
              <a:rPr lang="en-US" dirty="0"/>
              <a:t>Click View &gt; Guides to make editing easier. Keep text within guides</a:t>
            </a:r>
          </a:p>
          <a:p>
            <a:pPr marL="631908" lvl="1" indent="-174708">
              <a:lnSpc>
                <a:spcPct val="150000"/>
              </a:lnSpc>
              <a:buFont typeface="Arial" panose="020B0604020202020204" pitchFamily="34" charset="0"/>
              <a:buChar char="•"/>
            </a:pPr>
            <a:r>
              <a:rPr lang="en-US" dirty="0"/>
              <a:t>If</a:t>
            </a:r>
            <a:r>
              <a:rPr lang="en-US" baseline="0" dirty="0"/>
              <a:t> you wish, you may change the background colors, but use a </a:t>
            </a:r>
            <a:r>
              <a:rPr lang="en-US" b="1" baseline="0" dirty="0"/>
              <a:t>light color or white for the overall background </a:t>
            </a:r>
            <a:r>
              <a:rPr lang="en-US" baseline="0" dirty="0"/>
              <a:t>of the poster and a </a:t>
            </a:r>
            <a:r>
              <a:rPr lang="en-US" b="1" baseline="0" dirty="0"/>
              <a:t>bold color for the main findings section</a:t>
            </a:r>
          </a:p>
          <a:p>
            <a:pPr marL="631908" lvl="1" indent="-174708">
              <a:lnSpc>
                <a:spcPct val="150000"/>
              </a:lnSpc>
              <a:buFont typeface="Arial" panose="020B0604020202020204" pitchFamily="34" charset="0"/>
              <a:buChar char="•"/>
            </a:pPr>
            <a:r>
              <a:rPr lang="en-US" b="1" dirty="0"/>
              <a:t>Author list</a:t>
            </a:r>
            <a:r>
              <a:rPr lang="en-US" dirty="0"/>
              <a:t>: Don’t split names onto two lines (e.g., “John [line break] Smith”). If that happens, use a new line. </a:t>
            </a:r>
            <a:r>
              <a:rPr lang="en-US" b="1" dirty="0"/>
              <a:t>Bold the name of the presenting author</a:t>
            </a:r>
            <a:r>
              <a:rPr lang="en-US" dirty="0"/>
              <a:t> </a:t>
            </a:r>
          </a:p>
          <a:p>
            <a:pPr marL="631908" lvl="1" indent="-174708">
              <a:lnSpc>
                <a:spcPct val="150000"/>
              </a:lnSpc>
              <a:buFont typeface="Arial" panose="020B0604020202020204" pitchFamily="34" charset="0"/>
              <a:buChar char="•"/>
            </a:pPr>
            <a:r>
              <a:rPr lang="en-US" b="1" dirty="0"/>
              <a:t>Font</a:t>
            </a:r>
            <a:r>
              <a:rPr lang="en-US" b="1" baseline="0" dirty="0"/>
              <a:t> Size: </a:t>
            </a:r>
            <a:r>
              <a:rPr lang="en-US" b="0" dirty="0"/>
              <a:t>Do not drop below </a:t>
            </a:r>
            <a:r>
              <a:rPr lang="en-US" b="1" dirty="0"/>
              <a:t>font size 36 </a:t>
            </a:r>
            <a:r>
              <a:rPr lang="en-US" b="0" dirty="0"/>
              <a:t>in the main</a:t>
            </a:r>
            <a:r>
              <a:rPr lang="en-US" b="0" baseline="0" dirty="0"/>
              <a:t> information sections (</a:t>
            </a:r>
            <a:r>
              <a:rPr lang="en-US" b="0" dirty="0"/>
              <a:t>Background, Methods, Results, Conclusions)</a:t>
            </a:r>
            <a:r>
              <a:rPr lang="en-US" b="1" dirty="0"/>
              <a:t>. </a:t>
            </a:r>
            <a:r>
              <a:rPr lang="en-US" b="0" dirty="0"/>
              <a:t>If you </a:t>
            </a:r>
            <a:r>
              <a:rPr lang="en-US" dirty="0"/>
              <a:t>have extra space, increase the font size,</a:t>
            </a:r>
            <a:r>
              <a:rPr lang="en-US" baseline="0" dirty="0"/>
              <a:t> but maintain some white space to make it easier for attendees to read your text</a:t>
            </a:r>
          </a:p>
          <a:p>
            <a:pPr marL="631908" lvl="1" indent="-174708">
              <a:lnSpc>
                <a:spcPct val="150000"/>
              </a:lnSpc>
              <a:buFont typeface="Arial" panose="020B0604020202020204" pitchFamily="34" charset="0"/>
              <a:buChar char="•"/>
            </a:pPr>
            <a:r>
              <a:rPr lang="en-US" b="1" dirty="0"/>
              <a:t>Use of Color: </a:t>
            </a:r>
            <a:r>
              <a:rPr lang="en-US" b="0" dirty="0"/>
              <a:t>To keep attendees</a:t>
            </a:r>
            <a:r>
              <a:rPr lang="en-US" b="0" baseline="0" dirty="0"/>
              <a:t> focused on your main findings and important details in your graphs and figures, </a:t>
            </a:r>
            <a:r>
              <a:rPr lang="en-US" b="1" baseline="0" dirty="0"/>
              <a:t>d</a:t>
            </a:r>
            <a:r>
              <a:rPr lang="en-US" b="1" dirty="0"/>
              <a:t>o not use color in the sidebars</a:t>
            </a:r>
          </a:p>
          <a:p>
            <a:pPr marL="631908" lvl="1" indent="-174708">
              <a:lnSpc>
                <a:spcPct val="150000"/>
              </a:lnSpc>
              <a:buFont typeface="Arial" panose="020B0604020202020204" pitchFamily="34" charset="0"/>
              <a:buChar char="•"/>
            </a:pPr>
            <a:r>
              <a:rPr lang="en-US" b="1" baseline="0" dirty="0"/>
              <a:t>Print Size: </a:t>
            </a:r>
            <a:r>
              <a:rPr lang="en-US" b="0" baseline="0" dirty="0"/>
              <a:t>Using this template</a:t>
            </a:r>
            <a:r>
              <a:rPr lang="en-US" b="1" baseline="0" dirty="0"/>
              <a:t>, </a:t>
            </a:r>
            <a:r>
              <a:rPr lang="en-US" b="0" baseline="0" dirty="0"/>
              <a:t>the optimal print size is </a:t>
            </a:r>
            <a:r>
              <a:rPr lang="en-US" b="1" baseline="0" dirty="0"/>
              <a:t>54 inches (width) x 36 inches (height) </a:t>
            </a:r>
            <a:r>
              <a:rPr lang="en-US" b="0" u="sng" baseline="0" dirty="0"/>
              <a:t>or</a:t>
            </a:r>
            <a:r>
              <a:rPr lang="en-US" b="1" baseline="0" dirty="0"/>
              <a:t> 60 inches x 40 inches</a:t>
            </a:r>
            <a:r>
              <a:rPr lang="en-US" b="0" baseline="0" dirty="0"/>
              <a:t> (137.2 cm x 91.4 cm or 152.4 cm x 101.6).  Printing the poster in a smaller size may save some cost, but the 54” x 36” size  will maintain the suggested font size and layout in the final printed version of the poster (and maintain the effectiveness of the poster design). </a:t>
            </a:r>
          </a:p>
          <a:p>
            <a:pPr marL="1089108" lvl="2" indent="-174708">
              <a:lnSpc>
                <a:spcPct val="150000"/>
              </a:lnSpc>
              <a:buFont typeface="Arial" panose="020B0604020202020204" pitchFamily="34" charset="0"/>
              <a:buChar char="•"/>
            </a:pPr>
            <a:r>
              <a:rPr lang="en-US" b="0" baseline="0" dirty="0"/>
              <a:t>Poster Board Dimensions: Regardless of whether you use this template, the size of the board for displaying your poster at CROI is 96 inches (width) x 48 inches (height). The maximum size of a poster is 93 inches (width) x 45 inches (height). The minimum size for a poster is 36 inches (width) x 24 inches (height) so attendees can see the poster at a minimum of 10 feet away</a:t>
            </a:r>
          </a:p>
          <a:p>
            <a:pPr marL="174708" indent="-174708">
              <a:lnSpc>
                <a:spcPct val="150000"/>
              </a:lnSpc>
              <a:buFont typeface="Arial" panose="020B0604020202020204" pitchFamily="34" charset="0"/>
              <a:buChar char="•"/>
            </a:pPr>
            <a:r>
              <a:rPr lang="en-US" b="1" baseline="0" dirty="0"/>
              <a:t>Poster Content Requirements</a:t>
            </a:r>
          </a:p>
          <a:p>
            <a:pPr marL="631908" lvl="1" indent="-174708">
              <a:lnSpc>
                <a:spcPct val="150000"/>
              </a:lnSpc>
              <a:buFont typeface="Arial" panose="020B0604020202020204" pitchFamily="34" charset="0"/>
              <a:buChar char="•"/>
            </a:pPr>
            <a:r>
              <a:rPr lang="en-US" b="1" baseline="0" dirty="0"/>
              <a:t>Poster Number</a:t>
            </a:r>
            <a:r>
              <a:rPr lang="en-US" baseline="0" dirty="0"/>
              <a:t>: The poster number should be displayed in the upper right corner (0000 in the template). This is </a:t>
            </a:r>
            <a:r>
              <a:rPr lang="en-US" b="1" baseline="0" dirty="0"/>
              <a:t>not the abstract number you had during submission </a:t>
            </a:r>
            <a:r>
              <a:rPr lang="en-US" baseline="0" dirty="0"/>
              <a:t>but a number you will be assigned and sent to you by email which notes the position of the poster in the poster hall. This number will be sent to you after late-breaking abstracts have been accepted in January</a:t>
            </a:r>
            <a:endParaRPr lang="en-US" dirty="0"/>
          </a:p>
          <a:p>
            <a:pPr marL="631908" marR="0" lvl="1" indent="-17470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b="1" dirty="0"/>
              <a:t>Poster Title:</a:t>
            </a:r>
            <a:r>
              <a:rPr lang="en-US" b="1" baseline="0" dirty="0"/>
              <a:t> </a:t>
            </a:r>
            <a:r>
              <a:rPr lang="en-US" sz="1200" kern="1200" dirty="0">
                <a:solidFill>
                  <a:schemeClr val="tx1"/>
                </a:solidFill>
                <a:effectLst/>
                <a:latin typeface="+mn-lt"/>
                <a:ea typeface="+mn-ea"/>
                <a:cs typeface="+mn-cs"/>
              </a:rPr>
              <a:t>The title should be the same as the title submitted with the abstract </a:t>
            </a:r>
          </a:p>
          <a:p>
            <a:pPr marL="631908" lvl="1" indent="-174708">
              <a:lnSpc>
                <a:spcPct val="150000"/>
              </a:lnSpc>
              <a:buFont typeface="Arial" panose="020B0604020202020204" pitchFamily="34" charset="0"/>
              <a:buChar char="•"/>
            </a:pPr>
            <a:r>
              <a:rPr lang="en-US" b="1" dirty="0"/>
              <a:t>QR Codes</a:t>
            </a:r>
            <a:r>
              <a:rPr lang="en-US" b="1" baseline="0" dirty="0"/>
              <a:t> are not allowed by CROI</a:t>
            </a: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211049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285232"/>
            <a:ext cx="37307520" cy="13370560"/>
          </a:xfrm>
        </p:spPr>
        <p:txBody>
          <a:bodyPr anchor="b"/>
          <a:lstStyle>
            <a:lvl1pPr algn="ctr">
              <a:defRPr sz="25599"/>
            </a:lvl1pPr>
          </a:lstStyle>
          <a:p>
            <a:r>
              <a:rPr lang="en-US"/>
              <a:t>Click to edit Master title style</a:t>
            </a:r>
            <a:endParaRPr lang="en-US" dirty="0"/>
          </a:p>
        </p:txBody>
      </p:sp>
      <p:sp>
        <p:nvSpPr>
          <p:cNvPr id="3" name="Subtitle 2"/>
          <p:cNvSpPr>
            <a:spLocks noGrp="1"/>
          </p:cNvSpPr>
          <p:nvPr>
            <p:ph type="subTitle" idx="1"/>
          </p:nvPr>
        </p:nvSpPr>
        <p:spPr>
          <a:xfrm>
            <a:off x="5486400" y="20171412"/>
            <a:ext cx="32918400" cy="9272268"/>
          </a:xfrm>
        </p:spPr>
        <p:txBody>
          <a:bodyPr/>
          <a:lstStyle>
            <a:lvl1pPr marL="0" indent="0" algn="ctr">
              <a:buNone/>
              <a:defRPr sz="10239"/>
            </a:lvl1pPr>
            <a:lvl2pPr marL="1950703" indent="0" algn="ctr">
              <a:buNone/>
              <a:defRPr sz="8533"/>
            </a:lvl2pPr>
            <a:lvl3pPr marL="3901405" indent="0" algn="ctr">
              <a:buNone/>
              <a:defRPr sz="7680"/>
            </a:lvl3pPr>
            <a:lvl4pPr marL="5852108" indent="0" algn="ctr">
              <a:buNone/>
              <a:defRPr sz="6827"/>
            </a:lvl4pPr>
            <a:lvl5pPr marL="7802810" indent="0" algn="ctr">
              <a:buNone/>
              <a:defRPr sz="6827"/>
            </a:lvl5pPr>
            <a:lvl6pPr marL="9753513" indent="0" algn="ctr">
              <a:buNone/>
              <a:defRPr sz="6827"/>
            </a:lvl6pPr>
            <a:lvl7pPr marL="11704216" indent="0" algn="ctr">
              <a:buNone/>
              <a:defRPr sz="6827"/>
            </a:lvl7pPr>
            <a:lvl8pPr marL="13654918" indent="0" algn="ctr">
              <a:buNone/>
              <a:defRPr sz="6827"/>
            </a:lvl8pPr>
            <a:lvl9pPr marL="15605621" indent="0" algn="ctr">
              <a:buNone/>
              <a:defRPr sz="682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60175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136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3" y="2044700"/>
            <a:ext cx="9464040" cy="3254629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3" y="2044700"/>
            <a:ext cx="27843480" cy="3254629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06254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31110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9574540"/>
            <a:ext cx="37856160" cy="15975328"/>
          </a:xfrm>
        </p:spPr>
        <p:txBody>
          <a:bodyPr anchor="b"/>
          <a:lstStyle>
            <a:lvl1pPr>
              <a:defRPr sz="25599"/>
            </a:lvl1pPr>
          </a:lstStyle>
          <a:p>
            <a:r>
              <a:rPr lang="en-US"/>
              <a:t>Click to edit Master title style</a:t>
            </a:r>
            <a:endParaRPr lang="en-US" dirty="0"/>
          </a:p>
        </p:txBody>
      </p:sp>
      <p:sp>
        <p:nvSpPr>
          <p:cNvPr id="3" name="Text Placeholder 2"/>
          <p:cNvSpPr>
            <a:spLocks noGrp="1"/>
          </p:cNvSpPr>
          <p:nvPr>
            <p:ph type="body" idx="1"/>
          </p:nvPr>
        </p:nvSpPr>
        <p:spPr>
          <a:xfrm>
            <a:off x="2994662" y="25701000"/>
            <a:ext cx="37856160" cy="8401048"/>
          </a:xfrm>
        </p:spPr>
        <p:txBody>
          <a:bodyPr/>
          <a:lstStyle>
            <a:lvl1pPr marL="0" indent="0">
              <a:buNone/>
              <a:defRPr sz="10239">
                <a:solidFill>
                  <a:schemeClr val="tx1"/>
                </a:solidFill>
              </a:defRPr>
            </a:lvl1pPr>
            <a:lvl2pPr marL="1950703" indent="0">
              <a:buNone/>
              <a:defRPr sz="8533">
                <a:solidFill>
                  <a:schemeClr val="tx1">
                    <a:tint val="75000"/>
                  </a:schemeClr>
                </a:solidFill>
              </a:defRPr>
            </a:lvl2pPr>
            <a:lvl3pPr marL="3901405" indent="0">
              <a:buNone/>
              <a:defRPr sz="7680">
                <a:solidFill>
                  <a:schemeClr val="tx1">
                    <a:tint val="75000"/>
                  </a:schemeClr>
                </a:solidFill>
              </a:defRPr>
            </a:lvl3pPr>
            <a:lvl4pPr marL="5852108" indent="0">
              <a:buNone/>
              <a:defRPr sz="6827">
                <a:solidFill>
                  <a:schemeClr val="tx1">
                    <a:tint val="75000"/>
                  </a:schemeClr>
                </a:solidFill>
              </a:defRPr>
            </a:lvl4pPr>
            <a:lvl5pPr marL="7802810" indent="0">
              <a:buNone/>
              <a:defRPr sz="6827">
                <a:solidFill>
                  <a:schemeClr val="tx1">
                    <a:tint val="75000"/>
                  </a:schemeClr>
                </a:solidFill>
              </a:defRPr>
            </a:lvl5pPr>
            <a:lvl6pPr marL="9753513" indent="0">
              <a:buNone/>
              <a:defRPr sz="6827">
                <a:solidFill>
                  <a:schemeClr val="tx1">
                    <a:tint val="75000"/>
                  </a:schemeClr>
                </a:solidFill>
              </a:defRPr>
            </a:lvl6pPr>
            <a:lvl7pPr marL="11704216" indent="0">
              <a:buNone/>
              <a:defRPr sz="6827">
                <a:solidFill>
                  <a:schemeClr val="tx1">
                    <a:tint val="75000"/>
                  </a:schemeClr>
                </a:solidFill>
              </a:defRPr>
            </a:lvl7pPr>
            <a:lvl8pPr marL="13654918" indent="0">
              <a:buNone/>
              <a:defRPr sz="6827">
                <a:solidFill>
                  <a:schemeClr val="tx1">
                    <a:tint val="75000"/>
                  </a:schemeClr>
                </a:solidFill>
              </a:defRPr>
            </a:lvl8pPr>
            <a:lvl9pPr marL="15605621" indent="0">
              <a:buNone/>
              <a:defRPr sz="6827">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05530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10223500"/>
            <a:ext cx="18653760" cy="243674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10223500"/>
            <a:ext cx="18653760" cy="243674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8215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6" y="2044708"/>
            <a:ext cx="37856160" cy="74231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9414512"/>
            <a:ext cx="18568032" cy="4613908"/>
          </a:xfrm>
        </p:spPr>
        <p:txBody>
          <a:bodyPr anchor="b"/>
          <a:lstStyle>
            <a:lvl1pPr marL="0" indent="0">
              <a:buNone/>
              <a:defRPr sz="10239" b="1"/>
            </a:lvl1pPr>
            <a:lvl2pPr marL="1950703" indent="0">
              <a:buNone/>
              <a:defRPr sz="8533" b="1"/>
            </a:lvl2pPr>
            <a:lvl3pPr marL="3901405" indent="0">
              <a:buNone/>
              <a:defRPr sz="7680" b="1"/>
            </a:lvl3pPr>
            <a:lvl4pPr marL="5852108" indent="0">
              <a:buNone/>
              <a:defRPr sz="6827" b="1"/>
            </a:lvl4pPr>
            <a:lvl5pPr marL="7802810" indent="0">
              <a:buNone/>
              <a:defRPr sz="6827" b="1"/>
            </a:lvl5pPr>
            <a:lvl6pPr marL="9753513" indent="0">
              <a:buNone/>
              <a:defRPr sz="6827" b="1"/>
            </a:lvl6pPr>
            <a:lvl7pPr marL="11704216" indent="0">
              <a:buNone/>
              <a:defRPr sz="6827" b="1"/>
            </a:lvl7pPr>
            <a:lvl8pPr marL="13654918" indent="0">
              <a:buNone/>
              <a:defRPr sz="6827" b="1"/>
            </a:lvl8pPr>
            <a:lvl9pPr marL="15605621" indent="0">
              <a:buNone/>
              <a:defRPr sz="6827" b="1"/>
            </a:lvl9pPr>
          </a:lstStyle>
          <a:p>
            <a:pPr lvl="0"/>
            <a:r>
              <a:rPr lang="en-US"/>
              <a:t>Edit Master text styles</a:t>
            </a:r>
          </a:p>
        </p:txBody>
      </p:sp>
      <p:sp>
        <p:nvSpPr>
          <p:cNvPr id="4" name="Content Placeholder 3"/>
          <p:cNvSpPr>
            <a:spLocks noGrp="1"/>
          </p:cNvSpPr>
          <p:nvPr>
            <p:ph sz="half" idx="2"/>
          </p:nvPr>
        </p:nvSpPr>
        <p:spPr>
          <a:xfrm>
            <a:off x="3023242" y="14028420"/>
            <a:ext cx="18568032" cy="206336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3" y="9414512"/>
            <a:ext cx="18659476" cy="4613908"/>
          </a:xfrm>
        </p:spPr>
        <p:txBody>
          <a:bodyPr anchor="b"/>
          <a:lstStyle>
            <a:lvl1pPr marL="0" indent="0">
              <a:buNone/>
              <a:defRPr sz="10239" b="1"/>
            </a:lvl1pPr>
            <a:lvl2pPr marL="1950703" indent="0">
              <a:buNone/>
              <a:defRPr sz="8533" b="1"/>
            </a:lvl2pPr>
            <a:lvl3pPr marL="3901405" indent="0">
              <a:buNone/>
              <a:defRPr sz="7680" b="1"/>
            </a:lvl3pPr>
            <a:lvl4pPr marL="5852108" indent="0">
              <a:buNone/>
              <a:defRPr sz="6827" b="1"/>
            </a:lvl4pPr>
            <a:lvl5pPr marL="7802810" indent="0">
              <a:buNone/>
              <a:defRPr sz="6827" b="1"/>
            </a:lvl5pPr>
            <a:lvl6pPr marL="9753513" indent="0">
              <a:buNone/>
              <a:defRPr sz="6827" b="1"/>
            </a:lvl6pPr>
            <a:lvl7pPr marL="11704216" indent="0">
              <a:buNone/>
              <a:defRPr sz="6827" b="1"/>
            </a:lvl7pPr>
            <a:lvl8pPr marL="13654918" indent="0">
              <a:buNone/>
              <a:defRPr sz="6827" b="1"/>
            </a:lvl8pPr>
            <a:lvl9pPr marL="15605621" indent="0">
              <a:buNone/>
              <a:defRPr sz="6827" b="1"/>
            </a:lvl9pPr>
          </a:lstStyle>
          <a:p>
            <a:pPr lvl="0"/>
            <a:r>
              <a:rPr lang="en-US"/>
              <a:t>Edit Master text styles</a:t>
            </a:r>
          </a:p>
        </p:txBody>
      </p:sp>
      <p:sp>
        <p:nvSpPr>
          <p:cNvPr id="6" name="Content Placeholder 5"/>
          <p:cNvSpPr>
            <a:spLocks noGrp="1"/>
          </p:cNvSpPr>
          <p:nvPr>
            <p:ph sz="quarter" idx="4"/>
          </p:nvPr>
        </p:nvSpPr>
        <p:spPr>
          <a:xfrm>
            <a:off x="22219923" y="14028420"/>
            <a:ext cx="18659476" cy="2063369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35061-2F74-46D4-9F8F-C77EF304855D}" type="datetimeFigureOut">
              <a:rPr lang="en-US" smtClean="0"/>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383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135061-2F74-46D4-9F8F-C77EF304855D}" type="datetimeFigureOut">
              <a:rPr lang="en-US" smtClean="0"/>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4205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0565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560320"/>
            <a:ext cx="14156054" cy="8961120"/>
          </a:xfrm>
        </p:spPr>
        <p:txBody>
          <a:bodyPr anchor="b"/>
          <a:lstStyle>
            <a:lvl1pPr>
              <a:defRPr sz="13654"/>
            </a:lvl1pPr>
          </a:lstStyle>
          <a:p>
            <a:r>
              <a:rPr lang="en-US"/>
              <a:t>Click to edit Master title style</a:t>
            </a:r>
            <a:endParaRPr lang="en-US" dirty="0"/>
          </a:p>
        </p:txBody>
      </p:sp>
      <p:sp>
        <p:nvSpPr>
          <p:cNvPr id="3" name="Content Placeholder 2"/>
          <p:cNvSpPr>
            <a:spLocks noGrp="1"/>
          </p:cNvSpPr>
          <p:nvPr>
            <p:ph idx="1"/>
          </p:nvPr>
        </p:nvSpPr>
        <p:spPr>
          <a:xfrm>
            <a:off x="18659476" y="5529588"/>
            <a:ext cx="22219920" cy="27292300"/>
          </a:xfrm>
        </p:spPr>
        <p:txBody>
          <a:bodyPr/>
          <a:lstStyle>
            <a:lvl1pPr>
              <a:defRPr sz="13654"/>
            </a:lvl1pPr>
            <a:lvl2pPr>
              <a:defRPr sz="11946"/>
            </a:lvl2pPr>
            <a:lvl3pPr>
              <a:defRPr sz="10239"/>
            </a:lvl3pPr>
            <a:lvl4pPr>
              <a:defRPr sz="8533"/>
            </a:lvl4pPr>
            <a:lvl5pPr>
              <a:defRPr sz="8533"/>
            </a:lvl5pPr>
            <a:lvl6pPr>
              <a:defRPr sz="8533"/>
            </a:lvl6pPr>
            <a:lvl7pPr>
              <a:defRPr sz="8533"/>
            </a:lvl7pPr>
            <a:lvl8pPr>
              <a:defRPr sz="8533"/>
            </a:lvl8pPr>
            <a:lvl9pPr>
              <a:defRPr sz="85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9" y="11521440"/>
            <a:ext cx="14156054" cy="21344892"/>
          </a:xfrm>
        </p:spPr>
        <p:txBody>
          <a:bodyPr/>
          <a:lstStyle>
            <a:lvl1pPr marL="0" indent="0">
              <a:buNone/>
              <a:defRPr sz="6827"/>
            </a:lvl1pPr>
            <a:lvl2pPr marL="1950703" indent="0">
              <a:buNone/>
              <a:defRPr sz="5973"/>
            </a:lvl2pPr>
            <a:lvl3pPr marL="3901405" indent="0">
              <a:buNone/>
              <a:defRPr sz="5120"/>
            </a:lvl3pPr>
            <a:lvl4pPr marL="5852108" indent="0">
              <a:buNone/>
              <a:defRPr sz="4267"/>
            </a:lvl4pPr>
            <a:lvl5pPr marL="7802810" indent="0">
              <a:buNone/>
              <a:defRPr sz="4267"/>
            </a:lvl5pPr>
            <a:lvl6pPr marL="9753513" indent="0">
              <a:buNone/>
              <a:defRPr sz="4267"/>
            </a:lvl6pPr>
            <a:lvl7pPr marL="11704216" indent="0">
              <a:buNone/>
              <a:defRPr sz="4267"/>
            </a:lvl7pPr>
            <a:lvl8pPr marL="13654918" indent="0">
              <a:buNone/>
              <a:defRPr sz="4267"/>
            </a:lvl8pPr>
            <a:lvl9pPr marL="15605621" indent="0">
              <a:buNone/>
              <a:defRPr sz="4267"/>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44639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560320"/>
            <a:ext cx="14156054" cy="8961120"/>
          </a:xfrm>
        </p:spPr>
        <p:txBody>
          <a:bodyPr anchor="b"/>
          <a:lstStyle>
            <a:lvl1pPr>
              <a:defRPr sz="13654"/>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6" y="5529588"/>
            <a:ext cx="22219920" cy="27292300"/>
          </a:xfrm>
        </p:spPr>
        <p:txBody>
          <a:bodyPr anchor="t"/>
          <a:lstStyle>
            <a:lvl1pPr marL="0" indent="0">
              <a:buNone/>
              <a:defRPr sz="13654"/>
            </a:lvl1pPr>
            <a:lvl2pPr marL="1950703" indent="0">
              <a:buNone/>
              <a:defRPr sz="11946"/>
            </a:lvl2pPr>
            <a:lvl3pPr marL="3901405" indent="0">
              <a:buNone/>
              <a:defRPr sz="10239"/>
            </a:lvl3pPr>
            <a:lvl4pPr marL="5852108" indent="0">
              <a:buNone/>
              <a:defRPr sz="8533"/>
            </a:lvl4pPr>
            <a:lvl5pPr marL="7802810" indent="0">
              <a:buNone/>
              <a:defRPr sz="8533"/>
            </a:lvl5pPr>
            <a:lvl6pPr marL="9753513" indent="0">
              <a:buNone/>
              <a:defRPr sz="8533"/>
            </a:lvl6pPr>
            <a:lvl7pPr marL="11704216" indent="0">
              <a:buNone/>
              <a:defRPr sz="8533"/>
            </a:lvl7pPr>
            <a:lvl8pPr marL="13654918" indent="0">
              <a:buNone/>
              <a:defRPr sz="8533"/>
            </a:lvl8pPr>
            <a:lvl9pPr marL="15605621" indent="0">
              <a:buNone/>
              <a:defRPr sz="8533"/>
            </a:lvl9pPr>
          </a:lstStyle>
          <a:p>
            <a:r>
              <a:rPr lang="en-US"/>
              <a:t>Click icon to add picture</a:t>
            </a:r>
            <a:endParaRPr lang="en-US" dirty="0"/>
          </a:p>
        </p:txBody>
      </p:sp>
      <p:sp>
        <p:nvSpPr>
          <p:cNvPr id="4" name="Text Placeholder 3"/>
          <p:cNvSpPr>
            <a:spLocks noGrp="1"/>
          </p:cNvSpPr>
          <p:nvPr>
            <p:ph type="body" sz="half" idx="2"/>
          </p:nvPr>
        </p:nvSpPr>
        <p:spPr>
          <a:xfrm>
            <a:off x="3023239" y="11521440"/>
            <a:ext cx="14156054" cy="21344892"/>
          </a:xfrm>
        </p:spPr>
        <p:txBody>
          <a:bodyPr/>
          <a:lstStyle>
            <a:lvl1pPr marL="0" indent="0">
              <a:buNone/>
              <a:defRPr sz="6827"/>
            </a:lvl1pPr>
            <a:lvl2pPr marL="1950703" indent="0">
              <a:buNone/>
              <a:defRPr sz="5973"/>
            </a:lvl2pPr>
            <a:lvl3pPr marL="3901405" indent="0">
              <a:buNone/>
              <a:defRPr sz="5120"/>
            </a:lvl3pPr>
            <a:lvl4pPr marL="5852108" indent="0">
              <a:buNone/>
              <a:defRPr sz="4267"/>
            </a:lvl4pPr>
            <a:lvl5pPr marL="7802810" indent="0">
              <a:buNone/>
              <a:defRPr sz="4267"/>
            </a:lvl5pPr>
            <a:lvl6pPr marL="9753513" indent="0">
              <a:buNone/>
              <a:defRPr sz="4267"/>
            </a:lvl6pPr>
            <a:lvl7pPr marL="11704216" indent="0">
              <a:buNone/>
              <a:defRPr sz="4267"/>
            </a:lvl7pPr>
            <a:lvl8pPr marL="13654918" indent="0">
              <a:buNone/>
              <a:defRPr sz="4267"/>
            </a:lvl8pPr>
            <a:lvl9pPr marL="15605621" indent="0">
              <a:buNone/>
              <a:defRPr sz="4267"/>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62001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2044708"/>
            <a:ext cx="37856160" cy="74231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10223500"/>
            <a:ext cx="37856160" cy="243674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5595568"/>
            <a:ext cx="9875520" cy="2044700"/>
          </a:xfrm>
          <a:prstGeom prst="rect">
            <a:avLst/>
          </a:prstGeom>
        </p:spPr>
        <p:txBody>
          <a:bodyPr vert="horz" lIns="91440" tIns="45720" rIns="91440" bIns="45720" rtlCol="0" anchor="ctr"/>
          <a:lstStyle>
            <a:lvl1pPr algn="l">
              <a:defRPr sz="5120">
                <a:solidFill>
                  <a:schemeClr val="tx1">
                    <a:tint val="75000"/>
                  </a:schemeClr>
                </a:solidFill>
              </a:defRPr>
            </a:lvl1pPr>
          </a:lstStyle>
          <a:p>
            <a:fld id="{3F135061-2F74-46D4-9F8F-C77EF304855D}" type="datetimeFigureOut">
              <a:rPr lang="en-US" smtClean="0"/>
              <a:t>3/14/2025</a:t>
            </a:fld>
            <a:endParaRPr lang="en-US"/>
          </a:p>
        </p:txBody>
      </p:sp>
      <p:sp>
        <p:nvSpPr>
          <p:cNvPr id="5" name="Footer Placeholder 4"/>
          <p:cNvSpPr>
            <a:spLocks noGrp="1"/>
          </p:cNvSpPr>
          <p:nvPr>
            <p:ph type="ftr" sz="quarter" idx="3"/>
          </p:nvPr>
        </p:nvSpPr>
        <p:spPr>
          <a:xfrm>
            <a:off x="14538960" y="35595568"/>
            <a:ext cx="14813280" cy="2044700"/>
          </a:xfrm>
          <a:prstGeom prst="rect">
            <a:avLst/>
          </a:prstGeom>
        </p:spPr>
        <p:txBody>
          <a:bodyPr vert="horz" lIns="91440" tIns="45720" rIns="91440" bIns="45720" rtlCol="0" anchor="ctr"/>
          <a:lstStyle>
            <a:lvl1pPr algn="ctr">
              <a:defRPr sz="51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5595568"/>
            <a:ext cx="9875520" cy="2044700"/>
          </a:xfrm>
          <a:prstGeom prst="rect">
            <a:avLst/>
          </a:prstGeom>
        </p:spPr>
        <p:txBody>
          <a:bodyPr vert="horz" lIns="91440" tIns="45720" rIns="91440" bIns="45720" rtlCol="0" anchor="ctr"/>
          <a:lstStyle>
            <a:lvl1pPr algn="r">
              <a:defRPr sz="5120">
                <a:solidFill>
                  <a:schemeClr val="tx1">
                    <a:tint val="75000"/>
                  </a:schemeClr>
                </a:solidFill>
              </a:defRPr>
            </a:lvl1pPr>
          </a:lstStyle>
          <a:p>
            <a:fld id="{63FC52CE-B062-47D6-A8CB-AF6B214D1AE5}" type="slidenum">
              <a:rPr lang="en-US" smtClean="0"/>
              <a:t>‹Nr.›</a:t>
            </a:fld>
            <a:endParaRPr lang="en-US"/>
          </a:p>
        </p:txBody>
      </p:sp>
    </p:spTree>
    <p:extLst>
      <p:ext uri="{BB962C8B-B14F-4D97-AF65-F5344CB8AC3E}">
        <p14:creationId xmlns:p14="http://schemas.microsoft.com/office/powerpoint/2010/main" val="2343206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901405" rtl="0" eaLnBrk="1" latinLnBrk="0" hangingPunct="1">
        <a:lnSpc>
          <a:spcPct val="90000"/>
        </a:lnSpc>
        <a:spcBef>
          <a:spcPct val="0"/>
        </a:spcBef>
        <a:buNone/>
        <a:defRPr sz="18774" kern="1200">
          <a:solidFill>
            <a:schemeClr val="tx1"/>
          </a:solidFill>
          <a:latin typeface="+mj-lt"/>
          <a:ea typeface="+mj-ea"/>
          <a:cs typeface="+mj-cs"/>
        </a:defRPr>
      </a:lvl1pPr>
    </p:titleStyle>
    <p:bodyStyle>
      <a:lvl1pPr marL="975352" indent="-975352" algn="l" defTabSz="3901405" rtl="0" eaLnBrk="1" latinLnBrk="0" hangingPunct="1">
        <a:lnSpc>
          <a:spcPct val="90000"/>
        </a:lnSpc>
        <a:spcBef>
          <a:spcPts val="4267"/>
        </a:spcBef>
        <a:buFont typeface="Arial" panose="020B0604020202020204" pitchFamily="34" charset="0"/>
        <a:buChar char="•"/>
        <a:defRPr sz="11946" kern="1200">
          <a:solidFill>
            <a:schemeClr val="tx1"/>
          </a:solidFill>
          <a:latin typeface="+mn-lt"/>
          <a:ea typeface="+mn-ea"/>
          <a:cs typeface="+mn-cs"/>
        </a:defRPr>
      </a:lvl1pPr>
      <a:lvl2pPr marL="2926054" indent="-975352" algn="l" defTabSz="3901405" rtl="0" eaLnBrk="1" latinLnBrk="0" hangingPunct="1">
        <a:lnSpc>
          <a:spcPct val="90000"/>
        </a:lnSpc>
        <a:spcBef>
          <a:spcPts val="2133"/>
        </a:spcBef>
        <a:buFont typeface="Arial" panose="020B0604020202020204" pitchFamily="34" charset="0"/>
        <a:buChar char="•"/>
        <a:defRPr sz="10239" kern="1200">
          <a:solidFill>
            <a:schemeClr val="tx1"/>
          </a:solidFill>
          <a:latin typeface="+mn-lt"/>
          <a:ea typeface="+mn-ea"/>
          <a:cs typeface="+mn-cs"/>
        </a:defRPr>
      </a:lvl2pPr>
      <a:lvl3pPr marL="4876757" indent="-975352" algn="l" defTabSz="3901405" rtl="0" eaLnBrk="1" latinLnBrk="0" hangingPunct="1">
        <a:lnSpc>
          <a:spcPct val="90000"/>
        </a:lnSpc>
        <a:spcBef>
          <a:spcPts val="2133"/>
        </a:spcBef>
        <a:buFont typeface="Arial" panose="020B0604020202020204" pitchFamily="34" charset="0"/>
        <a:buChar char="•"/>
        <a:defRPr sz="8533" kern="1200">
          <a:solidFill>
            <a:schemeClr val="tx1"/>
          </a:solidFill>
          <a:latin typeface="+mn-lt"/>
          <a:ea typeface="+mn-ea"/>
          <a:cs typeface="+mn-cs"/>
        </a:defRPr>
      </a:lvl3pPr>
      <a:lvl4pPr marL="6827459"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4pPr>
      <a:lvl5pPr marL="8778161"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5pPr>
      <a:lvl6pPr marL="10728864"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6pPr>
      <a:lvl7pPr marL="12679566"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7pPr>
      <a:lvl8pPr marL="14630270"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8pPr>
      <a:lvl9pPr marL="16580972" indent="-975352" algn="l" defTabSz="3901405" rtl="0" eaLnBrk="1" latinLnBrk="0" hangingPunct="1">
        <a:lnSpc>
          <a:spcPct val="90000"/>
        </a:lnSpc>
        <a:spcBef>
          <a:spcPts val="2133"/>
        </a:spcBef>
        <a:buFont typeface="Arial" panose="020B0604020202020204" pitchFamily="34" charset="0"/>
        <a:buChar char="•"/>
        <a:defRPr sz="7680" kern="1200">
          <a:solidFill>
            <a:schemeClr val="tx1"/>
          </a:solidFill>
          <a:latin typeface="+mn-lt"/>
          <a:ea typeface="+mn-ea"/>
          <a:cs typeface="+mn-cs"/>
        </a:defRPr>
      </a:lvl9pPr>
    </p:bodyStyle>
    <p:otherStyle>
      <a:defPPr>
        <a:defRPr lang="en-US"/>
      </a:defPPr>
      <a:lvl1pPr marL="0" algn="l" defTabSz="3901405" rtl="0" eaLnBrk="1" latinLnBrk="0" hangingPunct="1">
        <a:defRPr sz="7680" kern="1200">
          <a:solidFill>
            <a:schemeClr val="tx1"/>
          </a:solidFill>
          <a:latin typeface="+mn-lt"/>
          <a:ea typeface="+mn-ea"/>
          <a:cs typeface="+mn-cs"/>
        </a:defRPr>
      </a:lvl1pPr>
      <a:lvl2pPr marL="1950703" algn="l" defTabSz="3901405" rtl="0" eaLnBrk="1" latinLnBrk="0" hangingPunct="1">
        <a:defRPr sz="7680" kern="1200">
          <a:solidFill>
            <a:schemeClr val="tx1"/>
          </a:solidFill>
          <a:latin typeface="+mn-lt"/>
          <a:ea typeface="+mn-ea"/>
          <a:cs typeface="+mn-cs"/>
        </a:defRPr>
      </a:lvl2pPr>
      <a:lvl3pPr marL="3901405" algn="l" defTabSz="3901405" rtl="0" eaLnBrk="1" latinLnBrk="0" hangingPunct="1">
        <a:defRPr sz="7680" kern="1200">
          <a:solidFill>
            <a:schemeClr val="tx1"/>
          </a:solidFill>
          <a:latin typeface="+mn-lt"/>
          <a:ea typeface="+mn-ea"/>
          <a:cs typeface="+mn-cs"/>
        </a:defRPr>
      </a:lvl3pPr>
      <a:lvl4pPr marL="5852108" algn="l" defTabSz="3901405" rtl="0" eaLnBrk="1" latinLnBrk="0" hangingPunct="1">
        <a:defRPr sz="7680" kern="1200">
          <a:solidFill>
            <a:schemeClr val="tx1"/>
          </a:solidFill>
          <a:latin typeface="+mn-lt"/>
          <a:ea typeface="+mn-ea"/>
          <a:cs typeface="+mn-cs"/>
        </a:defRPr>
      </a:lvl4pPr>
      <a:lvl5pPr marL="7802810" algn="l" defTabSz="3901405" rtl="0" eaLnBrk="1" latinLnBrk="0" hangingPunct="1">
        <a:defRPr sz="7680" kern="1200">
          <a:solidFill>
            <a:schemeClr val="tx1"/>
          </a:solidFill>
          <a:latin typeface="+mn-lt"/>
          <a:ea typeface="+mn-ea"/>
          <a:cs typeface="+mn-cs"/>
        </a:defRPr>
      </a:lvl5pPr>
      <a:lvl6pPr marL="9753513" algn="l" defTabSz="3901405" rtl="0" eaLnBrk="1" latinLnBrk="0" hangingPunct="1">
        <a:defRPr sz="7680" kern="1200">
          <a:solidFill>
            <a:schemeClr val="tx1"/>
          </a:solidFill>
          <a:latin typeface="+mn-lt"/>
          <a:ea typeface="+mn-ea"/>
          <a:cs typeface="+mn-cs"/>
        </a:defRPr>
      </a:lvl6pPr>
      <a:lvl7pPr marL="11704216" algn="l" defTabSz="3901405" rtl="0" eaLnBrk="1" latinLnBrk="0" hangingPunct="1">
        <a:defRPr sz="7680" kern="1200">
          <a:solidFill>
            <a:schemeClr val="tx1"/>
          </a:solidFill>
          <a:latin typeface="+mn-lt"/>
          <a:ea typeface="+mn-ea"/>
          <a:cs typeface="+mn-cs"/>
        </a:defRPr>
      </a:lvl7pPr>
      <a:lvl8pPr marL="13654918" algn="l" defTabSz="3901405" rtl="0" eaLnBrk="1" latinLnBrk="0" hangingPunct="1">
        <a:defRPr sz="7680" kern="1200">
          <a:solidFill>
            <a:schemeClr val="tx1"/>
          </a:solidFill>
          <a:latin typeface="+mn-lt"/>
          <a:ea typeface="+mn-ea"/>
          <a:cs typeface="+mn-cs"/>
        </a:defRPr>
      </a:lvl8pPr>
      <a:lvl9pPr marL="15605621" algn="l" defTabSz="3901405" rtl="0" eaLnBrk="1" latinLnBrk="0" hangingPunct="1">
        <a:defRPr sz="76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C4359A-7BBB-495A-96DE-65574C0C88E6}"/>
              </a:ext>
            </a:extLst>
          </p:cNvPr>
          <p:cNvSpPr>
            <a:spLocks noGrp="1"/>
          </p:cNvSpPr>
          <p:nvPr>
            <p:ph type="ctrTitle"/>
          </p:nvPr>
        </p:nvSpPr>
        <p:spPr>
          <a:xfrm>
            <a:off x="14767177" y="7841893"/>
            <a:ext cx="15296649" cy="9959230"/>
          </a:xfrm>
          <a:solidFill>
            <a:schemeClr val="accent5">
              <a:lumMod val="50000"/>
            </a:schemeClr>
          </a:solidFill>
        </p:spPr>
        <p:txBody>
          <a:bodyPr vert="horz" wrap="square" lIns="406400" tIns="406400" rIns="406400" bIns="406400" rtlCol="0" anchor="t" anchorCtr="0">
            <a:noAutofit/>
          </a:bodyPr>
          <a:lstStyle/>
          <a:p>
            <a:pPr marL="365475">
              <a:lnSpc>
                <a:spcPct val="110000"/>
              </a:lnSpc>
              <a:spcBef>
                <a:spcPts val="0"/>
              </a:spcBef>
            </a:pPr>
            <a:r>
              <a:rPr lang="en-US" sz="7000" dirty="0">
                <a:solidFill>
                  <a:schemeClr val="bg1"/>
                </a:solidFill>
                <a:latin typeface="Arial" panose="020B0604020202020204" pitchFamily="34" charset="0"/>
                <a:ea typeface="Times New Roman" panose="02020603050405020304" pitchFamily="18" charset="0"/>
                <a:cs typeface="Arial" panose="020B0604020202020204" pitchFamily="34" charset="0"/>
              </a:rPr>
              <a:t>We found no evidence suggesting a detrimental effect of </a:t>
            </a:r>
            <a:r>
              <a:rPr lang="en-US" sz="7000" dirty="0" err="1">
                <a:solidFill>
                  <a:schemeClr val="bg1"/>
                </a:solidFill>
                <a:latin typeface="Arial" panose="020B0604020202020204" pitchFamily="34" charset="0"/>
                <a:ea typeface="Times New Roman" panose="02020603050405020304" pitchFamily="18" charset="0"/>
                <a:cs typeface="Arial" panose="020B0604020202020204" pitchFamily="34" charset="0"/>
              </a:rPr>
              <a:t>pitavastatin</a:t>
            </a:r>
            <a:r>
              <a:rPr lang="en-US" sz="7000" dirty="0">
                <a:solidFill>
                  <a:schemeClr val="bg1"/>
                </a:solidFill>
                <a:latin typeface="Arial" panose="020B0604020202020204" pitchFamily="34" charset="0"/>
                <a:ea typeface="Times New Roman" panose="02020603050405020304" pitchFamily="18" charset="0"/>
                <a:cs typeface="Arial" panose="020B0604020202020204" pitchFamily="34" charset="0"/>
              </a:rPr>
              <a:t> use on a battery of neurocognitive assessments among PWH. </a:t>
            </a:r>
            <a:br>
              <a:rPr lang="en-US" sz="70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US" sz="7000" dirty="0">
                <a:solidFill>
                  <a:schemeClr val="bg1"/>
                </a:solidFill>
                <a:latin typeface="Arial" panose="020B0604020202020204" pitchFamily="34" charset="0"/>
                <a:ea typeface="Times New Roman" panose="02020603050405020304" pitchFamily="18" charset="0"/>
                <a:cs typeface="Arial" panose="020B0604020202020204" pitchFamily="34" charset="0"/>
              </a:rPr>
              <a:t>These results provide reassurance to PWH and to providers who may have concerns about statin-related side effects.</a:t>
            </a:r>
            <a:br>
              <a:rPr lang="en-US" sz="7000" dirty="0">
                <a:solidFill>
                  <a:schemeClr val="bg1"/>
                </a:solidFill>
                <a:latin typeface="Arial" panose="020B0604020202020204" pitchFamily="34" charset="0"/>
                <a:ea typeface="Times New Roman" panose="02020603050405020304" pitchFamily="18" charset="0"/>
                <a:cs typeface="Arial" panose="020B0604020202020204" pitchFamily="34" charset="0"/>
              </a:rPr>
            </a:br>
            <a:endParaRPr lang="en-US" sz="7000" dirty="0">
              <a:solidFill>
                <a:schemeClr val="bg1"/>
              </a:solidFill>
              <a:latin typeface="Arial" panose="020B0604020202020204" pitchFamily="34" charset="0"/>
              <a:ea typeface="Roboto" panose="02000000000000000000" pitchFamily="2" charset="0"/>
              <a:cs typeface="Arial" panose="020B0604020202020204" pitchFamily="34" charset="0"/>
            </a:endParaRPr>
          </a:p>
        </p:txBody>
      </p:sp>
      <p:sp>
        <p:nvSpPr>
          <p:cNvPr id="20" name="Rectangle 19">
            <a:extLst>
              <a:ext uri="{FF2B5EF4-FFF2-40B4-BE49-F238E27FC236}">
                <a16:creationId xmlns:a16="http://schemas.microsoft.com/office/drawing/2014/main" id="{6BA4CF46-E210-4322-91D1-2A41779F64E4}"/>
              </a:ext>
            </a:extLst>
          </p:cNvPr>
          <p:cNvSpPr/>
          <p:nvPr/>
        </p:nvSpPr>
        <p:spPr>
          <a:xfrm>
            <a:off x="536383" y="2784026"/>
            <a:ext cx="42599064" cy="6494085"/>
          </a:xfrm>
          <a:prstGeom prst="rect">
            <a:avLst/>
          </a:prstGeom>
        </p:spPr>
        <p:txBody>
          <a:bodyPr wrap="square">
            <a:spAutoFit/>
          </a:bodyPr>
          <a:lstStyle/>
          <a:p>
            <a:pPr marL="0" marR="0" algn="ctr"/>
            <a:r>
              <a:rPr lang="en-US" sz="3600" dirty="0">
                <a:latin typeface="Arial" panose="020B0604020202020204" pitchFamily="34" charset="0"/>
                <a:ea typeface="Times New Roman" panose="02020603050405020304" pitchFamily="18" charset="0"/>
              </a:rPr>
              <a:t>Kristine Erlandson, MD MS</a:t>
            </a:r>
            <a:r>
              <a:rPr lang="en-US" sz="3600" baseline="30000" dirty="0">
                <a:latin typeface="Arial" panose="020B0604020202020204" pitchFamily="34" charset="0"/>
                <a:ea typeface="Times New Roman" panose="02020603050405020304" pitchFamily="18" charset="0"/>
              </a:rPr>
              <a:t>1</a:t>
            </a:r>
            <a:r>
              <a:rPr lang="en-US" sz="3600" dirty="0">
                <a:latin typeface="Arial" panose="020B0604020202020204" pitchFamily="34" charset="0"/>
                <a:ea typeface="Times New Roman" panose="02020603050405020304" pitchFamily="18" charset="0"/>
              </a:rPr>
              <a:t>, Ashley </a:t>
            </a:r>
            <a:r>
              <a:rPr lang="en-US" sz="3600" dirty="0" err="1">
                <a:latin typeface="Arial" panose="020B0604020202020204" pitchFamily="34" charset="0"/>
                <a:ea typeface="Times New Roman" panose="02020603050405020304" pitchFamily="18" charset="0"/>
              </a:rPr>
              <a:t>McKhann</a:t>
            </a:r>
            <a:r>
              <a:rPr lang="en-US" sz="3600" dirty="0">
                <a:latin typeface="Arial" panose="020B0604020202020204" pitchFamily="34" charset="0"/>
                <a:ea typeface="Times New Roman" panose="02020603050405020304" pitchFamily="18" charset="0"/>
              </a:rPr>
              <a:t>, MS</a:t>
            </a:r>
            <a:r>
              <a:rPr lang="en-US" sz="3600" baseline="30000" dirty="0">
                <a:latin typeface="Arial" panose="020B0604020202020204" pitchFamily="34" charset="0"/>
                <a:ea typeface="Times New Roman" panose="02020603050405020304" pitchFamily="18" charset="0"/>
              </a:rPr>
              <a:t>2</a:t>
            </a:r>
            <a:r>
              <a:rPr lang="en-US" sz="3600" dirty="0">
                <a:latin typeface="Arial" panose="020B0604020202020204" pitchFamily="34" charset="0"/>
                <a:ea typeface="Times New Roman" panose="02020603050405020304" pitchFamily="18" charset="0"/>
              </a:rPr>
              <a:t>, </a:t>
            </a:r>
            <a:r>
              <a:rPr lang="en-US" sz="3600" kern="100" dirty="0">
                <a:effectLst/>
                <a:latin typeface="Arial" panose="020B0604020202020204" pitchFamily="34" charset="0"/>
                <a:ea typeface="Aptos" panose="020B0004020202020204" pitchFamily="34" charset="0"/>
              </a:rPr>
              <a:t>Douglas W. Kitch, MS</a:t>
            </a:r>
            <a:r>
              <a:rPr lang="en-US" sz="3600" kern="100" baseline="30000" dirty="0">
                <a:effectLst/>
                <a:latin typeface="Arial" panose="020B0604020202020204" pitchFamily="34" charset="0"/>
                <a:ea typeface="Aptos" panose="020B0004020202020204" pitchFamily="34" charset="0"/>
              </a:rPr>
              <a:t>2</a:t>
            </a:r>
            <a:r>
              <a:rPr lang="en-US" sz="3600" kern="100" dirty="0">
                <a:latin typeface="Arial" panose="020B0604020202020204" pitchFamily="34" charset="0"/>
                <a:ea typeface="Aptos" panose="020B0004020202020204" pitchFamily="34" charset="0"/>
              </a:rPr>
              <a:t>, </a:t>
            </a:r>
            <a:r>
              <a:rPr lang="en-US" sz="3600" kern="100" dirty="0">
                <a:effectLst/>
                <a:latin typeface="Arial" panose="020B0604020202020204" pitchFamily="34" charset="0"/>
                <a:ea typeface="Aptos" panose="020B0004020202020204" pitchFamily="34" charset="0"/>
              </a:rPr>
              <a:t>Frank J. </a:t>
            </a:r>
            <a:r>
              <a:rPr lang="en-US" sz="3600" kern="100" dirty="0" err="1">
                <a:effectLst/>
                <a:latin typeface="Arial" panose="020B0604020202020204" pitchFamily="34" charset="0"/>
                <a:ea typeface="Aptos" panose="020B0004020202020204" pitchFamily="34" charset="0"/>
              </a:rPr>
              <a:t>Palella</a:t>
            </a:r>
            <a:r>
              <a:rPr lang="en-US" sz="3600" kern="100" dirty="0">
                <a:effectLst/>
                <a:latin typeface="Arial" panose="020B0604020202020204" pitchFamily="34" charset="0"/>
                <a:ea typeface="Aptos" panose="020B0004020202020204" pitchFamily="34" charset="0"/>
              </a:rPr>
              <a:t>, MD</a:t>
            </a:r>
            <a:r>
              <a:rPr lang="en-US" sz="3600" kern="100" baseline="30000" dirty="0">
                <a:effectLst/>
                <a:latin typeface="Arial" panose="020B0604020202020204" pitchFamily="34" charset="0"/>
                <a:ea typeface="Aptos" panose="020B0004020202020204" pitchFamily="34" charset="0"/>
              </a:rPr>
              <a:t>3</a:t>
            </a:r>
            <a:r>
              <a:rPr lang="en-US" sz="3600" kern="100" dirty="0">
                <a:effectLst/>
                <a:latin typeface="Arial" panose="020B0604020202020204" pitchFamily="34" charset="0"/>
                <a:ea typeface="Aptos" panose="020B0004020202020204" pitchFamily="34" charset="0"/>
              </a:rPr>
              <a:t>, Ronald J. Ellis, MD</a:t>
            </a:r>
            <a:r>
              <a:rPr lang="en-US" sz="3600" kern="100" baseline="30000" dirty="0">
                <a:effectLst/>
                <a:latin typeface="Arial" panose="020B0604020202020204" pitchFamily="34" charset="0"/>
                <a:ea typeface="Aptos" panose="020B0004020202020204" pitchFamily="34" charset="0"/>
              </a:rPr>
              <a:t>4</a:t>
            </a:r>
            <a:r>
              <a:rPr lang="en-US" sz="3600" kern="100" dirty="0">
                <a:effectLst/>
                <a:latin typeface="Arial" panose="020B0604020202020204" pitchFamily="34" charset="0"/>
                <a:ea typeface="Aptos" panose="020B0004020202020204" pitchFamily="34" charset="0"/>
              </a:rPr>
              <a:t>, Beau M. </a:t>
            </a:r>
            <a:r>
              <a:rPr lang="en-US" sz="3600" kern="100" dirty="0" err="1">
                <a:effectLst/>
                <a:latin typeface="Arial" panose="020B0604020202020204" pitchFamily="34" charset="0"/>
                <a:ea typeface="Aptos" panose="020B0004020202020204" pitchFamily="34" charset="0"/>
              </a:rPr>
              <a:t>Ances</a:t>
            </a:r>
            <a:r>
              <a:rPr lang="en-US" sz="3600" kern="100" dirty="0">
                <a:effectLst/>
                <a:latin typeface="Arial" panose="020B0604020202020204" pitchFamily="34" charset="0"/>
                <a:ea typeface="Aptos" panose="020B0004020202020204" pitchFamily="34" charset="0"/>
              </a:rPr>
              <a:t>, MD, PhD</a:t>
            </a:r>
            <a:r>
              <a:rPr lang="en-US" sz="3600" kern="100" baseline="30000" dirty="0">
                <a:effectLst/>
                <a:latin typeface="Arial" panose="020B0604020202020204" pitchFamily="34" charset="0"/>
                <a:ea typeface="Aptos" panose="020B0004020202020204" pitchFamily="34" charset="0"/>
              </a:rPr>
              <a:t>5</a:t>
            </a:r>
            <a:r>
              <a:rPr lang="en-US" sz="3600" kern="100" dirty="0">
                <a:effectLst/>
                <a:latin typeface="Arial" panose="020B0604020202020204" pitchFamily="34" charset="0"/>
                <a:ea typeface="Aptos" panose="020B0004020202020204" pitchFamily="34" charset="0"/>
              </a:rPr>
              <a:t>, </a:t>
            </a:r>
            <a:r>
              <a:rPr lang="en-US" sz="3600" kern="100" dirty="0" err="1">
                <a:effectLst/>
                <a:latin typeface="Arial" panose="020B0604020202020204" pitchFamily="34" charset="0"/>
                <a:ea typeface="Aptos" panose="020B0004020202020204" pitchFamily="34" charset="0"/>
              </a:rPr>
              <a:t>Markella</a:t>
            </a:r>
            <a:r>
              <a:rPr lang="en-US" sz="3600" kern="100" dirty="0">
                <a:effectLst/>
                <a:latin typeface="Arial" panose="020B0604020202020204" pitchFamily="34" charset="0"/>
                <a:ea typeface="Aptos" panose="020B0004020202020204" pitchFamily="34" charset="0"/>
              </a:rPr>
              <a:t> V. Zanni, MD</a:t>
            </a:r>
            <a:r>
              <a:rPr lang="en-US" sz="3600" kern="100" baseline="30000" dirty="0">
                <a:effectLst/>
                <a:latin typeface="Arial" panose="020B0604020202020204" pitchFamily="34" charset="0"/>
                <a:ea typeface="Aptos" panose="020B0004020202020204" pitchFamily="34" charset="0"/>
              </a:rPr>
              <a:t>6</a:t>
            </a:r>
            <a:r>
              <a:rPr lang="en-US" sz="3600" kern="100" dirty="0">
                <a:latin typeface="Arial" panose="020B0604020202020204" pitchFamily="34" charset="0"/>
                <a:ea typeface="Aptos" panose="020B0004020202020204" pitchFamily="34" charset="0"/>
              </a:rPr>
              <a:t>, M</a:t>
            </a:r>
            <a:r>
              <a:rPr lang="en-US" sz="3600" kern="100" dirty="0">
                <a:effectLst/>
                <a:latin typeface="Arial" panose="020B0604020202020204" pitchFamily="34" charset="0"/>
                <a:ea typeface="Aptos" panose="020B0004020202020204" pitchFamily="34" charset="0"/>
              </a:rPr>
              <a:t>arissa R. Diggs, AB</a:t>
            </a:r>
            <a:r>
              <a:rPr lang="en-US" sz="3600" kern="100" baseline="30000" dirty="0">
                <a:effectLst/>
                <a:latin typeface="Arial" panose="020B0604020202020204" pitchFamily="34" charset="0"/>
                <a:ea typeface="Aptos" panose="020B0004020202020204" pitchFamily="34" charset="0"/>
              </a:rPr>
              <a:t>6</a:t>
            </a:r>
            <a:r>
              <a:rPr lang="en-US" sz="3600" kern="100" dirty="0">
                <a:effectLst/>
                <a:latin typeface="Arial" panose="020B0604020202020204" pitchFamily="34" charset="0"/>
                <a:ea typeface="Aptos" panose="020B0004020202020204" pitchFamily="34" charset="0"/>
              </a:rPr>
              <a:t>, Sarah M. Chu, MSN</a:t>
            </a:r>
            <a:r>
              <a:rPr lang="en-US" sz="3600" kern="100" baseline="30000" dirty="0">
                <a:effectLst/>
                <a:latin typeface="Arial" panose="020B0604020202020204" pitchFamily="34" charset="0"/>
                <a:ea typeface="Aptos" panose="020B0004020202020204" pitchFamily="34" charset="0"/>
              </a:rPr>
              <a:t>6</a:t>
            </a:r>
            <a:r>
              <a:rPr lang="en-US" sz="3600" kern="100" dirty="0">
                <a:effectLst/>
                <a:latin typeface="Arial" panose="020B0604020202020204" pitchFamily="34" charset="0"/>
                <a:ea typeface="Aptos" panose="020B0004020202020204" pitchFamily="34" charset="0"/>
              </a:rPr>
              <a:t>, Judith S. Currier, MD</a:t>
            </a:r>
            <a:r>
              <a:rPr lang="en-US" sz="3600" kern="100" baseline="30000" dirty="0">
                <a:effectLst/>
                <a:latin typeface="Arial" panose="020B0604020202020204" pitchFamily="34" charset="0"/>
                <a:ea typeface="Aptos" panose="020B0004020202020204" pitchFamily="34" charset="0"/>
              </a:rPr>
              <a:t>7</a:t>
            </a:r>
            <a:r>
              <a:rPr lang="en-US" sz="3600" kern="100" dirty="0">
                <a:effectLst/>
                <a:latin typeface="Arial" panose="020B0604020202020204" pitchFamily="34" charset="0"/>
                <a:ea typeface="Aptos" panose="020B0004020202020204" pitchFamily="34" charset="0"/>
              </a:rPr>
              <a:t>, Gerald S. Bloomfield, MD, MPH</a:t>
            </a:r>
            <a:r>
              <a:rPr lang="en-US" sz="3600" kern="100" baseline="30000" dirty="0">
                <a:effectLst/>
                <a:latin typeface="Arial" panose="020B0604020202020204" pitchFamily="34" charset="0"/>
                <a:ea typeface="Aptos" panose="020B0004020202020204" pitchFamily="34" charset="0"/>
              </a:rPr>
              <a:t>8</a:t>
            </a:r>
            <a:r>
              <a:rPr lang="en-US" sz="3600" kern="100" dirty="0">
                <a:effectLst/>
                <a:latin typeface="Arial" panose="020B0604020202020204" pitchFamily="34" charset="0"/>
                <a:ea typeface="Aptos" panose="020B0004020202020204" pitchFamily="34" charset="0"/>
              </a:rPr>
              <a:t>, Carlos D. </a:t>
            </a:r>
            <a:r>
              <a:rPr lang="en-US" sz="3600" kern="100" dirty="0" err="1">
                <a:effectLst/>
                <a:latin typeface="Arial" panose="020B0604020202020204" pitchFamily="34" charset="0"/>
                <a:ea typeface="Aptos" panose="020B0004020202020204" pitchFamily="34" charset="0"/>
              </a:rPr>
              <a:t>Malvestutto</a:t>
            </a:r>
            <a:r>
              <a:rPr lang="en-US" sz="3600" kern="100" dirty="0">
                <a:effectLst/>
                <a:latin typeface="Arial" panose="020B0604020202020204" pitchFamily="34" charset="0"/>
                <a:ea typeface="Aptos" panose="020B0004020202020204" pitchFamily="34" charset="0"/>
              </a:rPr>
              <a:t>, MD, MPH</a:t>
            </a:r>
            <a:r>
              <a:rPr lang="en-US" sz="3600" kern="100" baseline="30000" dirty="0">
                <a:effectLst/>
                <a:latin typeface="Arial" panose="020B0604020202020204" pitchFamily="34" charset="0"/>
                <a:ea typeface="Aptos" panose="020B0004020202020204" pitchFamily="34" charset="0"/>
              </a:rPr>
              <a:t>9</a:t>
            </a:r>
            <a:r>
              <a:rPr lang="en-US" sz="3600" kern="100" dirty="0">
                <a:effectLst/>
                <a:latin typeface="Arial" panose="020B0604020202020204" pitchFamily="34" charset="0"/>
                <a:ea typeface="Aptos" panose="020B0004020202020204" pitchFamily="34" charset="0"/>
              </a:rPr>
              <a:t>, Carl J. </a:t>
            </a:r>
            <a:r>
              <a:rPr lang="en-US" sz="3600" kern="100" dirty="0" err="1">
                <a:effectLst/>
                <a:latin typeface="Arial" panose="020B0604020202020204" pitchFamily="34" charset="0"/>
                <a:ea typeface="Aptos" panose="020B0004020202020204" pitchFamily="34" charset="0"/>
              </a:rPr>
              <a:t>Fichtenbaum</a:t>
            </a:r>
            <a:r>
              <a:rPr lang="en-US" sz="3600" kern="100" dirty="0">
                <a:effectLst/>
                <a:latin typeface="Arial" panose="020B0604020202020204" pitchFamily="34" charset="0"/>
                <a:ea typeface="Aptos" panose="020B0004020202020204" pitchFamily="34" charset="0"/>
              </a:rPr>
              <a:t>, MD</a:t>
            </a:r>
            <a:r>
              <a:rPr lang="en-US" sz="3600" kern="100" baseline="30000" dirty="0">
                <a:effectLst/>
                <a:latin typeface="Arial" panose="020B0604020202020204" pitchFamily="34" charset="0"/>
                <a:ea typeface="Aptos" panose="020B0004020202020204" pitchFamily="34" charset="0"/>
              </a:rPr>
              <a:t>10</a:t>
            </a:r>
            <a:r>
              <a:rPr lang="en-US" sz="3600" kern="100" dirty="0">
                <a:effectLst/>
                <a:latin typeface="Arial" panose="020B0604020202020204" pitchFamily="34" charset="0"/>
                <a:ea typeface="Aptos" panose="020B0004020202020204" pitchFamily="34" charset="0"/>
              </a:rPr>
              <a:t>, Judith A. Aberg, MD</a:t>
            </a:r>
            <a:r>
              <a:rPr lang="en-US" sz="3600" kern="100" baseline="30000" dirty="0">
                <a:effectLst/>
                <a:latin typeface="Arial" panose="020B0604020202020204" pitchFamily="34" charset="0"/>
                <a:ea typeface="Aptos" panose="020B0004020202020204" pitchFamily="34" charset="0"/>
              </a:rPr>
              <a:t>11</a:t>
            </a:r>
            <a:r>
              <a:rPr lang="en-US" sz="3600" kern="100" dirty="0">
                <a:effectLst/>
                <a:latin typeface="Arial" panose="020B0604020202020204" pitchFamily="34" charset="0"/>
                <a:ea typeface="Aptos" panose="020B0004020202020204" pitchFamily="34" charset="0"/>
              </a:rPr>
              <a:t>, Susan L. </a:t>
            </a:r>
            <a:r>
              <a:rPr lang="en-US" sz="3600" kern="100" dirty="0" err="1">
                <a:effectLst/>
                <a:latin typeface="Arial" panose="020B0604020202020204" pitchFamily="34" charset="0"/>
                <a:ea typeface="Aptos" panose="020B0004020202020204" pitchFamily="34" charset="0"/>
              </a:rPr>
              <a:t>Koletar</a:t>
            </a:r>
            <a:r>
              <a:rPr lang="en-US" sz="3600" kern="100" dirty="0">
                <a:effectLst/>
                <a:latin typeface="Arial" panose="020B0604020202020204" pitchFamily="34" charset="0"/>
                <a:ea typeface="Aptos" panose="020B0004020202020204" pitchFamily="34" charset="0"/>
              </a:rPr>
              <a:t>, MD</a:t>
            </a:r>
            <a:r>
              <a:rPr lang="en-US" sz="3600" kern="100" baseline="30000" dirty="0">
                <a:effectLst/>
                <a:latin typeface="Arial" panose="020B0604020202020204" pitchFamily="34" charset="0"/>
                <a:ea typeface="Aptos" panose="020B0004020202020204" pitchFamily="34" charset="0"/>
              </a:rPr>
              <a:t>12</a:t>
            </a:r>
            <a:r>
              <a:rPr lang="en-US" sz="3600" kern="100" dirty="0">
                <a:effectLst/>
                <a:latin typeface="Arial" panose="020B0604020202020204" pitchFamily="34" charset="0"/>
                <a:ea typeface="Aptos" panose="020B0004020202020204" pitchFamily="34" charset="0"/>
              </a:rPr>
              <a:t>, Rachel M. Presti, MD, PhD</a:t>
            </a:r>
            <a:r>
              <a:rPr lang="en-US" sz="3600" kern="100" baseline="30000" dirty="0">
                <a:effectLst/>
                <a:latin typeface="Arial" panose="020B0604020202020204" pitchFamily="34" charset="0"/>
                <a:ea typeface="Aptos" panose="020B0004020202020204" pitchFamily="34" charset="0"/>
              </a:rPr>
              <a:t>13</a:t>
            </a:r>
            <a:r>
              <a:rPr lang="en-US" sz="3600" kern="100" dirty="0">
                <a:effectLst/>
                <a:latin typeface="Arial" panose="020B0604020202020204" pitchFamily="34" charset="0"/>
                <a:ea typeface="Aptos" panose="020B0004020202020204" pitchFamily="34" charset="0"/>
              </a:rPr>
              <a:t>, Timothy J. </a:t>
            </a:r>
            <a:r>
              <a:rPr lang="en-US" sz="3600" kern="100" dirty="0" err="1">
                <a:effectLst/>
                <a:latin typeface="Arial" panose="020B0604020202020204" pitchFamily="34" charset="0"/>
                <a:ea typeface="Aptos" panose="020B0004020202020204" pitchFamily="34" charset="0"/>
              </a:rPr>
              <a:t>Hatlen</a:t>
            </a:r>
            <a:r>
              <a:rPr lang="en-US" sz="3600" kern="100" dirty="0">
                <a:effectLst/>
                <a:latin typeface="Arial" panose="020B0604020202020204" pitchFamily="34" charset="0"/>
                <a:ea typeface="Aptos" panose="020B0004020202020204" pitchFamily="34" charset="0"/>
              </a:rPr>
              <a:t>, MD</a:t>
            </a:r>
            <a:r>
              <a:rPr lang="en-US" sz="3600" kern="100" baseline="30000" dirty="0">
                <a:effectLst/>
                <a:latin typeface="Arial" panose="020B0604020202020204" pitchFamily="34" charset="0"/>
                <a:ea typeface="Aptos" panose="020B0004020202020204" pitchFamily="34" charset="0"/>
              </a:rPr>
              <a:t>14</a:t>
            </a:r>
            <a:r>
              <a:rPr lang="en-US" sz="3600" kern="100" dirty="0">
                <a:effectLst/>
                <a:latin typeface="Arial" panose="020B0604020202020204" pitchFamily="34" charset="0"/>
                <a:ea typeface="Aptos" panose="020B0004020202020204" pitchFamily="34" charset="0"/>
              </a:rPr>
              <a:t>, Daniel J. </a:t>
            </a:r>
            <a:r>
              <a:rPr lang="en-US" sz="3600" kern="100" dirty="0" err="1">
                <a:effectLst/>
                <a:latin typeface="Arial" panose="020B0604020202020204" pitchFamily="34" charset="0"/>
                <a:ea typeface="Aptos" panose="020B0004020202020204" pitchFamily="34" charset="0"/>
              </a:rPr>
              <a:t>Skiest</a:t>
            </a:r>
            <a:r>
              <a:rPr lang="en-US" sz="3600" kern="100" dirty="0">
                <a:effectLst/>
                <a:latin typeface="Arial" panose="020B0604020202020204" pitchFamily="34" charset="0"/>
                <a:ea typeface="Aptos" panose="020B0004020202020204" pitchFamily="34" charset="0"/>
              </a:rPr>
              <a:t>, MD</a:t>
            </a:r>
            <a:r>
              <a:rPr lang="en-US" sz="3600" kern="100" baseline="30000" dirty="0">
                <a:effectLst/>
                <a:latin typeface="Arial" panose="020B0604020202020204" pitchFamily="34" charset="0"/>
                <a:ea typeface="Aptos" panose="020B0004020202020204" pitchFamily="34" charset="0"/>
              </a:rPr>
              <a:t>15</a:t>
            </a:r>
            <a:r>
              <a:rPr lang="en-US" sz="3600" kern="100" dirty="0">
                <a:effectLst/>
                <a:latin typeface="Arial" panose="020B0604020202020204" pitchFamily="34" charset="0"/>
                <a:ea typeface="Aptos" panose="020B0004020202020204" pitchFamily="34" charset="0"/>
              </a:rPr>
              <a:t>, Pamela S. Douglas, MD</a:t>
            </a:r>
            <a:r>
              <a:rPr lang="en-US" sz="3600" kern="100" baseline="30000" dirty="0">
                <a:effectLst/>
                <a:latin typeface="Arial" panose="020B0604020202020204" pitchFamily="34" charset="0"/>
                <a:ea typeface="Aptos" panose="020B0004020202020204" pitchFamily="34" charset="0"/>
              </a:rPr>
              <a:t>16</a:t>
            </a:r>
            <a:r>
              <a:rPr lang="en-US" sz="3600" kern="100" dirty="0">
                <a:effectLst/>
                <a:latin typeface="Arial" panose="020B0604020202020204" pitchFamily="34" charset="0"/>
                <a:ea typeface="Aptos" panose="020B0004020202020204" pitchFamily="34" charset="0"/>
              </a:rPr>
              <a:t>, Heather J. </a:t>
            </a:r>
            <a:r>
              <a:rPr lang="en-US" sz="3600" kern="100" dirty="0" err="1">
                <a:effectLst/>
                <a:latin typeface="Arial" panose="020B0604020202020204" pitchFamily="34" charset="0"/>
                <a:ea typeface="Aptos" panose="020B0004020202020204" pitchFamily="34" charset="0"/>
              </a:rPr>
              <a:t>Ribaudo</a:t>
            </a:r>
            <a:r>
              <a:rPr lang="en-US" sz="3600" kern="100" dirty="0">
                <a:effectLst/>
                <a:latin typeface="Arial" panose="020B0604020202020204" pitchFamily="34" charset="0"/>
                <a:ea typeface="Aptos" panose="020B0004020202020204" pitchFamily="34" charset="0"/>
              </a:rPr>
              <a:t>, PhD</a:t>
            </a:r>
            <a:r>
              <a:rPr lang="en-US" sz="3600" kern="100" baseline="30000" dirty="0">
                <a:effectLst/>
                <a:latin typeface="Arial" panose="020B0604020202020204" pitchFamily="34" charset="0"/>
                <a:ea typeface="Aptos" panose="020B0004020202020204" pitchFamily="34" charset="0"/>
              </a:rPr>
              <a:t>2</a:t>
            </a:r>
            <a:r>
              <a:rPr lang="en-US" sz="3600" kern="100" dirty="0">
                <a:effectLst/>
                <a:latin typeface="Arial" panose="020B0604020202020204" pitchFamily="34" charset="0"/>
                <a:ea typeface="Aptos" panose="020B0004020202020204" pitchFamily="34" charset="0"/>
              </a:rPr>
              <a:t>, Steven K. Grinspoon, MD</a:t>
            </a:r>
            <a:r>
              <a:rPr lang="en-US" sz="3600" kern="100" baseline="30000" dirty="0">
                <a:effectLst/>
                <a:latin typeface="Arial" panose="020B0604020202020204" pitchFamily="34" charset="0"/>
                <a:ea typeface="Aptos" panose="020B0004020202020204" pitchFamily="34" charset="0"/>
              </a:rPr>
              <a:t>6</a:t>
            </a:r>
          </a:p>
          <a:p>
            <a:pPr marL="0" marR="0" algn="ctr"/>
            <a:endParaRPr lang="en-US" sz="3600" kern="100" baseline="30000" dirty="0">
              <a:latin typeface="Arial" panose="020B0604020202020204" pitchFamily="34" charset="0"/>
              <a:ea typeface="Aptos" panose="020B0004020202020204" pitchFamily="34" charset="0"/>
            </a:endParaRPr>
          </a:p>
          <a:p>
            <a:pPr marL="0" marR="0" algn="ctr">
              <a:spcBef>
                <a:spcPts val="600"/>
              </a:spcBef>
            </a:pPr>
            <a:r>
              <a:rPr lang="en-US" sz="1800" kern="100" dirty="0">
                <a:solidFill>
                  <a:srgbClr val="000000"/>
                </a:solidFill>
                <a:effectLst/>
                <a:latin typeface="Arial" panose="020B0604020202020204" pitchFamily="34" charset="0"/>
                <a:ea typeface="Times New Roman" panose="02020603050405020304" pitchFamily="18" charset="0"/>
              </a:rPr>
              <a:t> </a:t>
            </a:r>
            <a:endParaRPr lang="en-US" sz="2400" kern="100" dirty="0">
              <a:effectLst/>
              <a:latin typeface="Arial" panose="020B0604020202020204" pitchFamily="34" charset="0"/>
              <a:ea typeface="Aptos" panose="020B0004020202020204" pitchFamily="34" charset="0"/>
            </a:endParaRPr>
          </a:p>
          <a:p>
            <a:pPr marL="0" marR="0" algn="ctr">
              <a:spcBef>
                <a:spcPts val="600"/>
              </a:spcBef>
            </a:pPr>
            <a:r>
              <a:rPr lang="en-US" sz="2400" kern="100" dirty="0">
                <a:solidFill>
                  <a:srgbClr val="000000"/>
                </a:solidFill>
                <a:effectLst/>
                <a:latin typeface="Arial" panose="020B0604020202020204" pitchFamily="34" charset="0"/>
                <a:ea typeface="Times New Roman" panose="02020603050405020304" pitchFamily="18" charset="0"/>
              </a:rPr>
              <a:t>1. Department of Medicine, University of Colorado Denver- Anschutz Medical Campus, Aurora, CO. USA; 2. Center for Biostatistics in AIDS Research, Harvard TH Chan School of Public Health, Boston, MA. USA; </a:t>
            </a:r>
            <a:r>
              <a:rPr lang="en-US" sz="2400" kern="100" dirty="0">
                <a:effectLst/>
                <a:latin typeface="Arial" panose="020B0604020202020204" pitchFamily="34" charset="0"/>
                <a:ea typeface="Times New Roman" panose="02020603050405020304" pitchFamily="18" charset="0"/>
              </a:rPr>
              <a:t>3. Department of Medicine, Northwestern University, Chicago, IL USA; 4. Department of Neurosciences, University of California San Diego, San Diego, CA, USA; 5. Department of Neurology, Washington University, St. Louis, MO, USA; 6. Metabolism Unit, Massachusetts General Hospital and Harvard Medical School, Boston, MA. USA</a:t>
            </a:r>
            <a:r>
              <a:rPr lang="en-US" sz="2400" kern="100" dirty="0">
                <a:latin typeface="Arial" panose="020B0604020202020204" pitchFamily="34" charset="0"/>
                <a:ea typeface="Times New Roman" panose="02020603050405020304" pitchFamily="18" charset="0"/>
              </a:rPr>
              <a:t>; </a:t>
            </a:r>
            <a:r>
              <a:rPr lang="en-US" sz="2400" kern="100" dirty="0">
                <a:solidFill>
                  <a:srgbClr val="000000"/>
                </a:solidFill>
                <a:effectLst/>
                <a:latin typeface="Arial" panose="020B0604020202020204" pitchFamily="34" charset="0"/>
                <a:ea typeface="Times New Roman" panose="02020603050405020304" pitchFamily="18" charset="0"/>
              </a:rPr>
              <a:t>7. Division of Infectious Diseases, David Geffen School of Medicine, University of California Los Angeles, Los Angeles, CA, USA</a:t>
            </a:r>
            <a:r>
              <a:rPr lang="en-US" sz="2400" kern="100" dirty="0">
                <a:solidFill>
                  <a:srgbClr val="000000"/>
                </a:solidFill>
                <a:latin typeface="Arial" panose="020B0604020202020204" pitchFamily="34" charset="0"/>
                <a:ea typeface="Times New Roman" panose="02020603050405020304" pitchFamily="18" charset="0"/>
              </a:rPr>
              <a:t>; </a:t>
            </a:r>
            <a:r>
              <a:rPr lang="en-US" sz="2400" kern="100" dirty="0">
                <a:effectLst/>
                <a:latin typeface="Arial" panose="020B0604020202020204" pitchFamily="34" charset="0"/>
                <a:ea typeface="Times New Roman" panose="02020603050405020304" pitchFamily="18" charset="0"/>
              </a:rPr>
              <a:t>8. Duke Clinical Research Institute, Duke Global Health Institute and Department of Medicine, Duke University. Durham, NC, USA</a:t>
            </a:r>
            <a:r>
              <a:rPr lang="en-US" sz="2400" kern="100" dirty="0">
                <a:latin typeface="Arial" panose="020B0604020202020204" pitchFamily="34" charset="0"/>
                <a:ea typeface="Times New Roman" panose="02020603050405020304" pitchFamily="18" charset="0"/>
              </a:rPr>
              <a:t>; </a:t>
            </a:r>
            <a:r>
              <a:rPr lang="en-US" sz="2400" kern="100" dirty="0">
                <a:effectLst/>
                <a:latin typeface="Arial" panose="020B0604020202020204" pitchFamily="34" charset="0"/>
                <a:ea typeface="Times New Roman" panose="02020603050405020304" pitchFamily="18" charset="0"/>
              </a:rPr>
              <a:t>9. Division of Infectious Diseases, Ohio State University Medical Center, Columbus, OH, USA</a:t>
            </a:r>
            <a:r>
              <a:rPr lang="en-US" sz="2400" kern="100" dirty="0">
                <a:latin typeface="Arial" panose="020B0604020202020204" pitchFamily="34" charset="0"/>
                <a:ea typeface="Times New Roman" panose="02020603050405020304" pitchFamily="18" charset="0"/>
              </a:rPr>
              <a:t>; </a:t>
            </a:r>
            <a:r>
              <a:rPr lang="en-US" sz="2400" kern="100" dirty="0">
                <a:effectLst/>
                <a:latin typeface="Arial" panose="020B0604020202020204" pitchFamily="34" charset="0"/>
                <a:ea typeface="Times New Roman" panose="02020603050405020304" pitchFamily="18" charset="0"/>
              </a:rPr>
              <a:t>10. Department of Medicine, University of Cincinnati College of Medicine, Cincinnati, OH. USA</a:t>
            </a:r>
            <a:r>
              <a:rPr lang="en-US" sz="2400" kern="100" dirty="0">
                <a:latin typeface="Arial" panose="020B0604020202020204" pitchFamily="34" charset="0"/>
                <a:ea typeface="Times New Roman" panose="02020603050405020304" pitchFamily="18" charset="0"/>
              </a:rPr>
              <a:t>; </a:t>
            </a:r>
            <a:r>
              <a:rPr lang="en-US" sz="2400" kern="100" dirty="0">
                <a:solidFill>
                  <a:srgbClr val="000000"/>
                </a:solidFill>
                <a:effectLst/>
                <a:latin typeface="Arial" panose="020B0604020202020204" pitchFamily="34" charset="0"/>
                <a:ea typeface="Times New Roman" panose="02020603050405020304" pitchFamily="18" charset="0"/>
              </a:rPr>
              <a:t>11</a:t>
            </a:r>
            <a:r>
              <a:rPr lang="en-US" sz="2400" kern="100" dirty="0">
                <a:effectLst/>
                <a:latin typeface="Arial" panose="020B0604020202020204" pitchFamily="34" charset="0"/>
                <a:ea typeface="Times New Roman" panose="02020603050405020304" pitchFamily="18" charset="0"/>
              </a:rPr>
              <a:t>. Department of Medicine, Icahn School of Medicine at Mount Sinai, New York, NY. USA. 12. Division of Infectious Disease, Ohio State University Medical Center; Columbus, OH. USA; </a:t>
            </a:r>
            <a:r>
              <a:rPr lang="en-US" sz="2400" kern="100" dirty="0">
                <a:solidFill>
                  <a:srgbClr val="000000"/>
                </a:solidFill>
                <a:effectLst/>
                <a:latin typeface="Arial" panose="020B0604020202020204" pitchFamily="34" charset="0"/>
                <a:ea typeface="Times New Roman" panose="02020603050405020304" pitchFamily="18" charset="0"/>
              </a:rPr>
              <a:t>13. </a:t>
            </a:r>
            <a:r>
              <a:rPr lang="en-US" sz="2400" kern="100" dirty="0">
                <a:effectLst/>
                <a:latin typeface="Arial" panose="020B0604020202020204" pitchFamily="34" charset="0"/>
                <a:ea typeface="Times New Roman" panose="02020603050405020304" pitchFamily="18" charset="0"/>
              </a:rPr>
              <a:t>Division of Infectious Disease</a:t>
            </a:r>
            <a:r>
              <a:rPr lang="en-US" sz="2400" kern="100" dirty="0">
                <a:solidFill>
                  <a:srgbClr val="000000"/>
                </a:solidFill>
                <a:effectLst/>
                <a:latin typeface="Arial" panose="020B0604020202020204" pitchFamily="34" charset="0"/>
                <a:ea typeface="Times New Roman" panose="02020603050405020304" pitchFamily="18" charset="0"/>
              </a:rPr>
              <a:t>, </a:t>
            </a:r>
            <a:r>
              <a:rPr lang="en-US" sz="2400" kern="100" dirty="0">
                <a:effectLst/>
                <a:latin typeface="Arial" panose="020B0604020202020204" pitchFamily="34" charset="0"/>
                <a:ea typeface="Times New Roman" panose="02020603050405020304" pitchFamily="18" charset="0"/>
              </a:rPr>
              <a:t>Washington University School of Medicine, St. Louis, MO, USA. </a:t>
            </a:r>
            <a:r>
              <a:rPr lang="en-US" sz="2400" kern="100" dirty="0">
                <a:solidFill>
                  <a:srgbClr val="000000"/>
                </a:solidFill>
                <a:effectLst/>
                <a:latin typeface="Arial" panose="020B0604020202020204" pitchFamily="34" charset="0"/>
                <a:ea typeface="Times New Roman" panose="02020603050405020304" pitchFamily="18" charset="0"/>
              </a:rPr>
              <a:t>14. Division of HIV Medicine, Lundquist Institute at Harbor-University of California Los Angeles Medical Center, Torrance, CA, USA.15. Department of Medicine, UMass Chan Medical School- Baystate, Springfield, MA, USA.16. </a:t>
            </a:r>
            <a:r>
              <a:rPr lang="en-US" sz="2400" kern="100" dirty="0">
                <a:effectLst/>
                <a:latin typeface="Arial" panose="020B0604020202020204" pitchFamily="34" charset="0"/>
                <a:ea typeface="Times New Roman" panose="02020603050405020304" pitchFamily="18" charset="0"/>
              </a:rPr>
              <a:t>Duke Clinical Research Institute, Duke University School of Medicine. Durham, NC. USA.</a:t>
            </a:r>
            <a:endParaRPr lang="en-US" sz="2400" kern="100" dirty="0">
              <a:effectLst/>
              <a:latin typeface="Arial" panose="020B0604020202020204" pitchFamily="34" charset="0"/>
              <a:ea typeface="Aptos" panose="020B0004020202020204" pitchFamily="34" charset="0"/>
            </a:endParaRPr>
          </a:p>
          <a:p>
            <a:pPr marL="0" marR="0" algn="ctr"/>
            <a:endParaRPr lang="en-US" sz="4400" kern="100" dirty="0">
              <a:effectLst/>
              <a:latin typeface="Arial" panose="020B0604020202020204" pitchFamily="34" charset="0"/>
              <a:ea typeface="Aptos" panose="020B0004020202020204" pitchFamily="34" charset="0"/>
            </a:endParaRPr>
          </a:p>
          <a:p>
            <a:pPr algn="ctr"/>
            <a:endParaRPr lang="en-US" sz="3600" baseline="30000" dirty="0">
              <a:latin typeface="Arial" panose="020B0604020202020204" pitchFamily="34" charset="0"/>
              <a:ea typeface="Times New Roman" panose="02020603050405020304" pitchFamily="18" charset="0"/>
            </a:endParaRPr>
          </a:p>
          <a:p>
            <a:pPr algn="ctr"/>
            <a:endParaRPr lang="en-US" sz="3600" baseline="30000" dirty="0">
              <a:latin typeface="Arial" panose="020B0604020202020204" pitchFamily="34" charset="0"/>
              <a:ea typeface="Times New Roman" panose="02020603050405020304" pitchFamily="18" charset="0"/>
            </a:endParaRPr>
          </a:p>
          <a:p>
            <a:pPr algn="ctr"/>
            <a:endParaRPr lang="en-US" sz="3600" baseline="300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CAC155C6-7E35-4156-B9B3-271571AF60CC}"/>
              </a:ext>
            </a:extLst>
          </p:cNvPr>
          <p:cNvSpPr txBox="1"/>
          <p:nvPr/>
        </p:nvSpPr>
        <p:spPr>
          <a:xfrm>
            <a:off x="7685902" y="326908"/>
            <a:ext cx="26913017" cy="2123658"/>
          </a:xfrm>
          <a:prstGeom prst="rect">
            <a:avLst/>
          </a:prstGeom>
          <a:solidFill>
            <a:srgbClr val="FFD54F"/>
          </a:solidFill>
        </p:spPr>
        <p:txBody>
          <a:bodyPr wrap="square" rtlCol="0">
            <a:spAutoFit/>
          </a:bodyPr>
          <a:lstStyle/>
          <a:p>
            <a:pPr marL="0" marR="0" algn="ctr"/>
            <a:r>
              <a:rPr lang="en-US" sz="6600" b="1" kern="100" dirty="0">
                <a:effectLst/>
                <a:latin typeface="Arial" panose="020B0604020202020204" pitchFamily="34" charset="0"/>
                <a:ea typeface="Aptos" panose="020B0004020202020204" pitchFamily="34" charset="0"/>
              </a:rPr>
              <a:t>No Evidence of a Detrimental Effect of </a:t>
            </a:r>
            <a:r>
              <a:rPr lang="en-US" sz="6600" b="1" kern="100" dirty="0" err="1">
                <a:effectLst/>
                <a:latin typeface="Arial" panose="020B0604020202020204" pitchFamily="34" charset="0"/>
                <a:ea typeface="Aptos" panose="020B0004020202020204" pitchFamily="34" charset="0"/>
              </a:rPr>
              <a:t>Pitavastatin</a:t>
            </a:r>
            <a:r>
              <a:rPr lang="en-US" sz="6600" b="1" kern="100" dirty="0">
                <a:effectLst/>
                <a:latin typeface="Arial" panose="020B0604020202020204" pitchFamily="34" charset="0"/>
                <a:ea typeface="Aptos" panose="020B0004020202020204" pitchFamily="34" charset="0"/>
              </a:rPr>
              <a:t> on Neurocognitive Function Among People with HIV </a:t>
            </a:r>
          </a:p>
        </p:txBody>
      </p:sp>
      <p:sp>
        <p:nvSpPr>
          <p:cNvPr id="17" name="TextBox 16">
            <a:extLst>
              <a:ext uri="{FF2B5EF4-FFF2-40B4-BE49-F238E27FC236}">
                <a16:creationId xmlns:a16="http://schemas.microsoft.com/office/drawing/2014/main" id="{8E35B311-3C19-412C-ADE6-EB2E4158F366}"/>
              </a:ext>
            </a:extLst>
          </p:cNvPr>
          <p:cNvSpPr txBox="1"/>
          <p:nvPr/>
        </p:nvSpPr>
        <p:spPr>
          <a:xfrm>
            <a:off x="31041859" y="7542966"/>
            <a:ext cx="11052390" cy="695960"/>
          </a:xfrm>
          <a:prstGeom prst="rect">
            <a:avLst/>
          </a:prstGeom>
          <a:noFill/>
        </p:spPr>
        <p:txBody>
          <a:bodyPr wrap="square" rtlCol="0">
            <a:spAutoFit/>
          </a:bodyPr>
          <a:lstStyle/>
          <a:p>
            <a:pPr algn="just">
              <a:lnSpc>
                <a:spcPct val="120000"/>
              </a:lnSpc>
            </a:pPr>
            <a:r>
              <a:rPr lang="en-US" sz="3600" b="1" dirty="0">
                <a:solidFill>
                  <a:srgbClr val="8C1616"/>
                </a:solidFill>
                <a:latin typeface="Arial" panose="020B0604020202020204" pitchFamily="34" charset="0"/>
                <a:cs typeface="Arial" panose="020B0604020202020204" pitchFamily="34" charset="0"/>
              </a:rPr>
              <a:t>RESULTS (continued)</a:t>
            </a:r>
          </a:p>
        </p:txBody>
      </p:sp>
      <p:sp>
        <p:nvSpPr>
          <p:cNvPr id="4" name="TextBox 3"/>
          <p:cNvSpPr txBox="1"/>
          <p:nvPr/>
        </p:nvSpPr>
        <p:spPr>
          <a:xfrm>
            <a:off x="40284119" y="325839"/>
            <a:ext cx="3261848" cy="1077218"/>
          </a:xfrm>
          <a:prstGeom prst="rect">
            <a:avLst/>
          </a:prstGeom>
          <a:solidFill>
            <a:schemeClr val="accent1">
              <a:lumMod val="75000"/>
            </a:schemeClr>
          </a:solidFill>
        </p:spPr>
        <p:txBody>
          <a:bodyPr wrap="square" rtlCol="0">
            <a:spAutoFit/>
          </a:bodyPr>
          <a:lstStyle/>
          <a:p>
            <a:pPr algn="ctr"/>
            <a:r>
              <a:rPr lang="en-US" sz="6400" dirty="0">
                <a:solidFill>
                  <a:schemeClr val="bg1"/>
                </a:solidFill>
                <a:latin typeface="Arial" panose="020B0604020202020204" pitchFamily="34" charset="0"/>
                <a:cs typeface="Arial" panose="020B0604020202020204" pitchFamily="34" charset="0"/>
              </a:rPr>
              <a:t>624</a:t>
            </a:r>
          </a:p>
        </p:txBody>
      </p:sp>
      <p:sp>
        <p:nvSpPr>
          <p:cNvPr id="15" name="TextBox 14">
            <a:extLst>
              <a:ext uri="{FF2B5EF4-FFF2-40B4-BE49-F238E27FC236}">
                <a16:creationId xmlns:a16="http://schemas.microsoft.com/office/drawing/2014/main" id="{8E35B311-3C19-412C-ADE6-EB2E4158F366}"/>
              </a:ext>
            </a:extLst>
          </p:cNvPr>
          <p:cNvSpPr txBox="1"/>
          <p:nvPr/>
        </p:nvSpPr>
        <p:spPr>
          <a:xfrm>
            <a:off x="559039" y="7698793"/>
            <a:ext cx="13557448" cy="27792224"/>
          </a:xfrm>
          <a:prstGeom prst="rect">
            <a:avLst/>
          </a:prstGeom>
          <a:noFill/>
        </p:spPr>
        <p:txBody>
          <a:bodyPr wrap="square" rtlCol="0">
            <a:spAutoFit/>
          </a:bodyPr>
          <a:lstStyle/>
          <a:p>
            <a:pPr algn="just"/>
            <a:r>
              <a:rPr lang="en-US" sz="3600" b="1" dirty="0">
                <a:solidFill>
                  <a:srgbClr val="8C1616"/>
                </a:solidFill>
                <a:latin typeface="Arial" panose="020B0604020202020204" pitchFamily="34" charset="0"/>
                <a:cs typeface="Arial" panose="020B0604020202020204" pitchFamily="34" charset="0"/>
              </a:rPr>
              <a:t>BACKGROUND</a:t>
            </a:r>
            <a:r>
              <a:rPr lang="en-US" sz="3600" b="1" dirty="0">
                <a:latin typeface="Arial" panose="020B0604020202020204" pitchFamily="34" charset="0"/>
                <a:cs typeface="Arial" panose="020B0604020202020204" pitchFamily="34" charset="0"/>
              </a:rPr>
              <a:t> </a:t>
            </a:r>
          </a:p>
          <a:p>
            <a:pPr marL="507996" indent="-507996" algn="just">
              <a:buFont typeface="Arial" panose="020B0604020202020204" pitchFamily="34" charset="0"/>
              <a:buChar char="•"/>
            </a:pPr>
            <a:r>
              <a:rPr lang="en-US" sz="3600" dirty="0">
                <a:latin typeface="Arial" panose="020B0604020202020204" pitchFamily="34" charset="0"/>
                <a:cs typeface="Arial" panose="020B0604020202020204" pitchFamily="34" charset="0"/>
              </a:rPr>
              <a:t>Statins are now considered standard of care for people with HIV (PWH) at low-to-moderate risk of atherosclerotic cardiovascular disease (ASCVD) risk, because of the 36% reduction in major cardiovascular events seen in the REPRIEVE Trial.</a:t>
            </a:r>
          </a:p>
          <a:p>
            <a:pPr marL="507996" indent="-507996" algn="just">
              <a:buFont typeface="Arial" panose="020B0604020202020204" pitchFamily="34" charset="0"/>
              <a:buChar char="•"/>
            </a:pPr>
            <a:r>
              <a:rPr lang="en-US" sz="3600" dirty="0">
                <a:latin typeface="Arial" panose="020B0604020202020204" pitchFamily="34" charset="0"/>
                <a:cs typeface="Arial" panose="020B0604020202020204" pitchFamily="34" charset="0"/>
              </a:rPr>
              <a:t>Concerns about long-term safety of statins persist, particularly with chronic use. </a:t>
            </a:r>
          </a:p>
          <a:p>
            <a:pPr marL="507996" indent="-507996" algn="just">
              <a:buFont typeface="Arial" panose="020B0604020202020204" pitchFamily="34" charset="0"/>
              <a:buChar char="•"/>
            </a:pPr>
            <a:r>
              <a:rPr lang="en-US" sz="3600" dirty="0">
                <a:latin typeface="Arial" panose="020B0604020202020204" pitchFamily="34" charset="0"/>
                <a:cs typeface="Arial" panose="020B0604020202020204" pitchFamily="34" charset="0"/>
              </a:rPr>
              <a:t>Early case reports suggested possible cognitive side effects with some statins, prompting an FDA warning.</a:t>
            </a:r>
          </a:p>
          <a:p>
            <a:pPr marL="507996" indent="-507996" algn="just">
              <a:buFont typeface="Arial" panose="020B0604020202020204" pitchFamily="34" charset="0"/>
              <a:buChar char="•"/>
            </a:pPr>
            <a:r>
              <a:rPr lang="en-US" sz="3600" dirty="0">
                <a:latin typeface="Arial" panose="020B0604020202020204" pitchFamily="34" charset="0"/>
                <a:cs typeface="Arial" panose="020B0604020202020204" pitchFamily="34" charset="0"/>
              </a:rPr>
              <a:t>Subsequent studies have largely refuted these findings, but some concerns remain, particularly among PWH who have both higher cardiovascular risk and a greater chance of  developing neurocognitive dysfunction.</a:t>
            </a:r>
          </a:p>
          <a:p>
            <a:pPr marL="507996" indent="-507996" algn="just">
              <a:buFont typeface="Arial" panose="020B0604020202020204" pitchFamily="34" charset="0"/>
              <a:buChar char="•"/>
            </a:pPr>
            <a:r>
              <a:rPr lang="en-US" sz="3600" dirty="0">
                <a:latin typeface="Arial" panose="020B0604020202020204" pitchFamily="34" charset="0"/>
                <a:cs typeface="Arial" panose="020B0604020202020204" pitchFamily="34" charset="0"/>
              </a:rPr>
              <a:t>We aimed to address critical gaps by examining whether </a:t>
            </a:r>
            <a:r>
              <a:rPr lang="en-US" sz="3600" dirty="0" err="1">
                <a:latin typeface="Arial" panose="020B0604020202020204" pitchFamily="34" charset="0"/>
                <a:cs typeface="Arial" panose="020B0604020202020204" pitchFamily="34" charset="0"/>
              </a:rPr>
              <a:t>pitavastatin</a:t>
            </a:r>
            <a:r>
              <a:rPr lang="en-US" sz="3600" dirty="0">
                <a:latin typeface="Arial" panose="020B0604020202020204" pitchFamily="34" charset="0"/>
                <a:cs typeface="Arial" panose="020B0604020202020204" pitchFamily="34" charset="0"/>
              </a:rPr>
              <a:t> influences cognitive trajectories, leveraging the randomized design of REPRIEVE and neurocognitive data from the HAILO (ACTG 5322) observational study. </a:t>
            </a:r>
            <a:endParaRPr lang="en-US" sz="3600" b="1" dirty="0">
              <a:latin typeface="Arial" panose="020B0604020202020204" pitchFamily="34" charset="0"/>
              <a:cs typeface="Arial" panose="020B0604020202020204" pitchFamily="34" charset="0"/>
            </a:endParaRPr>
          </a:p>
          <a:p>
            <a:pPr marL="507996" indent="-507996" algn="just">
              <a:buFont typeface="Arial" panose="020B0604020202020204" pitchFamily="34" charset="0"/>
              <a:buChar char="•"/>
            </a:pPr>
            <a:endParaRPr lang="en-US" sz="3600" b="1" dirty="0">
              <a:latin typeface="Arial" panose="020B0604020202020204" pitchFamily="34" charset="0"/>
              <a:cs typeface="Arial" panose="020B0604020202020204" pitchFamily="34" charset="0"/>
            </a:endParaRPr>
          </a:p>
          <a:p>
            <a:pPr algn="just"/>
            <a:r>
              <a:rPr lang="en-US" sz="3600" b="1" dirty="0">
                <a:solidFill>
                  <a:srgbClr val="8C1616"/>
                </a:solidFill>
                <a:latin typeface="Arial" panose="020B0604020202020204" pitchFamily="34" charset="0"/>
                <a:cs typeface="Arial" panose="020B0604020202020204" pitchFamily="34" charset="0"/>
              </a:rPr>
              <a:t>METHODS</a:t>
            </a: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REPRIEVE randomized PWH, aged 40 to 75 years, on stable ART, at low-to-moderate ASCVD risk to oral </a:t>
            </a:r>
            <a:r>
              <a:rPr lang="en-US" sz="3600" dirty="0" err="1">
                <a:latin typeface="Arial" panose="020B0604020202020204" pitchFamily="34" charset="0"/>
                <a:cs typeface="Arial" panose="020B0604020202020204" pitchFamily="34" charset="0"/>
              </a:rPr>
              <a:t>pitavastatin</a:t>
            </a:r>
            <a:r>
              <a:rPr lang="en-US" sz="3600" dirty="0">
                <a:latin typeface="Arial" panose="020B0604020202020204" pitchFamily="34" charset="0"/>
                <a:cs typeface="Arial" panose="020B0604020202020204" pitchFamily="34" charset="0"/>
              </a:rPr>
              <a:t> 4 mg daily or matching placebo</a:t>
            </a: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HAILO longitudinally evaluated clinical aging outcomes and non-AIDS events (including changes in neurocognitive function) among 1035 PWH aged ≥ 40 years. HAILO participants were enrolled in 2013-2014 and completed follow-up in 2021</a:t>
            </a: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All participants co-enrolled in REPRIEVE and HAILO, with at least 1 measure of neurocognitive function before and after enrollment into REPRIEVE were included (n=191)</a:t>
            </a:r>
            <a:endParaRPr lang="en-US" sz="3600" b="1" dirty="0">
              <a:latin typeface="Arial" panose="020B0604020202020204" pitchFamily="34" charset="0"/>
              <a:cs typeface="Arial" panose="020B0604020202020204" pitchFamily="34" charset="0"/>
            </a:endParaRPr>
          </a:p>
          <a:p>
            <a:pPr marL="660394" indent="-660394" algn="just">
              <a:buFont typeface="Arial" panose="020B0604020202020204" pitchFamily="34" charset="0"/>
              <a:buChar char="•"/>
            </a:pPr>
            <a:r>
              <a:rPr lang="en-US" sz="3600" b="1" dirty="0">
                <a:latin typeface="Arial" panose="020B0604020202020204" pitchFamily="34" charset="0"/>
                <a:cs typeface="Arial" panose="020B0604020202020204" pitchFamily="34" charset="0"/>
              </a:rPr>
              <a:t>Neurocognitive function </a:t>
            </a:r>
            <a:r>
              <a:rPr lang="en-US" sz="3600" dirty="0">
                <a:latin typeface="Arial" panose="020B0604020202020204" pitchFamily="34" charset="0"/>
                <a:cs typeface="Arial" panose="020B0604020202020204" pitchFamily="34" charset="0"/>
              </a:rPr>
              <a:t>in HAILO was assessed every 48 weeks by the NPZ-4, the average Z-score of the combined tests of neurocognitive performance: </a:t>
            </a:r>
          </a:p>
          <a:p>
            <a:pPr marL="1117594" lvl="1" indent="-660394" algn="just">
              <a:buFont typeface="Arial" panose="020B0604020202020204" pitchFamily="34" charset="0"/>
              <a:buChar char="•"/>
            </a:pPr>
            <a:r>
              <a:rPr lang="en-US" sz="3600" i="1" dirty="0">
                <a:latin typeface="Arial" panose="020B0604020202020204" pitchFamily="34" charset="0"/>
                <a:cs typeface="Arial" panose="020B0604020202020204" pitchFamily="34" charset="0"/>
              </a:rPr>
              <a:t>Hopkins Verbal Learning Test-Revised </a:t>
            </a:r>
            <a:r>
              <a:rPr lang="en-US" sz="3600" dirty="0">
                <a:latin typeface="Arial" panose="020B0604020202020204" pitchFamily="34" charset="0"/>
                <a:cs typeface="Arial" panose="020B0604020202020204" pitchFamily="34" charset="0"/>
              </a:rPr>
              <a:t>(HVLT-R)</a:t>
            </a:r>
          </a:p>
          <a:p>
            <a:pPr marL="1117594" lvl="1" indent="-660394" algn="just">
              <a:buFont typeface="Arial" panose="020B0604020202020204" pitchFamily="34" charset="0"/>
              <a:buChar char="•"/>
            </a:pPr>
            <a:r>
              <a:rPr lang="en-US" sz="3600" i="1" dirty="0" err="1">
                <a:latin typeface="Arial" panose="020B0604020202020204" pitchFamily="34" charset="0"/>
                <a:cs typeface="Arial" panose="020B0604020202020204" pitchFamily="34" charset="0"/>
              </a:rPr>
              <a:t>Trailmaking</a:t>
            </a:r>
            <a:r>
              <a:rPr lang="en-US" sz="3600" i="1" dirty="0">
                <a:latin typeface="Arial" panose="020B0604020202020204" pitchFamily="34" charset="0"/>
                <a:cs typeface="Arial" panose="020B0604020202020204" pitchFamily="34" charset="0"/>
              </a:rPr>
              <a:t> Tests A and B </a:t>
            </a:r>
            <a:r>
              <a:rPr lang="en-US" sz="3600" dirty="0">
                <a:latin typeface="Arial" panose="020B0604020202020204" pitchFamily="34" charset="0"/>
                <a:cs typeface="Arial" panose="020B0604020202020204" pitchFamily="34" charset="0"/>
              </a:rPr>
              <a:t>(</a:t>
            </a:r>
            <a:r>
              <a:rPr lang="en-US" sz="3600" dirty="0" err="1">
                <a:latin typeface="Arial" panose="020B0604020202020204" pitchFamily="34" charset="0"/>
                <a:cs typeface="Arial" panose="020B0604020202020204" pitchFamily="34" charset="0"/>
              </a:rPr>
              <a:t>TrA</a:t>
            </a:r>
            <a:r>
              <a:rPr lang="en-US" sz="3600" dirty="0">
                <a:latin typeface="Arial" panose="020B0604020202020204" pitchFamily="34" charset="0"/>
                <a:cs typeface="Arial" panose="020B0604020202020204" pitchFamily="34" charset="0"/>
              </a:rPr>
              <a:t>, </a:t>
            </a:r>
            <a:r>
              <a:rPr lang="en-US" sz="3600" dirty="0" err="1">
                <a:latin typeface="Arial" panose="020B0604020202020204" pitchFamily="34" charset="0"/>
                <a:cs typeface="Arial" panose="020B0604020202020204" pitchFamily="34" charset="0"/>
              </a:rPr>
              <a:t>TrB</a:t>
            </a:r>
            <a:r>
              <a:rPr lang="en-US" sz="3600" dirty="0">
                <a:latin typeface="Arial" panose="020B0604020202020204" pitchFamily="34" charset="0"/>
                <a:cs typeface="Arial" panose="020B0604020202020204" pitchFamily="34" charset="0"/>
              </a:rPr>
              <a:t>), </a:t>
            </a:r>
          </a:p>
          <a:p>
            <a:pPr marL="1117594" lvl="1" indent="-660394" algn="just">
              <a:buFont typeface="Arial" panose="020B0604020202020204" pitchFamily="34" charset="0"/>
              <a:buChar char="•"/>
            </a:pPr>
            <a:r>
              <a:rPr lang="en-US" sz="3600" i="1" dirty="0">
                <a:latin typeface="Arial" panose="020B0604020202020204" pitchFamily="34" charset="0"/>
                <a:cs typeface="Arial" panose="020B0604020202020204" pitchFamily="34" charset="0"/>
              </a:rPr>
              <a:t>Wechsler Adult Intelligence Scale-Revised Digit Symbol Test </a:t>
            </a:r>
            <a:r>
              <a:rPr lang="en-US" sz="3600" dirty="0">
                <a:latin typeface="Arial" panose="020B0604020202020204" pitchFamily="34" charset="0"/>
                <a:cs typeface="Arial" panose="020B0604020202020204" pitchFamily="34" charset="0"/>
              </a:rPr>
              <a:t>(DSY) </a:t>
            </a: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Z-scores were adjusted for age, sex, race, education and practice</a:t>
            </a: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Cognitive impairment was defined as a z-score ≤-1 on ≥2 tests or ≤-2 on ≥1 test</a:t>
            </a:r>
          </a:p>
          <a:p>
            <a:pPr marL="660394" indent="-660394" algn="just">
              <a:buFont typeface="Arial" panose="020B0604020202020204" pitchFamily="34" charset="0"/>
              <a:buChar char="•"/>
            </a:pPr>
            <a:endParaRPr lang="en-US" sz="3600" dirty="0">
              <a:latin typeface="Arial" panose="020B0604020202020204" pitchFamily="34" charset="0"/>
              <a:cs typeface="Arial" panose="020B0604020202020204" pitchFamily="34" charset="0"/>
            </a:endParaRPr>
          </a:p>
          <a:p>
            <a:pPr algn="just"/>
            <a:r>
              <a:rPr lang="en-US" sz="3600" b="1" dirty="0">
                <a:solidFill>
                  <a:srgbClr val="8C1616"/>
                </a:solidFill>
                <a:latin typeface="Arial" panose="020B0604020202020204" pitchFamily="34" charset="0"/>
                <a:cs typeface="Arial" panose="020B0604020202020204" pitchFamily="34" charset="0"/>
              </a:rPr>
              <a:t>ANALYSIS</a:t>
            </a:r>
            <a:endParaRPr lang="en-US" sz="3600" dirty="0">
              <a:latin typeface="Arial" panose="020B0604020202020204" pitchFamily="34" charset="0"/>
              <a:cs typeface="Arial" panose="020B0604020202020204" pitchFamily="34" charset="0"/>
            </a:endParaRPr>
          </a:p>
          <a:p>
            <a:pPr marL="660394" indent="-660394" algn="just">
              <a:buFont typeface="Arial" panose="020B0604020202020204" pitchFamily="34" charset="0"/>
              <a:buChar char="•"/>
            </a:pPr>
            <a:r>
              <a:rPr lang="en-US" sz="3600" dirty="0">
                <a:latin typeface="Arial" panose="020B0604020202020204" pitchFamily="34" charset="0"/>
                <a:cs typeface="Arial" panose="020B0604020202020204" pitchFamily="34" charset="0"/>
              </a:rPr>
              <a:t>Scores were analyzed with generalized estimating equation (GEE) models using an exchangeable working correlation structure to incorporate repeated assessments over time. Cognitive trajectories after randomization were compared by treatment arm, through the last measured time point or discontinuation from REPRIEVE or HAILO</a:t>
            </a:r>
          </a:p>
        </p:txBody>
      </p:sp>
      <p:sp>
        <p:nvSpPr>
          <p:cNvPr id="12" name="TextBox 11">
            <a:extLst>
              <a:ext uri="{FF2B5EF4-FFF2-40B4-BE49-F238E27FC236}">
                <a16:creationId xmlns:a16="http://schemas.microsoft.com/office/drawing/2014/main" id="{489EA184-A7D9-1499-39F4-16B34AB4AACD}"/>
              </a:ext>
            </a:extLst>
          </p:cNvPr>
          <p:cNvSpPr txBox="1"/>
          <p:nvPr/>
        </p:nvSpPr>
        <p:spPr>
          <a:xfrm>
            <a:off x="4110967" y="37629195"/>
            <a:ext cx="39340211" cy="584775"/>
          </a:xfrm>
          <a:prstGeom prst="rect">
            <a:avLst/>
          </a:prstGeom>
          <a:noFill/>
          <a:ln>
            <a:noFill/>
          </a:ln>
        </p:spPr>
        <p:txBody>
          <a:bodyPr wrap="square">
            <a:spAutoFit/>
          </a:bodyPr>
          <a:lstStyle/>
          <a:p>
            <a:pPr algn="just"/>
            <a:r>
              <a:rPr lang="en-US" sz="3200" i="1" dirty="0">
                <a:latin typeface="Arial" panose="020B0604020202020204" pitchFamily="34" charset="0"/>
                <a:cs typeface="Arial" panose="020B0604020202020204" pitchFamily="34" charset="0"/>
              </a:rPr>
              <a:t>Funding Statement.  </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mn-cs"/>
              </a:rPr>
              <a:t>REPRIEVE is supported through NIH grants U01HL123336 and U01HL123339, the ACTG, Kowa Pharmaceuticals, Gilead Sciences, and </a:t>
            </a:r>
            <a:r>
              <a:rPr kumimoji="0" lang="en-US" sz="3200" b="0" i="0" u="none" strike="noStrike" kern="1200" cap="none" spc="0" normalizeH="0" baseline="0" noProof="0" dirty="0" err="1">
                <a:ln>
                  <a:noFill/>
                </a:ln>
                <a:solidFill>
                  <a:prstClr val="black"/>
                </a:solidFill>
                <a:effectLst/>
                <a:uLnTx/>
                <a:uFillTx/>
                <a:latin typeface="Arial" panose="020B0604020202020204" pitchFamily="34" charset="0"/>
                <a:ea typeface="SimSun" panose="02010600030101010101" pitchFamily="2" charset="-122"/>
                <a:cs typeface="+mn-cs"/>
              </a:rPr>
              <a:t>ViiV</a:t>
            </a:r>
            <a:r>
              <a:rPr kumimoji="0" lang="en-US" sz="3200" b="0" i="0" u="none" strike="noStrike" kern="1200" cap="none" spc="0" normalizeH="0" baseline="0" noProof="0" dirty="0">
                <a:ln>
                  <a:noFill/>
                </a:ln>
                <a:solidFill>
                  <a:prstClr val="black"/>
                </a:solidFill>
                <a:effectLst/>
                <a:uLnTx/>
                <a:uFillTx/>
                <a:latin typeface="Arial" panose="020B0604020202020204" pitchFamily="34" charset="0"/>
                <a:ea typeface="SimSun" panose="02010600030101010101" pitchFamily="2" charset="-122"/>
                <a:cs typeface="+mn-cs"/>
              </a:rPr>
              <a:t> Healthcare.</a:t>
            </a:r>
            <a:r>
              <a:rPr lang="en-US" sz="3200" b="1" dirty="0">
                <a:solidFill>
                  <a:prstClr val="black"/>
                </a:solidFill>
                <a:latin typeface="Calibri" panose="020F0502020204030204"/>
              </a:rPr>
              <a:t>  </a:t>
            </a:r>
            <a:endParaRPr lang="en-US" sz="2400" i="1"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0EF6FBB2-0611-5AF2-9C5D-9A0E8623DBA7}"/>
              </a:ext>
            </a:extLst>
          </p:cNvPr>
          <p:cNvSpPr txBox="1"/>
          <p:nvPr/>
        </p:nvSpPr>
        <p:spPr>
          <a:xfrm>
            <a:off x="30978694" y="18808413"/>
            <a:ext cx="12030423" cy="12945082"/>
          </a:xfrm>
          <a:prstGeom prst="rect">
            <a:avLst/>
          </a:prstGeom>
          <a:noFill/>
        </p:spPr>
        <p:txBody>
          <a:bodyPr wrap="square" rtlCol="0">
            <a:spAutoFit/>
          </a:bodyPr>
          <a:lstStyle/>
          <a:p>
            <a:pPr algn="just">
              <a:lnSpc>
                <a:spcPct val="120000"/>
              </a:lnSpc>
            </a:pPr>
            <a:r>
              <a:rPr lang="en-US" sz="3600" b="1" dirty="0">
                <a:solidFill>
                  <a:srgbClr val="8C1616"/>
                </a:solidFill>
                <a:latin typeface="Arial" panose="020B0604020202020204" pitchFamily="34" charset="0"/>
                <a:cs typeface="Arial" panose="020B0604020202020204" pitchFamily="34" charset="0"/>
              </a:rPr>
              <a:t>SUMMARY</a:t>
            </a:r>
          </a:p>
          <a:p>
            <a:pPr marL="507996" indent="-507996" algn="just">
              <a:buFont typeface="Arial" panose="020B0604020202020204" pitchFamily="34" charset="0"/>
              <a:buChar char="•"/>
            </a:pPr>
            <a:r>
              <a:rPr lang="en-US" sz="3600" dirty="0">
                <a:latin typeface="Arial" panose="020B0604020202020204" pitchFamily="34" charset="0"/>
                <a:ea typeface="Times New Roman" panose="02020603050405020304" pitchFamily="18" charset="0"/>
                <a:cs typeface="Arial" panose="020B0604020202020204" pitchFamily="34" charset="0"/>
              </a:rPr>
              <a:t>We found no evidence of a detrimental effect of </a:t>
            </a:r>
            <a:r>
              <a:rPr lang="en-US" sz="3600" dirty="0" err="1">
                <a:latin typeface="Arial" panose="020B0604020202020204" pitchFamily="34" charset="0"/>
                <a:ea typeface="Times New Roman" panose="02020603050405020304" pitchFamily="18" charset="0"/>
                <a:cs typeface="Arial" panose="020B0604020202020204" pitchFamily="34" charset="0"/>
              </a:rPr>
              <a:t>pitavastatin</a:t>
            </a:r>
            <a:r>
              <a:rPr lang="en-US" sz="3600" dirty="0">
                <a:latin typeface="Arial" panose="020B0604020202020204" pitchFamily="34" charset="0"/>
                <a:ea typeface="Times New Roman" panose="02020603050405020304" pitchFamily="18" charset="0"/>
                <a:cs typeface="Arial" panose="020B0604020202020204" pitchFamily="34" charset="0"/>
              </a:rPr>
              <a:t> on neurocognitive function during the median 2.3 years of post REPRIEVE-randomization follow-up, including up to 6.5 years for some participants. </a:t>
            </a:r>
          </a:p>
          <a:p>
            <a:pPr marL="507996" indent="-507996" algn="just">
              <a:buFont typeface="Arial" panose="020B0604020202020204" pitchFamily="34" charset="0"/>
              <a:buChar char="•"/>
            </a:pPr>
            <a:r>
              <a:rPr lang="en-US" sz="3600" dirty="0">
                <a:latin typeface="Arial" panose="020B0604020202020204" pitchFamily="34" charset="0"/>
                <a:ea typeface="Times New Roman" panose="02020603050405020304" pitchFamily="18" charset="0"/>
                <a:cs typeface="Arial" panose="020B0604020202020204" pitchFamily="34" charset="0"/>
              </a:rPr>
              <a:t>Although our sample size was modest, precision of our effect sizes indicated that changes in both treatment arms were well below any clinically relevant changes, further supporting the lack of clinical harm. </a:t>
            </a:r>
          </a:p>
          <a:p>
            <a:pPr marL="507996" indent="-507996" algn="just">
              <a:buFont typeface="Arial" panose="020B0604020202020204" pitchFamily="34" charset="0"/>
              <a:buChar char="•"/>
            </a:pPr>
            <a:r>
              <a:rPr lang="en-US" sz="3600" dirty="0">
                <a:latin typeface="Arial" panose="020B0604020202020204" pitchFamily="34" charset="0"/>
                <a:ea typeface="Times New Roman" panose="02020603050405020304" pitchFamily="18" charset="0"/>
                <a:cs typeface="Arial" panose="020B0604020202020204" pitchFamily="34" charset="0"/>
              </a:rPr>
              <a:t>Precision of our effect sizes indicated minimal role of age, race/ethnicity, sex, or LDL lowering on the statin effects on neurocognitive function. </a:t>
            </a:r>
          </a:p>
          <a:p>
            <a:pPr marL="507996" indent="-507996" algn="just">
              <a:buFont typeface="Arial" panose="020B0604020202020204" pitchFamily="34" charset="0"/>
              <a:buChar char="•"/>
            </a:pPr>
            <a:endParaRPr lang="en-US" sz="3600" dirty="0">
              <a:latin typeface="Arial" panose="020B0604020202020204" pitchFamily="34" charset="0"/>
              <a:ea typeface="Times New Roman" panose="02020603050405020304" pitchFamily="18" charset="0"/>
              <a:cs typeface="Arial" panose="020B0604020202020204" pitchFamily="34" charset="0"/>
            </a:endParaRPr>
          </a:p>
          <a:p>
            <a:pPr marL="507996" indent="-507996" algn="just">
              <a:buFont typeface="Arial" panose="020B0604020202020204" pitchFamily="34" charset="0"/>
              <a:buChar char="•"/>
            </a:pPr>
            <a:r>
              <a:rPr lang="en-US" sz="3600" i="1" dirty="0">
                <a:latin typeface="Arial" panose="020B0604020202020204" pitchFamily="34" charset="0"/>
                <a:ea typeface="Times New Roman" panose="02020603050405020304" pitchFamily="18" charset="0"/>
                <a:cs typeface="Arial" panose="020B0604020202020204" pitchFamily="34" charset="0"/>
              </a:rPr>
              <a:t>In conclusion</a:t>
            </a:r>
            <a:r>
              <a:rPr lang="en-US" sz="3600" dirty="0">
                <a:latin typeface="Arial" panose="020B0604020202020204" pitchFamily="34" charset="0"/>
                <a:ea typeface="Times New Roman" panose="02020603050405020304" pitchFamily="18" charset="0"/>
                <a:cs typeface="Arial" panose="020B0604020202020204" pitchFamily="34" charset="0"/>
              </a:rPr>
              <a:t>, in a prospective cohort who participated in the randomized REPRIEVE trial, we found no evidence to suggest a detrimental effect of </a:t>
            </a:r>
            <a:r>
              <a:rPr lang="en-US" sz="3600" dirty="0" err="1">
                <a:latin typeface="Arial" panose="020B0604020202020204" pitchFamily="34" charset="0"/>
                <a:ea typeface="Times New Roman" panose="02020603050405020304" pitchFamily="18" charset="0"/>
                <a:cs typeface="Arial" panose="020B0604020202020204" pitchFamily="34" charset="0"/>
              </a:rPr>
              <a:t>pitavastatin</a:t>
            </a:r>
            <a:r>
              <a:rPr lang="en-US" sz="3600" dirty="0">
                <a:latin typeface="Arial" panose="020B0604020202020204" pitchFamily="34" charset="0"/>
                <a:ea typeface="Times New Roman" panose="02020603050405020304" pitchFamily="18" charset="0"/>
                <a:cs typeface="Arial" panose="020B0604020202020204" pitchFamily="34" charset="0"/>
              </a:rPr>
              <a:t> on a battery of neurocognitive assessments among PWH, even among those with baseline impairment.  These results provide reassurance to PWH and providers who may have concerns about statin-related side effects.</a:t>
            </a:r>
          </a:p>
          <a:p>
            <a:pPr marL="507996" indent="-507996" algn="just">
              <a:buFont typeface="Arial" panose="020B0604020202020204" pitchFamily="34" charset="0"/>
              <a:buChar char="•"/>
            </a:pPr>
            <a:endParaRPr lang="en-US" sz="3600" dirty="0">
              <a:latin typeface="Arial" panose="020B0604020202020204" pitchFamily="34" charset="0"/>
              <a:ea typeface="Times New Roman" panose="02020603050405020304" pitchFamily="18" charset="0"/>
              <a:cs typeface="Arial" panose="020B0604020202020204" pitchFamily="34" charset="0"/>
            </a:endParaRPr>
          </a:p>
        </p:txBody>
      </p:sp>
      <p:sp>
        <p:nvSpPr>
          <p:cNvPr id="32" name="TextBox 31">
            <a:extLst>
              <a:ext uri="{FF2B5EF4-FFF2-40B4-BE49-F238E27FC236}">
                <a16:creationId xmlns:a16="http://schemas.microsoft.com/office/drawing/2014/main" id="{37825D6A-58C5-191C-E7C5-E2B485ED4734}"/>
              </a:ext>
            </a:extLst>
          </p:cNvPr>
          <p:cNvSpPr txBox="1"/>
          <p:nvPr/>
        </p:nvSpPr>
        <p:spPr>
          <a:xfrm>
            <a:off x="14779922" y="18030459"/>
            <a:ext cx="14111986" cy="646331"/>
          </a:xfrm>
          <a:prstGeom prst="rect">
            <a:avLst/>
          </a:prstGeom>
          <a:solidFill>
            <a:schemeClr val="bg1"/>
          </a:solidFill>
        </p:spPr>
        <p:txBody>
          <a:bodyPr wrap="square" rtlCol="0">
            <a:spAutoFit/>
          </a:bodyPr>
          <a:lstStyle/>
          <a:p>
            <a:pPr algn="just"/>
            <a:r>
              <a:rPr lang="en-US" sz="3600" b="1" dirty="0">
                <a:solidFill>
                  <a:srgbClr val="8C1616"/>
                </a:solidFill>
                <a:latin typeface="Arial" panose="020B0604020202020204" pitchFamily="34" charset="0"/>
                <a:cs typeface="Arial" panose="020B0604020202020204" pitchFamily="34" charset="0"/>
              </a:rPr>
              <a:t>RESULTS</a:t>
            </a:r>
            <a:endParaRPr lang="en-US" sz="3600" dirty="0">
              <a:latin typeface="Arial" panose="020B0604020202020204" pitchFamily="34" charset="0"/>
              <a:ea typeface="Times New Roman" panose="02020603050405020304" pitchFamily="18" charset="0"/>
            </a:endParaRPr>
          </a:p>
        </p:txBody>
      </p:sp>
      <p:pic>
        <p:nvPicPr>
          <p:cNvPr id="33" name="Picture 32">
            <a:extLst>
              <a:ext uri="{FF2B5EF4-FFF2-40B4-BE49-F238E27FC236}">
                <a16:creationId xmlns:a16="http://schemas.microsoft.com/office/drawing/2014/main" id="{9182B151-2B2F-7293-6DBF-080B62C4E713}"/>
              </a:ext>
            </a:extLst>
          </p:cNvPr>
          <p:cNvPicPr>
            <a:picLocks noChangeAspect="1"/>
          </p:cNvPicPr>
          <p:nvPr/>
        </p:nvPicPr>
        <p:blipFill rotWithShape="1">
          <a:blip r:embed="rId3"/>
          <a:srcRect b="17364"/>
          <a:stretch/>
        </p:blipFill>
        <p:spPr>
          <a:xfrm>
            <a:off x="157926" y="441952"/>
            <a:ext cx="6452561" cy="1570772"/>
          </a:xfrm>
          <a:prstGeom prst="rect">
            <a:avLst/>
          </a:prstGeom>
        </p:spPr>
      </p:pic>
      <p:pic>
        <p:nvPicPr>
          <p:cNvPr id="11" name="Picture 10" descr="Logo&#10;&#10;Description automatically generated with medium confidence">
            <a:extLst>
              <a:ext uri="{FF2B5EF4-FFF2-40B4-BE49-F238E27FC236}">
                <a16:creationId xmlns:a16="http://schemas.microsoft.com/office/drawing/2014/main" id="{7DD3E374-CB45-1354-D236-373D3407CCEA}"/>
              </a:ext>
            </a:extLst>
          </p:cNvPr>
          <p:cNvPicPr>
            <a:picLocks noChangeAspect="1"/>
          </p:cNvPicPr>
          <p:nvPr/>
        </p:nvPicPr>
        <p:blipFill rotWithShape="1">
          <a:blip r:embed="rId4">
            <a:extLst>
              <a:ext uri="{28A0092B-C50C-407E-A947-70E740481C1C}">
                <a14:useLocalDpi xmlns:a14="http://schemas.microsoft.com/office/drawing/2010/main" val="0"/>
              </a:ext>
            </a:extLst>
          </a:blip>
          <a:srcRect l="5365" r="79151" b="18362"/>
          <a:stretch/>
        </p:blipFill>
        <p:spPr>
          <a:xfrm>
            <a:off x="971580" y="36894694"/>
            <a:ext cx="928184" cy="1397110"/>
          </a:xfrm>
          <a:prstGeom prst="rect">
            <a:avLst/>
          </a:prstGeom>
        </p:spPr>
      </p:pic>
      <p:pic>
        <p:nvPicPr>
          <p:cNvPr id="14" name="Picture 13">
            <a:extLst>
              <a:ext uri="{FF2B5EF4-FFF2-40B4-BE49-F238E27FC236}">
                <a16:creationId xmlns:a16="http://schemas.microsoft.com/office/drawing/2014/main" id="{C3D8CDF7-052D-6F72-0A4B-E989512D5AE8}"/>
              </a:ext>
            </a:extLst>
          </p:cNvPr>
          <p:cNvPicPr>
            <a:picLocks noChangeAspect="1"/>
          </p:cNvPicPr>
          <p:nvPr/>
        </p:nvPicPr>
        <p:blipFill rotWithShape="1">
          <a:blip r:embed="rId5"/>
          <a:srcRect t="-2517" r="59576"/>
          <a:stretch/>
        </p:blipFill>
        <p:spPr>
          <a:xfrm>
            <a:off x="2139546" y="37078749"/>
            <a:ext cx="1545375" cy="1029000"/>
          </a:xfrm>
          <a:prstGeom prst="rect">
            <a:avLst/>
          </a:prstGeom>
        </p:spPr>
      </p:pic>
      <p:sp>
        <p:nvSpPr>
          <p:cNvPr id="36" name="TextBox 35">
            <a:extLst>
              <a:ext uri="{FF2B5EF4-FFF2-40B4-BE49-F238E27FC236}">
                <a16:creationId xmlns:a16="http://schemas.microsoft.com/office/drawing/2014/main" id="{2F9DFB41-8AA1-C6A6-18D2-AB3A55E5E1CC}"/>
              </a:ext>
            </a:extLst>
          </p:cNvPr>
          <p:cNvSpPr txBox="1"/>
          <p:nvPr/>
        </p:nvSpPr>
        <p:spPr>
          <a:xfrm>
            <a:off x="15213217" y="19985677"/>
            <a:ext cx="14069971" cy="1754326"/>
          </a:xfrm>
          <a:prstGeom prst="rect">
            <a:avLst/>
          </a:prstGeom>
          <a:noFill/>
        </p:spPr>
        <p:txBody>
          <a:bodyPr wrap="square" rtlCol="0">
            <a:spAutoFit/>
          </a:bodyPr>
          <a:lstStyle/>
          <a:p>
            <a:r>
              <a:rPr lang="en-US" sz="3600" dirty="0">
                <a:effectLst/>
                <a:latin typeface="Arial" panose="020B0604020202020204" pitchFamily="34" charset="0"/>
                <a:ea typeface="Aptos" panose="020B0004020202020204" pitchFamily="34" charset="0"/>
              </a:rPr>
              <a:t>197 participants enrolled in both REPRIEVE and HAILO:</a:t>
            </a:r>
          </a:p>
          <a:p>
            <a:pPr marL="571500" indent="-571500">
              <a:buFont typeface="Arial" panose="020B0604020202020204" pitchFamily="34" charset="0"/>
              <a:buChar char="•"/>
            </a:pPr>
            <a:r>
              <a:rPr lang="en-US" sz="3600" dirty="0">
                <a:effectLst/>
                <a:latin typeface="Arial" panose="020B0604020202020204" pitchFamily="34" charset="0"/>
                <a:ea typeface="Aptos" panose="020B0004020202020204" pitchFamily="34" charset="0"/>
              </a:rPr>
              <a:t>181 had NPZ-4 data available before and after REPRIEVE randomization: 88 randomized to </a:t>
            </a:r>
            <a:r>
              <a:rPr lang="en-US" sz="3600" dirty="0" err="1">
                <a:effectLst/>
                <a:latin typeface="Arial" panose="020B0604020202020204" pitchFamily="34" charset="0"/>
                <a:ea typeface="Aptos" panose="020B0004020202020204" pitchFamily="34" charset="0"/>
              </a:rPr>
              <a:t>pitavastatin</a:t>
            </a:r>
            <a:r>
              <a:rPr lang="en-US" sz="3600" dirty="0">
                <a:effectLst/>
                <a:latin typeface="Arial" panose="020B0604020202020204" pitchFamily="34" charset="0"/>
                <a:ea typeface="Aptos" panose="020B0004020202020204" pitchFamily="34" charset="0"/>
              </a:rPr>
              <a:t> and 93 to placebo. </a:t>
            </a:r>
            <a:endParaRPr lang="en-US" sz="3600" dirty="0"/>
          </a:p>
        </p:txBody>
      </p:sp>
      <p:graphicFrame>
        <p:nvGraphicFramePr>
          <p:cNvPr id="37" name="Table 36">
            <a:extLst>
              <a:ext uri="{FF2B5EF4-FFF2-40B4-BE49-F238E27FC236}">
                <a16:creationId xmlns:a16="http://schemas.microsoft.com/office/drawing/2014/main" id="{54FF0591-8699-9836-8EEC-B5184F419A34}"/>
              </a:ext>
            </a:extLst>
          </p:cNvPr>
          <p:cNvGraphicFramePr>
            <a:graphicFrameLocks noGrp="1"/>
          </p:cNvGraphicFramePr>
          <p:nvPr>
            <p:extLst>
              <p:ext uri="{D42A27DB-BD31-4B8C-83A1-F6EECF244321}">
                <p14:modId xmlns:p14="http://schemas.microsoft.com/office/powerpoint/2010/main" val="2598450220"/>
              </p:ext>
            </p:extLst>
          </p:nvPr>
        </p:nvGraphicFramePr>
        <p:xfrm>
          <a:off x="14767177" y="18906126"/>
          <a:ext cx="15296649" cy="11887200"/>
        </p:xfrm>
        <a:graphic>
          <a:graphicData uri="http://schemas.openxmlformats.org/drawingml/2006/table">
            <a:tbl>
              <a:tblPr firstRow="1" firstCol="1" bandRow="1">
                <a:tableStyleId>{C4B1156A-380E-4F78-BDF5-A606A8083BF9}</a:tableStyleId>
              </a:tblPr>
              <a:tblGrid>
                <a:gridCol w="5013473">
                  <a:extLst>
                    <a:ext uri="{9D8B030D-6E8A-4147-A177-3AD203B41FA5}">
                      <a16:colId xmlns:a16="http://schemas.microsoft.com/office/drawing/2014/main" val="2231688722"/>
                    </a:ext>
                  </a:extLst>
                </a:gridCol>
                <a:gridCol w="3490378">
                  <a:extLst>
                    <a:ext uri="{9D8B030D-6E8A-4147-A177-3AD203B41FA5}">
                      <a16:colId xmlns:a16="http://schemas.microsoft.com/office/drawing/2014/main" val="1159522890"/>
                    </a:ext>
                  </a:extLst>
                </a:gridCol>
                <a:gridCol w="3521465">
                  <a:extLst>
                    <a:ext uri="{9D8B030D-6E8A-4147-A177-3AD203B41FA5}">
                      <a16:colId xmlns:a16="http://schemas.microsoft.com/office/drawing/2014/main" val="4104501515"/>
                    </a:ext>
                  </a:extLst>
                </a:gridCol>
                <a:gridCol w="3271333">
                  <a:extLst>
                    <a:ext uri="{9D8B030D-6E8A-4147-A177-3AD203B41FA5}">
                      <a16:colId xmlns:a16="http://schemas.microsoft.com/office/drawing/2014/main" val="3852023600"/>
                    </a:ext>
                  </a:extLst>
                </a:gridCol>
              </a:tblGrid>
              <a:tr h="654628">
                <a:tc gridSpan="2">
                  <a:txBody>
                    <a:bodyPr/>
                    <a:lstStyle/>
                    <a:p>
                      <a:pPr marL="0" marR="0" algn="l"/>
                      <a:r>
                        <a:rPr lang="en-US" sz="3000" u="sng" kern="100" dirty="0">
                          <a:effectLst/>
                          <a:latin typeface="Arial" panose="020B0604020202020204" pitchFamily="34" charset="0"/>
                          <a:ea typeface="Aptos" panose="020B0004020202020204" pitchFamily="34" charset="0"/>
                          <a:cs typeface="Arial" panose="020B0604020202020204" pitchFamily="34" charset="0"/>
                        </a:rPr>
                        <a:t>Baseline Demographics</a:t>
                      </a:r>
                    </a:p>
                  </a:txBody>
                  <a:tcPr marL="68580" marR="68580" marT="0" marB="0" anchor="ctr"/>
                </a:tc>
                <a:tc hMerge="1">
                  <a:txBody>
                    <a:bodyPr/>
                    <a:lstStyle/>
                    <a:p>
                      <a:endParaRPr lang="en-US"/>
                    </a:p>
                  </a:txBody>
                  <a:tcPr/>
                </a:tc>
                <a:tc>
                  <a:txBody>
                    <a:bodyPr/>
                    <a:lstStyle/>
                    <a:p>
                      <a:pPr marL="0" marR="0" algn="ctr"/>
                      <a:r>
                        <a:rPr lang="en-US" sz="3000" kern="100" dirty="0" err="1">
                          <a:effectLst/>
                          <a:latin typeface="Arial" panose="020B0604020202020204" pitchFamily="34" charset="0"/>
                          <a:cs typeface="Arial" panose="020B0604020202020204" pitchFamily="34" charset="0"/>
                        </a:rPr>
                        <a:t>Pitavastatin</a:t>
                      </a:r>
                    </a:p>
                    <a:p>
                      <a:pPr algn="ctr"/>
                      <a:r>
                        <a:rPr lang="en-US" sz="3000" kern="100" dirty="0">
                          <a:effectLst/>
                          <a:latin typeface="Arial" panose="020B0604020202020204" pitchFamily="34" charset="0"/>
                          <a:cs typeface="Arial" panose="020B0604020202020204" pitchFamily="34" charset="0"/>
                        </a:rPr>
                        <a:t>(N=88)</a:t>
                      </a:r>
                      <a:endParaRPr lang="en-US" sz="3000" dirty="0">
                        <a:latin typeface="Arial" panose="020B06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Placebo</a:t>
                      </a:r>
                    </a:p>
                    <a:p>
                      <a:pPr marL="0" marR="0" algn="ctr"/>
                      <a:r>
                        <a:rPr lang="en-US" sz="3000" kern="100" dirty="0">
                          <a:effectLst/>
                          <a:latin typeface="Arial" panose="020B0604020202020204" pitchFamily="34" charset="0"/>
                          <a:cs typeface="Arial" panose="020B0604020202020204" pitchFamily="34" charset="0"/>
                        </a:rPr>
                        <a:t>(N=93)</a:t>
                      </a:r>
                    </a:p>
                  </a:txBody>
                  <a:tcPr marL="68580" marR="68580" marT="0" marB="0" anchor="ctr"/>
                </a:tc>
                <a:extLst>
                  <a:ext uri="{0D108BD9-81ED-4DB2-BD59-A6C34878D82A}">
                    <a16:rowId xmlns:a16="http://schemas.microsoft.com/office/drawing/2014/main" val="1393045708"/>
                  </a:ext>
                </a:extLst>
              </a:tr>
              <a:tr h="304800">
                <a:tc>
                  <a:txBody>
                    <a:bodyPr/>
                    <a:lstStyle/>
                    <a:p>
                      <a:pPr marL="0" marR="0"/>
                      <a:r>
                        <a:rPr lang="en-US" sz="3000" kern="100">
                          <a:effectLst/>
                          <a:latin typeface="Arial" panose="020B0604020202020204" pitchFamily="34" charset="0"/>
                          <a:cs typeface="Arial" panose="020B0604020202020204" pitchFamily="34" charset="0"/>
                        </a:rPr>
                        <a:t>Age (years)</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a:effectLst/>
                          <a:latin typeface="Arial" panose="020B0604020202020204" pitchFamily="34" charset="0"/>
                          <a:cs typeface="Arial" panose="020B0604020202020204" pitchFamily="34" charset="0"/>
                        </a:rPr>
                        <a:t>Mean (SD)</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51 (5)</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50 (5)</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37391512"/>
                  </a:ext>
                </a:extLst>
              </a:tr>
              <a:tr h="190500">
                <a:tc>
                  <a:txBody>
                    <a:bodyPr/>
                    <a:lstStyle/>
                    <a:p>
                      <a:pPr marL="0" marR="0"/>
                      <a:r>
                        <a:rPr lang="en-US" sz="3000" kern="100">
                          <a:effectLst/>
                          <a:latin typeface="Arial" panose="020B0604020202020204" pitchFamily="34" charset="0"/>
                          <a:cs typeface="Arial" panose="020B0604020202020204" pitchFamily="34" charset="0"/>
                        </a:rPr>
                        <a:t>Sex</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a:effectLst/>
                          <a:latin typeface="Arial" panose="020B0604020202020204" pitchFamily="34" charset="0"/>
                          <a:cs typeface="Arial" panose="020B0604020202020204" pitchFamily="34" charset="0"/>
                        </a:rPr>
                        <a:t>Female</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17 (19%)</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17 (18%)</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19762244"/>
                  </a:ext>
                </a:extLst>
              </a:tr>
              <a:tr h="1905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Male</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71 (81%)</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76 (82%)</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563055260"/>
                  </a:ext>
                </a:extLst>
              </a:tr>
              <a:tr h="0">
                <a:tc>
                  <a:txBody>
                    <a:bodyPr/>
                    <a:lstStyle/>
                    <a:p>
                      <a:pPr marL="0" marR="0">
                        <a:spcBef>
                          <a:spcPts val="150"/>
                        </a:spcBef>
                        <a:spcAft>
                          <a:spcPts val="150"/>
                        </a:spcAft>
                      </a:pPr>
                      <a:r>
                        <a:rPr lang="en-US" sz="3000" kern="100">
                          <a:effectLst/>
                          <a:latin typeface="Arial" panose="020B0604020202020204" pitchFamily="34" charset="0"/>
                          <a:cs typeface="Arial" panose="020B0604020202020204" pitchFamily="34" charset="0"/>
                        </a:rPr>
                        <a:t>Gender identity</a:t>
                      </a:r>
                      <a:endParaRPr lang="en-US" sz="30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spcBef>
                          <a:spcPts val="150"/>
                        </a:spcBef>
                        <a:spcAft>
                          <a:spcPts val="150"/>
                        </a:spcAft>
                      </a:pPr>
                      <a:r>
                        <a:rPr lang="en-US" sz="3000" kern="100" dirty="0">
                          <a:effectLst/>
                          <a:latin typeface="Arial" panose="020B0604020202020204" pitchFamily="34" charset="0"/>
                          <a:cs typeface="Arial" panose="020B0604020202020204" pitchFamily="34" charset="0"/>
                        </a:rPr>
                        <a:t>Cisgender</a:t>
                      </a:r>
                      <a:endParaRPr lang="en-US" sz="3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000" kern="100">
                          <a:effectLst/>
                          <a:latin typeface="Arial" panose="020B0604020202020204" pitchFamily="34" charset="0"/>
                          <a:cs typeface="Arial" panose="020B0604020202020204" pitchFamily="34" charset="0"/>
                        </a:rPr>
                        <a:t>84 (95%)</a:t>
                      </a:r>
                      <a:endParaRPr lang="en-US" sz="30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000" kern="100" dirty="0">
                          <a:effectLst/>
                          <a:latin typeface="Arial" panose="020B0604020202020204" pitchFamily="34" charset="0"/>
                          <a:cs typeface="Arial" panose="020B0604020202020204" pitchFamily="34" charset="0"/>
                        </a:rPr>
                        <a:t>89 (96%)</a:t>
                      </a:r>
                      <a:endParaRPr lang="en-US" sz="3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3548853728"/>
                  </a:ext>
                </a:extLst>
              </a:tr>
              <a:tr h="274320">
                <a:tc>
                  <a:txBody>
                    <a:bodyPr/>
                    <a:lstStyle/>
                    <a:p>
                      <a:pPr marL="0" marR="0" algn="l">
                        <a:spcBef>
                          <a:spcPts val="150"/>
                        </a:spcBef>
                        <a:spcAft>
                          <a:spcPts val="150"/>
                        </a:spcAft>
                      </a:pP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l">
                        <a:spcBef>
                          <a:spcPts val="150"/>
                        </a:spcBef>
                        <a:spcAft>
                          <a:spcPts val="150"/>
                        </a:spcAft>
                      </a:pPr>
                      <a:r>
                        <a:rPr lang="en-US" sz="3000" kern="100" dirty="0">
                          <a:effectLst/>
                          <a:latin typeface="Arial" panose="020B0604020202020204" pitchFamily="34" charset="0"/>
                          <a:cs typeface="Arial" panose="020B0604020202020204" pitchFamily="34" charset="0"/>
                        </a:rPr>
                        <a:t>Transgender </a:t>
                      </a:r>
                      <a:endParaRPr lang="en-US" sz="3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000" kern="100" dirty="0">
                          <a:effectLst/>
                          <a:latin typeface="Arial" panose="020B0604020202020204" pitchFamily="34" charset="0"/>
                          <a:cs typeface="Arial" panose="020B0604020202020204" pitchFamily="34" charset="0"/>
                        </a:rPr>
                        <a:t>3 (3%)</a:t>
                      </a:r>
                      <a:endParaRPr lang="en-US" sz="3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000" kern="100" dirty="0">
                          <a:effectLst/>
                          <a:latin typeface="Arial" panose="020B0604020202020204" pitchFamily="34" charset="0"/>
                          <a:cs typeface="Arial" panose="020B0604020202020204" pitchFamily="34" charset="0"/>
                        </a:rPr>
                        <a:t>1 (1%)</a:t>
                      </a:r>
                      <a:endParaRPr lang="en-US" sz="30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2527765166"/>
                  </a:ext>
                </a:extLst>
              </a:tr>
              <a:tr h="304800">
                <a:tc>
                  <a:txBody>
                    <a:bodyPr/>
                    <a:lstStyle/>
                    <a:p>
                      <a:pPr marL="0" marR="0"/>
                      <a:r>
                        <a:rPr lang="en-US" sz="3000" kern="100">
                          <a:effectLst/>
                          <a:latin typeface="Arial" panose="020B0604020202020204" pitchFamily="34" charset="0"/>
                          <a:cs typeface="Arial" panose="020B0604020202020204" pitchFamily="34" charset="0"/>
                        </a:rPr>
                        <a:t>Race/Ethnicity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Black Non-Hispanic</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32 (36%)</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25 (27%)</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408153984"/>
                  </a:ext>
                </a:extLst>
              </a:tr>
              <a:tr h="216368">
                <a:tc>
                  <a:txBody>
                    <a:bodyPr/>
                    <a:lstStyle/>
                    <a:p>
                      <a:pPr marL="0" marR="0" algn="ctr"/>
                      <a:r>
                        <a:rPr lang="en-US" sz="3000" kern="100" dirty="0">
                          <a:effectLst/>
                          <a:latin typeface="Arial" panose="020B0604020202020204" pitchFamily="34" charset="0"/>
                          <a:cs typeface="Arial" panose="020B0604020202020204" pitchFamily="34" charset="0"/>
                        </a:rPr>
                        <a:t> </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Hispanic</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18 (20%)</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23 (25%)</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255124202"/>
                  </a:ext>
                </a:extLst>
              </a:tr>
              <a:tr h="3048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White Non-Hispanic</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38 (43%)</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45 (48%)</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500036556"/>
                  </a:ext>
                </a:extLst>
              </a:tr>
              <a:tr h="457200">
                <a:tc>
                  <a:txBody>
                    <a:bodyPr/>
                    <a:lstStyle/>
                    <a:p>
                      <a:pPr marL="0" marR="0"/>
                      <a:r>
                        <a:rPr lang="en-US" sz="3000" kern="100">
                          <a:effectLst/>
                          <a:latin typeface="Arial" panose="020B0604020202020204" pitchFamily="34" charset="0"/>
                          <a:cs typeface="Arial" panose="020B0604020202020204" pitchFamily="34" charset="0"/>
                        </a:rPr>
                        <a:t>Total years of education</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Mean (SD)</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14 (4)</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14 (3)</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972879055"/>
                  </a:ext>
                </a:extLst>
              </a:tr>
              <a:tr h="190500">
                <a:tc>
                  <a:txBody>
                    <a:bodyPr/>
                    <a:lstStyle/>
                    <a:p>
                      <a:pPr marL="0" marR="0"/>
                      <a:r>
                        <a:rPr lang="en-US" sz="3000" kern="100">
                          <a:effectLst/>
                          <a:latin typeface="Arial" panose="020B0604020202020204" pitchFamily="34" charset="0"/>
                          <a:cs typeface="Arial" panose="020B0604020202020204" pitchFamily="34" charset="0"/>
                        </a:rPr>
                        <a:t>Smoking status</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Current</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19 (22%)</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25 (27%)</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4159275191"/>
                  </a:ext>
                </a:extLst>
              </a:tr>
              <a:tr h="1905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Former</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31 (35%)</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22 (24%)</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83239983"/>
                  </a:ext>
                </a:extLst>
              </a:tr>
              <a:tr h="1905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Never</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38 (43%)</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46 (49%)</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34733011"/>
                  </a:ext>
                </a:extLst>
              </a:tr>
              <a:tr h="190500">
                <a:tc>
                  <a:txBody>
                    <a:bodyPr/>
                    <a:lstStyle/>
                    <a:p>
                      <a:pPr marL="0" marR="0"/>
                      <a:r>
                        <a:rPr lang="en-US" sz="3000" kern="100">
                          <a:effectLst/>
                          <a:latin typeface="Arial" panose="020B0604020202020204" pitchFamily="34" charset="0"/>
                          <a:cs typeface="Arial" panose="020B0604020202020204" pitchFamily="34" charset="0"/>
                        </a:rPr>
                        <a:t>Alcohol use</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Rarely/Never</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68 (77%)</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65 (70%)</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672756824"/>
                  </a:ext>
                </a:extLst>
              </a:tr>
              <a:tr h="1905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a:effectLst/>
                          <a:latin typeface="Arial" panose="020B0604020202020204" pitchFamily="34" charset="0"/>
                          <a:cs typeface="Arial" panose="020B0604020202020204" pitchFamily="34" charset="0"/>
                        </a:rPr>
                        <a:t>Sometimes</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14 (16%)</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20 (22%)</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37373169"/>
                  </a:ext>
                </a:extLst>
              </a:tr>
              <a:tr h="190500">
                <a:tc>
                  <a:txBody>
                    <a:bodyPr/>
                    <a:lstStyle/>
                    <a:p>
                      <a:pPr marL="0" marR="0" algn="ctr"/>
                      <a:r>
                        <a:rPr lang="en-US" sz="3000" kern="100" dirty="0">
                          <a:effectLst/>
                          <a:latin typeface="Arial" panose="020B0604020202020204" pitchFamily="34" charset="0"/>
                          <a:cs typeface="Arial" panose="020B0604020202020204" pitchFamily="34" charset="0"/>
                        </a:rPr>
                        <a:t> </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Usually/Often</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6 (7%)</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8 (9%)</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751682926"/>
                  </a:ext>
                </a:extLst>
              </a:tr>
              <a:tr h="295835">
                <a:tc>
                  <a:txBody>
                    <a:bodyPr/>
                    <a:lstStyle/>
                    <a:p>
                      <a:pPr marL="0" marR="0"/>
                      <a:r>
                        <a:rPr lang="en-US" sz="3000" kern="100">
                          <a:effectLst/>
                          <a:latin typeface="Arial" panose="020B0604020202020204" pitchFamily="34" charset="0"/>
                          <a:cs typeface="Arial" panose="020B0604020202020204" pitchFamily="34" charset="0"/>
                        </a:rPr>
                        <a:t>CD4 count (cells/mm³)</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a:effectLst/>
                          <a:latin typeface="Arial" panose="020B0604020202020204" pitchFamily="34" charset="0"/>
                          <a:cs typeface="Arial" panose="020B0604020202020204" pitchFamily="34" charset="0"/>
                        </a:rPr>
                        <a:t>Median (Q1,Q3)</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651 (457,820)</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681 (498,892)</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54522087"/>
                  </a:ext>
                </a:extLst>
              </a:tr>
              <a:tr h="412377">
                <a:tc>
                  <a:txBody>
                    <a:bodyPr/>
                    <a:lstStyle/>
                    <a:p>
                      <a:pPr marL="0" marR="0"/>
                      <a:r>
                        <a:rPr lang="en-US" sz="3000" kern="100">
                          <a:effectLst/>
                          <a:latin typeface="Arial" panose="020B0604020202020204" pitchFamily="34" charset="0"/>
                          <a:cs typeface="Arial" panose="020B0604020202020204" pitchFamily="34" charset="0"/>
                        </a:rPr>
                        <a:t>HIV-1 RNA &lt;50 copies/mL</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85 (97%)</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88 (95%)</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419009220"/>
                  </a:ext>
                </a:extLst>
              </a:tr>
              <a:tr h="304800">
                <a:tc>
                  <a:txBody>
                    <a:bodyPr/>
                    <a:lstStyle/>
                    <a:p>
                      <a:pPr marL="0" marR="0"/>
                      <a:r>
                        <a:rPr lang="en-US" sz="3000" kern="100" dirty="0">
                          <a:effectLst/>
                          <a:latin typeface="Arial" panose="020B0604020202020204" pitchFamily="34" charset="0"/>
                          <a:cs typeface="Arial" panose="020B0604020202020204" pitchFamily="34" charset="0"/>
                        </a:rPr>
                        <a:t>Entry ART regimen class</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NRTI + INSTI</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39 (44%)</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44 (47%)</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48988613"/>
                  </a:ext>
                </a:extLst>
              </a:tr>
              <a:tr h="304800">
                <a:tc>
                  <a:txBody>
                    <a:bodyPr/>
                    <a:lstStyle/>
                    <a:p>
                      <a:pPr marL="0" marR="0" algn="ctr"/>
                      <a:r>
                        <a:rPr lang="en-US" sz="3000" kern="100">
                          <a:effectLst/>
                          <a:latin typeface="Arial" panose="020B0604020202020204" pitchFamily="34" charset="0"/>
                          <a:cs typeface="Arial" panose="020B0604020202020204" pitchFamily="34" charset="0"/>
                        </a:rPr>
                        <a:t> </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l"/>
                      <a:r>
                        <a:rPr lang="en-US" sz="3000" kern="100" dirty="0">
                          <a:effectLst/>
                          <a:latin typeface="Arial" panose="020B0604020202020204" pitchFamily="34" charset="0"/>
                          <a:cs typeface="Arial" panose="020B0604020202020204" pitchFamily="34" charset="0"/>
                        </a:rPr>
                        <a:t>NRTI + NNRTI</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a:effectLst/>
                          <a:latin typeface="Arial" panose="020B0604020202020204" pitchFamily="34" charset="0"/>
                          <a:cs typeface="Arial" panose="020B0604020202020204" pitchFamily="34" charset="0"/>
                        </a:rPr>
                        <a:t>23 (26%)</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22 (24%)</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322611483"/>
                  </a:ext>
                </a:extLst>
              </a:tr>
              <a:tr h="259977">
                <a:tc>
                  <a:txBody>
                    <a:bodyPr/>
                    <a:lstStyle/>
                    <a:p>
                      <a:pPr marL="0" marR="0"/>
                      <a:r>
                        <a:rPr lang="en-US" sz="3000" kern="100" dirty="0">
                          <a:effectLst/>
                          <a:latin typeface="Arial" panose="020B0604020202020204" pitchFamily="34" charset="0"/>
                          <a:cs typeface="Arial" panose="020B0604020202020204" pitchFamily="34" charset="0"/>
                        </a:rPr>
                        <a:t>ASCVD risk score (%)</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dirty="0">
                          <a:effectLst/>
                          <a:latin typeface="Arial" panose="020B0604020202020204" pitchFamily="34" charset="0"/>
                          <a:cs typeface="Arial" panose="020B0604020202020204" pitchFamily="34" charset="0"/>
                        </a:rPr>
                        <a:t>Median (Q1,Q3)</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4.1 (2.2, 6.9)</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4.1 (2.6, 6.3)</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85654290"/>
                  </a:ext>
                </a:extLst>
              </a:tr>
              <a:tr h="313764">
                <a:tc>
                  <a:txBody>
                    <a:bodyPr/>
                    <a:lstStyle/>
                    <a:p>
                      <a:pPr marL="0" marR="0"/>
                      <a:r>
                        <a:rPr lang="en-US" sz="3000" kern="100" dirty="0">
                          <a:effectLst/>
                          <a:latin typeface="Arial" panose="020B0604020202020204" pitchFamily="34" charset="0"/>
                          <a:cs typeface="Arial" panose="020B0604020202020204" pitchFamily="34" charset="0"/>
                        </a:rPr>
                        <a:t>Baseline NPZ4 z-score</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a:effectLst/>
                          <a:latin typeface="Arial" panose="020B0604020202020204" pitchFamily="34" charset="0"/>
                          <a:cs typeface="Arial" panose="020B0604020202020204" pitchFamily="34" charset="0"/>
                        </a:rPr>
                        <a:t>Mean (SD)</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-0.1 (1.1)</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0.2 (1.1)</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848007311"/>
                  </a:ext>
                </a:extLst>
              </a:tr>
              <a:tr h="286871">
                <a:tc>
                  <a:txBody>
                    <a:bodyPr/>
                    <a:lstStyle/>
                    <a:p>
                      <a:pPr marL="0" marR="0"/>
                      <a:r>
                        <a:rPr lang="en-US" sz="3000" kern="100">
                          <a:effectLst/>
                          <a:latin typeface="Arial" panose="020B0604020202020204" pitchFamily="34" charset="0"/>
                          <a:cs typeface="Arial" panose="020B0604020202020204" pitchFamily="34" charset="0"/>
                        </a:rPr>
                        <a:t>Baseline neurocognitive impairment*</a:t>
                      </a:r>
                      <a:endParaRPr lang="en-US" sz="3000" kern="10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r>
                        <a:rPr lang="en-US" sz="3000" kern="100" dirty="0">
                          <a:effectLst/>
                          <a:latin typeface="Arial" panose="020B0604020202020204" pitchFamily="34" charset="0"/>
                          <a:cs typeface="Arial" panose="020B0604020202020204" pitchFamily="34" charset="0"/>
                        </a:rPr>
                        <a:t>Impaired</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33 (38%)</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tc>
                  <a:txBody>
                    <a:bodyPr/>
                    <a:lstStyle/>
                    <a:p>
                      <a:pPr marL="0" marR="0" algn="ctr"/>
                      <a:r>
                        <a:rPr lang="en-US" sz="3000" kern="100" dirty="0">
                          <a:effectLst/>
                          <a:latin typeface="Arial" panose="020B0604020202020204" pitchFamily="34" charset="0"/>
                          <a:cs typeface="Arial" panose="020B0604020202020204" pitchFamily="34" charset="0"/>
                        </a:rPr>
                        <a:t>31 (33%)</a:t>
                      </a:r>
                      <a:endParaRPr lang="en-US" sz="3000" kern="100" dirty="0">
                        <a:effectLst/>
                        <a:latin typeface="Arial" panose="020B0604020202020204" pitchFamily="34" charset="0"/>
                        <a:ea typeface="Aptos" panose="020B00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442991405"/>
                  </a:ext>
                </a:extLst>
              </a:tr>
            </a:tbl>
          </a:graphicData>
        </a:graphic>
      </p:graphicFrame>
      <p:graphicFrame>
        <p:nvGraphicFramePr>
          <p:cNvPr id="45" name="Table 44">
            <a:extLst>
              <a:ext uri="{FF2B5EF4-FFF2-40B4-BE49-F238E27FC236}">
                <a16:creationId xmlns:a16="http://schemas.microsoft.com/office/drawing/2014/main" id="{55E0ED5D-0CA0-2EBB-35D9-EB7222CBBD15}"/>
              </a:ext>
            </a:extLst>
          </p:cNvPr>
          <p:cNvGraphicFramePr>
            <a:graphicFrameLocks noGrp="1"/>
          </p:cNvGraphicFramePr>
          <p:nvPr>
            <p:extLst>
              <p:ext uri="{D42A27DB-BD31-4B8C-83A1-F6EECF244321}">
                <p14:modId xmlns:p14="http://schemas.microsoft.com/office/powerpoint/2010/main" val="921456062"/>
              </p:ext>
            </p:extLst>
          </p:nvPr>
        </p:nvGraphicFramePr>
        <p:xfrm>
          <a:off x="14832151" y="33808942"/>
          <a:ext cx="17471887" cy="3413760"/>
        </p:xfrm>
        <a:graphic>
          <a:graphicData uri="http://schemas.openxmlformats.org/drawingml/2006/table">
            <a:tbl>
              <a:tblPr>
                <a:tableStyleId>{00A15C55-8517-42AA-B614-E9B94910E393}</a:tableStyleId>
              </a:tblPr>
              <a:tblGrid>
                <a:gridCol w="1898512">
                  <a:extLst>
                    <a:ext uri="{9D8B030D-6E8A-4147-A177-3AD203B41FA5}">
                      <a16:colId xmlns:a16="http://schemas.microsoft.com/office/drawing/2014/main" val="906843074"/>
                    </a:ext>
                  </a:extLst>
                </a:gridCol>
                <a:gridCol w="4643437">
                  <a:extLst>
                    <a:ext uri="{9D8B030D-6E8A-4147-A177-3AD203B41FA5}">
                      <a16:colId xmlns:a16="http://schemas.microsoft.com/office/drawing/2014/main" val="3814811982"/>
                    </a:ext>
                  </a:extLst>
                </a:gridCol>
                <a:gridCol w="4672013">
                  <a:extLst>
                    <a:ext uri="{9D8B030D-6E8A-4147-A177-3AD203B41FA5}">
                      <a16:colId xmlns:a16="http://schemas.microsoft.com/office/drawing/2014/main" val="2115808077"/>
                    </a:ext>
                  </a:extLst>
                </a:gridCol>
                <a:gridCol w="4414837">
                  <a:extLst>
                    <a:ext uri="{9D8B030D-6E8A-4147-A177-3AD203B41FA5}">
                      <a16:colId xmlns:a16="http://schemas.microsoft.com/office/drawing/2014/main" val="3962054143"/>
                    </a:ext>
                  </a:extLst>
                </a:gridCol>
                <a:gridCol w="1843088">
                  <a:extLst>
                    <a:ext uri="{9D8B030D-6E8A-4147-A177-3AD203B41FA5}">
                      <a16:colId xmlns:a16="http://schemas.microsoft.com/office/drawing/2014/main" val="1440848413"/>
                    </a:ext>
                  </a:extLst>
                </a:gridCol>
              </a:tblGrid>
              <a:tr h="0">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 </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rowSpan="2">
                  <a:txBody>
                    <a:bodyPr/>
                    <a:lstStyle/>
                    <a:p>
                      <a:pPr marL="0" marR="0" algn="ctr">
                        <a:spcBef>
                          <a:spcPts val="150"/>
                        </a:spcBef>
                        <a:spcAft>
                          <a:spcPts val="150"/>
                        </a:spcAft>
                      </a:pPr>
                      <a:r>
                        <a:rPr lang="en-US" sz="3200" b="1" u="sng" kern="100" dirty="0">
                          <a:effectLst/>
                          <a:latin typeface="Arial" panose="020B0604020202020204" pitchFamily="34" charset="0"/>
                          <a:cs typeface="Arial" panose="020B0604020202020204" pitchFamily="34" charset="0"/>
                        </a:rPr>
                        <a:t>Pre-REPRIEVE</a:t>
                      </a:r>
                      <a:r>
                        <a:rPr lang="en-US" sz="3200" b="1" kern="100" dirty="0">
                          <a:effectLst/>
                          <a:latin typeface="Arial" panose="020B0604020202020204" pitchFamily="34" charset="0"/>
                          <a:cs typeface="Arial" panose="020B0604020202020204" pitchFamily="34" charset="0"/>
                        </a:rPr>
                        <a:t> Combined Arms</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gridSpan="2">
                  <a:txBody>
                    <a:bodyPr/>
                    <a:lstStyle/>
                    <a:p>
                      <a:pPr marL="0" marR="0" algn="ctr">
                        <a:spcBef>
                          <a:spcPts val="150"/>
                        </a:spcBef>
                        <a:spcAft>
                          <a:spcPts val="150"/>
                        </a:spcAft>
                      </a:pPr>
                      <a:r>
                        <a:rPr lang="en-US" sz="3200" b="1" u="sng" kern="100" dirty="0">
                          <a:effectLst/>
                          <a:latin typeface="Arial" panose="020B0604020202020204" pitchFamily="34" charset="0"/>
                          <a:cs typeface="Arial" panose="020B0604020202020204" pitchFamily="34" charset="0"/>
                        </a:rPr>
                        <a:t>Post-REPRIEVE Randomization</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hMerge="1">
                  <a:txBody>
                    <a:bodyPr/>
                    <a:lstStyle/>
                    <a:p>
                      <a:endParaRPr lang="en-US"/>
                    </a:p>
                  </a:txBody>
                  <a:tcPr/>
                </a:tc>
                <a:tc>
                  <a:txBody>
                    <a:bodyPr/>
                    <a:lstStyle/>
                    <a:p>
                      <a:pPr marL="0" marR="0" algn="ctr">
                        <a:spcBef>
                          <a:spcPts val="150"/>
                        </a:spcBef>
                        <a:spcAft>
                          <a:spcPts val="150"/>
                        </a:spcAft>
                      </a:pPr>
                      <a:r>
                        <a:rPr lang="en-US" sz="3200" b="1" kern="100" dirty="0">
                          <a:effectLst/>
                          <a:latin typeface="Arial" panose="020B0604020202020204" pitchFamily="34" charset="0"/>
                          <a:cs typeface="Arial" panose="020B0604020202020204" pitchFamily="34" charset="0"/>
                        </a:rPr>
                        <a:t> </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extLst>
                  <a:ext uri="{0D108BD9-81ED-4DB2-BD59-A6C34878D82A}">
                    <a16:rowId xmlns:a16="http://schemas.microsoft.com/office/drawing/2014/main" val="844878377"/>
                  </a:ext>
                </a:extLst>
              </a:tr>
              <a:tr h="0">
                <a:tc>
                  <a:txBody>
                    <a:bodyPr/>
                    <a:lstStyle/>
                    <a:p>
                      <a:pPr marL="0" marR="0">
                        <a:spcBef>
                          <a:spcPts val="150"/>
                        </a:spcBef>
                        <a:spcAft>
                          <a:spcPts val="150"/>
                        </a:spcAft>
                      </a:pPr>
                      <a:r>
                        <a:rPr lang="en-US" sz="3200" b="1" kern="100" dirty="0">
                          <a:effectLst/>
                          <a:latin typeface="Arial" panose="020B0604020202020204" pitchFamily="34" charset="0"/>
                          <a:cs typeface="Arial" panose="020B0604020202020204" pitchFamily="34" charset="0"/>
                        </a:rPr>
                        <a:t>Outcome</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vMerge="1">
                  <a:txBody>
                    <a:bodyPr/>
                    <a:lstStyle/>
                    <a:p>
                      <a:endParaRPr lang="en-US"/>
                    </a:p>
                  </a:txBody>
                  <a:tcPr/>
                </a:tc>
                <a:tc>
                  <a:txBody>
                    <a:bodyPr/>
                    <a:lstStyle/>
                    <a:p>
                      <a:pPr marL="0" marR="0" algn="ctr">
                        <a:spcBef>
                          <a:spcPts val="150"/>
                        </a:spcBef>
                        <a:spcAft>
                          <a:spcPts val="150"/>
                        </a:spcAft>
                      </a:pPr>
                      <a:r>
                        <a:rPr lang="en-US" sz="3200" b="1" kern="100" dirty="0">
                          <a:effectLst/>
                          <a:latin typeface="Arial" panose="020B0604020202020204" pitchFamily="34" charset="0"/>
                          <a:cs typeface="Arial" panose="020B0604020202020204" pitchFamily="34" charset="0"/>
                        </a:rPr>
                        <a:t>Placebo</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a:txBody>
                    <a:bodyPr/>
                    <a:lstStyle/>
                    <a:p>
                      <a:pPr marL="0" marR="0" algn="ctr">
                        <a:spcBef>
                          <a:spcPts val="150"/>
                        </a:spcBef>
                        <a:spcAft>
                          <a:spcPts val="150"/>
                        </a:spcAft>
                      </a:pPr>
                      <a:r>
                        <a:rPr lang="en-US" sz="3200" b="1" kern="100" dirty="0" err="1">
                          <a:effectLst/>
                          <a:latin typeface="Arial" panose="020B0604020202020204" pitchFamily="34" charset="0"/>
                          <a:cs typeface="Arial" panose="020B0604020202020204" pitchFamily="34" charset="0"/>
                        </a:rPr>
                        <a:t>Pitavastatin</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tc>
                  <a:txBody>
                    <a:bodyPr/>
                    <a:lstStyle/>
                    <a:p>
                      <a:pPr marL="0" marR="0" algn="ctr">
                        <a:spcBef>
                          <a:spcPts val="150"/>
                        </a:spcBef>
                        <a:spcAft>
                          <a:spcPts val="150"/>
                        </a:spcAft>
                      </a:pPr>
                      <a:r>
                        <a:rPr lang="en-US" sz="3200" b="1" kern="100" dirty="0">
                          <a:effectLst/>
                          <a:latin typeface="Arial" panose="020B0604020202020204" pitchFamily="34" charset="0"/>
                          <a:cs typeface="Arial" panose="020B0604020202020204" pitchFamily="34" charset="0"/>
                        </a:rPr>
                        <a:t>P-value</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nchor="b"/>
                </a:tc>
                <a:extLst>
                  <a:ext uri="{0D108BD9-81ED-4DB2-BD59-A6C34878D82A}">
                    <a16:rowId xmlns:a16="http://schemas.microsoft.com/office/drawing/2014/main" val="723599738"/>
                  </a:ext>
                </a:extLst>
              </a:tr>
              <a:tr h="0">
                <a:tc>
                  <a:txBody>
                    <a:bodyPr/>
                    <a:lstStyle/>
                    <a:p>
                      <a:pPr marL="0" marR="0">
                        <a:spcBef>
                          <a:spcPts val="150"/>
                        </a:spcBef>
                        <a:spcAft>
                          <a:spcPts val="150"/>
                        </a:spcAft>
                      </a:pPr>
                      <a:r>
                        <a:rPr lang="en-US" sz="3200" b="1" kern="100" dirty="0">
                          <a:effectLst/>
                          <a:latin typeface="Arial" panose="020B0604020202020204" pitchFamily="34" charset="0"/>
                          <a:cs typeface="Arial" panose="020B0604020202020204" pitchFamily="34" charset="0"/>
                        </a:rPr>
                        <a:t>NPZ4</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0.050 ( 0.034, 0.065)</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-0.006 (-0.030, 0.017)</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dirty="0">
                          <a:effectLst/>
                          <a:latin typeface="Arial" panose="020B0604020202020204" pitchFamily="34" charset="0"/>
                          <a:cs typeface="Arial" panose="020B0604020202020204" pitchFamily="34" charset="0"/>
                        </a:rPr>
                        <a:t>-0.007 (-0.033, 0.020)</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0.97</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601205429"/>
                  </a:ext>
                </a:extLst>
              </a:tr>
              <a:tr h="0">
                <a:tc>
                  <a:txBody>
                    <a:bodyPr/>
                    <a:lstStyle/>
                    <a:p>
                      <a:pPr marL="0" marR="0">
                        <a:spcBef>
                          <a:spcPts val="150"/>
                        </a:spcBef>
                        <a:spcAft>
                          <a:spcPts val="150"/>
                        </a:spcAft>
                      </a:pPr>
                      <a:r>
                        <a:rPr lang="en-US" sz="3200" b="1" kern="100" dirty="0" err="1">
                          <a:effectLst/>
                          <a:latin typeface="Arial" panose="020B0604020202020204" pitchFamily="34" charset="0"/>
                          <a:cs typeface="Arial" panose="020B0604020202020204" pitchFamily="34" charset="0"/>
                        </a:rPr>
                        <a:t>TrA</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dirty="0">
                          <a:effectLst/>
                          <a:latin typeface="Arial" panose="020B0604020202020204" pitchFamily="34" charset="0"/>
                          <a:cs typeface="Arial" panose="020B0604020202020204" pitchFamily="34" charset="0"/>
                        </a:rPr>
                        <a:t>0.076 ( 0.053, 0.099)</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-0.020 (-0.065, 0.024)</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0.019 (-0.020, 0.058)</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0.18</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2940650617"/>
                  </a:ext>
                </a:extLst>
              </a:tr>
              <a:tr h="0">
                <a:tc>
                  <a:txBody>
                    <a:bodyPr/>
                    <a:lstStyle/>
                    <a:p>
                      <a:pPr marL="0" marR="0">
                        <a:spcBef>
                          <a:spcPts val="150"/>
                        </a:spcBef>
                        <a:spcAft>
                          <a:spcPts val="150"/>
                        </a:spcAft>
                      </a:pPr>
                      <a:r>
                        <a:rPr lang="en-US" sz="3200" b="1" kern="100" dirty="0" err="1">
                          <a:effectLst/>
                          <a:latin typeface="Arial" panose="020B0604020202020204" pitchFamily="34" charset="0"/>
                          <a:cs typeface="Arial" panose="020B0604020202020204" pitchFamily="34" charset="0"/>
                        </a:rPr>
                        <a:t>TrB</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0.064 ( 0.039, 0.089)</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dirty="0">
                          <a:effectLst/>
                          <a:latin typeface="Arial" panose="020B0604020202020204" pitchFamily="34" charset="0"/>
                          <a:cs typeface="Arial" panose="020B0604020202020204" pitchFamily="34" charset="0"/>
                        </a:rPr>
                        <a:t>0.033 (-0.006, 0.073)</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0.014 (-0.026, 0.054)</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0.46</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2424760496"/>
                  </a:ext>
                </a:extLst>
              </a:tr>
              <a:tr h="0">
                <a:tc>
                  <a:txBody>
                    <a:bodyPr/>
                    <a:lstStyle/>
                    <a:p>
                      <a:pPr marL="0" marR="0">
                        <a:spcBef>
                          <a:spcPts val="150"/>
                        </a:spcBef>
                        <a:spcAft>
                          <a:spcPts val="150"/>
                        </a:spcAft>
                      </a:pPr>
                      <a:r>
                        <a:rPr lang="en-US" sz="3200" b="1" kern="100" dirty="0">
                          <a:effectLst/>
                          <a:latin typeface="Arial" panose="020B0604020202020204" pitchFamily="34" charset="0"/>
                          <a:cs typeface="Arial" panose="020B0604020202020204" pitchFamily="34" charset="0"/>
                        </a:rPr>
                        <a:t>DSY</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0.041 ( 0.018, 0.064)</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-0.003 (-0.043, 0.037)</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-0.001 (-0.047, 0.045)</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0.94</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1989102065"/>
                  </a:ext>
                </a:extLst>
              </a:tr>
              <a:tr h="0">
                <a:tc>
                  <a:txBody>
                    <a:bodyPr/>
                    <a:lstStyle/>
                    <a:p>
                      <a:pPr marL="0" marR="0">
                        <a:spcBef>
                          <a:spcPts val="150"/>
                        </a:spcBef>
                        <a:spcAft>
                          <a:spcPts val="150"/>
                        </a:spcAft>
                      </a:pPr>
                      <a:r>
                        <a:rPr lang="en-US" sz="3200" b="1" kern="100" dirty="0">
                          <a:effectLst/>
                          <a:latin typeface="Arial" panose="020B0604020202020204" pitchFamily="34" charset="0"/>
                          <a:cs typeface="Arial" panose="020B0604020202020204" pitchFamily="34" charset="0"/>
                        </a:rPr>
                        <a:t>HVLT</a:t>
                      </a:r>
                      <a:endParaRPr lang="en-US" sz="3200" b="1"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dirty="0">
                          <a:effectLst/>
                          <a:latin typeface="Arial" panose="020B0604020202020204" pitchFamily="34" charset="0"/>
                          <a:cs typeface="Arial" panose="020B0604020202020204" pitchFamily="34" charset="0"/>
                        </a:rPr>
                        <a:t>0.017 (-0.011, 0.046)</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-0.029 (-0.066, 0.008)</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a:effectLst/>
                          <a:latin typeface="Arial" panose="020B0604020202020204" pitchFamily="34" charset="0"/>
                          <a:cs typeface="Arial" panose="020B0604020202020204" pitchFamily="34" charset="0"/>
                        </a:rPr>
                        <a:t>-0.062 (-0.115, -0.009)</a:t>
                      </a:r>
                      <a:endParaRPr lang="en-US" sz="3200" kern="10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tc>
                  <a:txBody>
                    <a:bodyPr/>
                    <a:lstStyle/>
                    <a:p>
                      <a:pPr marL="0" marR="0" algn="ctr">
                        <a:spcBef>
                          <a:spcPts val="150"/>
                        </a:spcBef>
                        <a:spcAft>
                          <a:spcPts val="150"/>
                        </a:spcAft>
                      </a:pPr>
                      <a:r>
                        <a:rPr lang="en-US" sz="3200" kern="100" dirty="0">
                          <a:effectLst/>
                          <a:latin typeface="Arial" panose="020B0604020202020204" pitchFamily="34" charset="0"/>
                          <a:cs typeface="Arial" panose="020B0604020202020204" pitchFamily="34" charset="0"/>
                        </a:rPr>
                        <a:t>0.27</a:t>
                      </a:r>
                      <a:endParaRPr lang="en-US" sz="3200" kern="100" dirty="0">
                        <a:effectLst/>
                        <a:latin typeface="Arial" panose="020B0604020202020204" pitchFamily="34" charset="0"/>
                        <a:ea typeface="Times New Roman" panose="02020603050405020304" pitchFamily="18" charset="0"/>
                        <a:cs typeface="Arial" panose="020B0604020202020204" pitchFamily="34" charset="0"/>
                      </a:endParaRPr>
                    </a:p>
                  </a:txBody>
                  <a:tcPr marL="19050" marR="19050" marT="0" marB="0"/>
                </a:tc>
                <a:extLst>
                  <a:ext uri="{0D108BD9-81ED-4DB2-BD59-A6C34878D82A}">
                    <a16:rowId xmlns:a16="http://schemas.microsoft.com/office/drawing/2014/main" val="2052860216"/>
                  </a:ext>
                </a:extLst>
              </a:tr>
            </a:tbl>
          </a:graphicData>
        </a:graphic>
      </p:graphicFrame>
      <p:sp>
        <p:nvSpPr>
          <p:cNvPr id="47" name="TextBox 46">
            <a:extLst>
              <a:ext uri="{FF2B5EF4-FFF2-40B4-BE49-F238E27FC236}">
                <a16:creationId xmlns:a16="http://schemas.microsoft.com/office/drawing/2014/main" id="{D5AD56EB-051A-3A13-EE19-4CB1C9808D51}"/>
              </a:ext>
            </a:extLst>
          </p:cNvPr>
          <p:cNvSpPr txBox="1"/>
          <p:nvPr/>
        </p:nvSpPr>
        <p:spPr>
          <a:xfrm>
            <a:off x="14779922" y="31648123"/>
            <a:ext cx="17779748" cy="1754326"/>
          </a:xfrm>
          <a:prstGeom prst="rect">
            <a:avLst/>
          </a:prstGeom>
          <a:noFill/>
        </p:spPr>
        <p:txBody>
          <a:bodyPr wrap="square" rtlCol="0">
            <a:spAutoFit/>
          </a:bodyPr>
          <a:lstStyle/>
          <a:p>
            <a:pPr marL="571500" indent="-571500">
              <a:buFont typeface="Arial" panose="020B0604020202020204" pitchFamily="34" charset="0"/>
              <a:buChar char="•"/>
            </a:pPr>
            <a:r>
              <a:rPr lang="en-US" sz="3600" dirty="0">
                <a:effectLst/>
                <a:latin typeface="Arial" panose="020B0604020202020204" pitchFamily="34" charset="0"/>
                <a:ea typeface="Aptos" panose="020B0004020202020204" pitchFamily="34" charset="0"/>
              </a:rPr>
              <a:t>Participants were followed for a median of 2.9 (Q1-Q3 1.7-4.4), and up to 6 years prior to REPRIEVE randomization, and a median of 2.3 (Q1-Q3 1.1-3.7) and up to 6.5 years after REPRIEVE randomization. </a:t>
            </a:r>
            <a:endParaRPr lang="en-US" sz="3600" dirty="0"/>
          </a:p>
        </p:txBody>
      </p:sp>
      <p:sp>
        <p:nvSpPr>
          <p:cNvPr id="50" name="TextBox 49">
            <a:extLst>
              <a:ext uri="{FF2B5EF4-FFF2-40B4-BE49-F238E27FC236}">
                <a16:creationId xmlns:a16="http://schemas.microsoft.com/office/drawing/2014/main" id="{A5911420-53E6-B752-2179-9E512DA1DA96}"/>
              </a:ext>
            </a:extLst>
          </p:cNvPr>
          <p:cNvSpPr txBox="1"/>
          <p:nvPr/>
        </p:nvSpPr>
        <p:spPr>
          <a:xfrm>
            <a:off x="33145754" y="32204454"/>
            <a:ext cx="10052579" cy="3970318"/>
          </a:xfrm>
          <a:prstGeom prst="rect">
            <a:avLst/>
          </a:prstGeom>
          <a:solidFill>
            <a:srgbClr val="FFC000"/>
          </a:solidFill>
        </p:spPr>
        <p:txBody>
          <a:bodyPr wrap="square">
            <a:spAutoFit/>
          </a:bodyPr>
          <a:lstStyle/>
          <a:p>
            <a:pPr marL="457200" indent="-457200" algn="ctr">
              <a:buFont typeface="Arial" panose="020B0604020202020204" pitchFamily="34" charset="0"/>
              <a:buChar char="•"/>
            </a:pPr>
            <a:r>
              <a:rPr lang="en-US" sz="3600" dirty="0">
                <a:effectLst/>
                <a:latin typeface="Arial" panose="020B0604020202020204" pitchFamily="34" charset="0"/>
                <a:ea typeface="Aptos" panose="020B0004020202020204" pitchFamily="34" charset="0"/>
              </a:rPr>
              <a:t>Prior to REPRIEVE randomization, annual changes in NPZ-4 and individual NPZ-4 components tended </a:t>
            </a:r>
            <a:r>
              <a:rPr lang="en-US" sz="3600">
                <a:effectLst/>
                <a:latin typeface="Arial" panose="020B0604020202020204" pitchFamily="34" charset="0"/>
                <a:ea typeface="Aptos" panose="020B0004020202020204" pitchFamily="34" charset="0"/>
              </a:rPr>
              <a:t>to increase</a:t>
            </a:r>
            <a:endParaRPr lang="en-US" sz="3600" dirty="0">
              <a:effectLst/>
              <a:latin typeface="Arial" panose="020B0604020202020204" pitchFamily="34" charset="0"/>
              <a:ea typeface="Aptos" panose="020B0004020202020204" pitchFamily="34" charset="0"/>
            </a:endParaRPr>
          </a:p>
          <a:p>
            <a:pPr marL="457200" indent="-457200" algn="ctr">
              <a:buFont typeface="Arial" panose="020B0604020202020204" pitchFamily="34" charset="0"/>
              <a:buChar char="•"/>
            </a:pPr>
            <a:endParaRPr lang="en-US" sz="3600" dirty="0">
              <a:effectLst/>
              <a:latin typeface="Arial" panose="020B0604020202020204" pitchFamily="34" charset="0"/>
              <a:ea typeface="Aptos" panose="020B0004020202020204" pitchFamily="34" charset="0"/>
            </a:endParaRPr>
          </a:p>
          <a:p>
            <a:pPr marL="457200" indent="-457200" algn="ctr">
              <a:buFont typeface="Arial" panose="020B0604020202020204" pitchFamily="34" charset="0"/>
              <a:buChar char="•"/>
            </a:pPr>
            <a:r>
              <a:rPr lang="en-US" sz="3600" dirty="0">
                <a:effectLst/>
                <a:latin typeface="Arial" panose="020B0604020202020204" pitchFamily="34" charset="0"/>
                <a:ea typeface="Aptos" panose="020B0004020202020204" pitchFamily="34" charset="0"/>
              </a:rPr>
              <a:t>Post-randomization annual changes were small and did not differ by randomized group or from pre-REPRIEVE enrollment trajectories</a:t>
            </a:r>
            <a:r>
              <a:rPr lang="en-US" sz="3600" dirty="0">
                <a:effectLst/>
              </a:rPr>
              <a:t> </a:t>
            </a:r>
            <a:endParaRPr lang="en-US" sz="3600" dirty="0"/>
          </a:p>
        </p:txBody>
      </p:sp>
      <p:sp>
        <p:nvSpPr>
          <p:cNvPr id="51" name="TextBox 50">
            <a:extLst>
              <a:ext uri="{FF2B5EF4-FFF2-40B4-BE49-F238E27FC236}">
                <a16:creationId xmlns:a16="http://schemas.microsoft.com/office/drawing/2014/main" id="{4E7ABCDA-5EB8-4FFB-6717-3B5A5AF61E18}"/>
              </a:ext>
            </a:extLst>
          </p:cNvPr>
          <p:cNvSpPr txBox="1"/>
          <p:nvPr/>
        </p:nvSpPr>
        <p:spPr>
          <a:xfrm>
            <a:off x="30978694" y="8555754"/>
            <a:ext cx="12156753" cy="9510296"/>
          </a:xfrm>
          <a:prstGeom prst="rect">
            <a:avLst/>
          </a:prstGeom>
          <a:noFill/>
        </p:spPr>
        <p:txBody>
          <a:bodyPr wrap="square" rtlCol="0">
            <a:spAutoFit/>
          </a:bodyPr>
          <a:lstStyle/>
          <a:p>
            <a:pPr marL="571500" marR="0" indent="-571500">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rPr>
              <a:t>We observed trends towards </a:t>
            </a:r>
            <a:r>
              <a:rPr lang="en-US" sz="3600" i="1" kern="100" dirty="0">
                <a:effectLst/>
                <a:latin typeface="Arial" panose="020B0604020202020204" pitchFamily="34" charset="0"/>
                <a:ea typeface="Aptos" panose="020B0004020202020204" pitchFamily="34" charset="0"/>
              </a:rPr>
              <a:t>improved</a:t>
            </a:r>
            <a:r>
              <a:rPr lang="en-US" sz="3600" kern="100" dirty="0">
                <a:effectLst/>
                <a:latin typeface="Arial" panose="020B0604020202020204" pitchFamily="34" charset="0"/>
                <a:ea typeface="Aptos" panose="020B0004020202020204" pitchFamily="34" charset="0"/>
              </a:rPr>
              <a:t> </a:t>
            </a:r>
            <a:r>
              <a:rPr lang="en-US" sz="3600" kern="100" dirty="0" err="1">
                <a:effectLst/>
                <a:latin typeface="Arial" panose="020B0604020202020204" pitchFamily="34" charset="0"/>
                <a:ea typeface="Aptos" panose="020B0004020202020204" pitchFamily="34" charset="0"/>
              </a:rPr>
              <a:t>TrA</a:t>
            </a:r>
            <a:r>
              <a:rPr lang="en-US" sz="3600" kern="100" dirty="0">
                <a:effectLst/>
                <a:latin typeface="Arial" panose="020B0604020202020204" pitchFamily="34" charset="0"/>
                <a:ea typeface="Aptos" panose="020B0004020202020204" pitchFamily="34" charset="0"/>
              </a:rPr>
              <a:t> z-scores in participants with baseline impairment randomized to </a:t>
            </a:r>
            <a:r>
              <a:rPr lang="en-US" sz="3600" kern="100" dirty="0" err="1">
                <a:effectLst/>
                <a:latin typeface="Arial" panose="020B0604020202020204" pitchFamily="34" charset="0"/>
                <a:ea typeface="Aptos" panose="020B0004020202020204" pitchFamily="34" charset="0"/>
              </a:rPr>
              <a:t>pitavastatin</a:t>
            </a:r>
            <a:r>
              <a:rPr lang="en-US" sz="3600" kern="100" dirty="0">
                <a:effectLst/>
                <a:latin typeface="Arial" panose="020B0604020202020204" pitchFamily="34" charset="0"/>
                <a:ea typeface="Aptos" panose="020B0004020202020204" pitchFamily="34" charset="0"/>
              </a:rPr>
              <a:t> (Z score [95% CI]: 0.075 [0.024, 0.127]) vs placebo (-0.050 [-0.123, 0.023]), p=0.021. </a:t>
            </a:r>
          </a:p>
          <a:p>
            <a:pPr marL="571500" marR="0" indent="-571500">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rPr>
              <a:t>There was some evidence of a differential statin effect on NPZ-4 by sex (p=0.068) driven by worsened NPZ-4 in females randomized to </a:t>
            </a:r>
            <a:r>
              <a:rPr lang="en-US" sz="3600" kern="100" dirty="0" err="1">
                <a:effectLst/>
                <a:latin typeface="Arial" panose="020B0604020202020204" pitchFamily="34" charset="0"/>
                <a:ea typeface="Aptos" panose="020B0004020202020204" pitchFamily="34" charset="0"/>
              </a:rPr>
              <a:t>pitavastatin</a:t>
            </a:r>
            <a:r>
              <a:rPr lang="en-US" sz="3600" kern="100" dirty="0">
                <a:effectLst/>
                <a:latin typeface="Arial" panose="020B0604020202020204" pitchFamily="34" charset="0"/>
                <a:ea typeface="Aptos" panose="020B0004020202020204" pitchFamily="34" charset="0"/>
              </a:rPr>
              <a:t> (-0.061 [-0.133, 0.011]) vs placebo (0.033 [-0.023, 0.089]).</a:t>
            </a:r>
          </a:p>
          <a:p>
            <a:pPr marL="571500" marR="0" indent="-571500">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rPr>
              <a:t>Neither finding reached threshold for clinical relevance (&gt;0.5 per year)</a:t>
            </a:r>
          </a:p>
          <a:p>
            <a:pPr marL="571500" marR="0" indent="-571500">
              <a:buFont typeface="Arial" panose="020B0604020202020204" pitchFamily="34" charset="0"/>
              <a:buChar char="•"/>
            </a:pPr>
            <a:r>
              <a:rPr lang="en-US" sz="3600" kern="100" dirty="0">
                <a:effectLst/>
                <a:latin typeface="Arial" panose="020B0604020202020204" pitchFamily="34" charset="0"/>
                <a:ea typeface="Aptos" panose="020B0004020202020204" pitchFamily="34" charset="0"/>
              </a:rPr>
              <a:t>Differential statin effects in other participant subgroups were minimal and either not statistically or clinically significant  </a:t>
            </a:r>
          </a:p>
          <a:p>
            <a:pPr marL="571500" indent="-571500">
              <a:buFont typeface="Arial" panose="020B0604020202020204" pitchFamily="34" charset="0"/>
              <a:buChar char="•"/>
            </a:pPr>
            <a:r>
              <a:rPr lang="en-US" sz="3600" dirty="0">
                <a:effectLst/>
                <a:latin typeface="Arial" panose="020B0604020202020204" pitchFamily="34" charset="0"/>
                <a:ea typeface="Aptos" panose="020B0004020202020204" pitchFamily="34" charset="0"/>
              </a:rPr>
              <a:t>In analyses individually adjusting for demographics, comorbidities, baseline ASCVD risk, and time-updated HIV-1 RNA, lipids, glucose, and BMI, the effect sizes were minimally changed and remained non-significant</a:t>
            </a:r>
            <a:r>
              <a:rPr lang="en-US" sz="3600" dirty="0">
                <a:effectLst/>
              </a:rPr>
              <a:t> </a:t>
            </a:r>
            <a:endParaRPr lang="en-US" sz="3600" dirty="0"/>
          </a:p>
        </p:txBody>
      </p:sp>
      <p:cxnSp>
        <p:nvCxnSpPr>
          <p:cNvPr id="53" name="Straight Arrow Connector 52">
            <a:extLst>
              <a:ext uri="{FF2B5EF4-FFF2-40B4-BE49-F238E27FC236}">
                <a16:creationId xmlns:a16="http://schemas.microsoft.com/office/drawing/2014/main" id="{C13AE573-B9C4-88A7-EC70-3487B7A8AB51}"/>
              </a:ext>
            </a:extLst>
          </p:cNvPr>
          <p:cNvCxnSpPr>
            <a:cxnSpLocks/>
          </p:cNvCxnSpPr>
          <p:nvPr/>
        </p:nvCxnSpPr>
        <p:spPr>
          <a:xfrm flipH="1">
            <a:off x="32304038" y="34430836"/>
            <a:ext cx="715664" cy="2020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58" name="Picture 57">
            <a:extLst>
              <a:ext uri="{FF2B5EF4-FFF2-40B4-BE49-F238E27FC236}">
                <a16:creationId xmlns:a16="http://schemas.microsoft.com/office/drawing/2014/main" id="{783AB0AB-2876-109B-8DE4-3C7313C1EDCA}"/>
              </a:ext>
            </a:extLst>
          </p:cNvPr>
          <p:cNvPicPr>
            <a:picLocks noChangeAspect="1"/>
          </p:cNvPicPr>
          <p:nvPr/>
        </p:nvPicPr>
        <p:blipFill>
          <a:blip r:embed="rId6"/>
          <a:stretch>
            <a:fillRect/>
          </a:stretch>
        </p:blipFill>
        <p:spPr>
          <a:xfrm>
            <a:off x="35636642" y="326796"/>
            <a:ext cx="3964625" cy="1585850"/>
          </a:xfrm>
          <a:prstGeom prst="rect">
            <a:avLst/>
          </a:prstGeom>
        </p:spPr>
      </p:pic>
    </p:spTree>
    <p:extLst>
      <p:ext uri="{BB962C8B-B14F-4D97-AF65-F5344CB8AC3E}">
        <p14:creationId xmlns:p14="http://schemas.microsoft.com/office/powerpoint/2010/main" val="425284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I Poster PowerPointTemplate" id="{D1A5D400-EFD4-460F-AC14-34B99A381677}" vid="{E4E7F868-5AD6-4C89-B349-939F0783FB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2189</Words>
  <Application>Microsoft Office PowerPoint</Application>
  <PresentationFormat>Benutzerdefiniert</PresentationFormat>
  <Paragraphs>188</Paragraphs>
  <Slides>1</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Calibri</vt:lpstr>
      <vt:lpstr>Arial</vt:lpstr>
      <vt:lpstr>Calibri Light</vt:lpstr>
      <vt:lpstr>Office Theme</vt:lpstr>
      <vt:lpstr>We found no evidence suggesting a detrimental effect of pitavastatin use on a battery of neurocognitive assessments among PWH.  These results provide reassurance to PWH and to providers who may have concerns about statin-related side effects.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1. Correct fonts won’t load until you open this in PowerPoint (e.g., if you’re previewing this in your browser it’ll look uglier than it actually is).  2. Generate QR codes here: https://www.qrcode-monkey.com/</dc:title>
  <dc:creator>Morrison, Mike</dc:creator>
  <cp:lastModifiedBy>Bastian Grewe</cp:lastModifiedBy>
  <cp:revision>99</cp:revision>
  <cp:lastPrinted>2019-09-17T15:52:02Z</cp:lastPrinted>
  <dcterms:created xsi:type="dcterms:W3CDTF">2019-07-02T13:39:34Z</dcterms:created>
  <dcterms:modified xsi:type="dcterms:W3CDTF">2025-03-14T18:51:11Z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de74a9-4f8a-4c74-b507-22417e17d25b_Enabled">
    <vt:lpwstr>true</vt:lpwstr>
  </property>
  <property fmtid="{D5CDD505-2E9C-101B-9397-08002B2CF9AE}" pid="3" name="MSIP_Label_16de74a9-4f8a-4c74-b507-22417e17d25b_SetDate">
    <vt:lpwstr>2025-03-14T18:51:09Z</vt:lpwstr>
  </property>
  <property fmtid="{D5CDD505-2E9C-101B-9397-08002B2CF9AE}" pid="4" name="MSIP_Label_16de74a9-4f8a-4c74-b507-22417e17d25b_Method">
    <vt:lpwstr>Privileged</vt:lpwstr>
  </property>
  <property fmtid="{D5CDD505-2E9C-101B-9397-08002B2CF9AE}" pid="5" name="MSIP_Label_16de74a9-4f8a-4c74-b507-22417e17d25b_Name">
    <vt:lpwstr>16de74a9-4f8a-4c74-b507-22417e17d25b</vt:lpwstr>
  </property>
  <property fmtid="{D5CDD505-2E9C-101B-9397-08002B2CF9AE}" pid="6" name="MSIP_Label_16de74a9-4f8a-4c74-b507-22417e17d25b_SiteId">
    <vt:lpwstr>a5a8bcaa-3292-41e6-b735-5e8b21f4dbfd</vt:lpwstr>
  </property>
  <property fmtid="{D5CDD505-2E9C-101B-9397-08002B2CF9AE}" pid="7" name="MSIP_Label_16de74a9-4f8a-4c74-b507-22417e17d25b_ActionId">
    <vt:lpwstr>6fee10fe-cf4d-40b4-a7fa-a9f3c0e5112d</vt:lpwstr>
  </property>
  <property fmtid="{D5CDD505-2E9C-101B-9397-08002B2CF9AE}" pid="8" name="MSIP_Label_16de74a9-4f8a-4c74-b507-22417e17d25b_ContentBits">
    <vt:lpwstr>0</vt:lpwstr>
  </property>
</Properties>
</file>