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57" r:id="rId5"/>
  </p:sldIdLst>
  <p:sldSz cx="49377600" cy="32918400"/>
  <p:notesSz cx="6858000" cy="9144000"/>
  <p:defaultTextStyle>
    <a:defPPr>
      <a:defRPr lang="en-US"/>
    </a:defPPr>
    <a:lvl1pPr marL="0" algn="l" defTabSz="2351213" rtl="0" eaLnBrk="1" latinLnBrk="0" hangingPunct="1">
      <a:defRPr sz="9316" kern="1200">
        <a:solidFill>
          <a:schemeClr val="tx1"/>
        </a:solidFill>
        <a:latin typeface="+mn-lt"/>
        <a:ea typeface="+mn-ea"/>
        <a:cs typeface="+mn-cs"/>
      </a:defRPr>
    </a:lvl1pPr>
    <a:lvl2pPr marL="2351213" algn="l" defTabSz="2351213" rtl="0" eaLnBrk="1" latinLnBrk="0" hangingPunct="1">
      <a:defRPr sz="9316" kern="1200">
        <a:solidFill>
          <a:schemeClr val="tx1"/>
        </a:solidFill>
        <a:latin typeface="+mn-lt"/>
        <a:ea typeface="+mn-ea"/>
        <a:cs typeface="+mn-cs"/>
      </a:defRPr>
    </a:lvl2pPr>
    <a:lvl3pPr marL="4702425" algn="l" defTabSz="2351213" rtl="0" eaLnBrk="1" latinLnBrk="0" hangingPunct="1">
      <a:defRPr sz="9316" kern="1200">
        <a:solidFill>
          <a:schemeClr val="tx1"/>
        </a:solidFill>
        <a:latin typeface="+mn-lt"/>
        <a:ea typeface="+mn-ea"/>
        <a:cs typeface="+mn-cs"/>
      </a:defRPr>
    </a:lvl3pPr>
    <a:lvl4pPr marL="7053638" algn="l" defTabSz="2351213" rtl="0" eaLnBrk="1" latinLnBrk="0" hangingPunct="1">
      <a:defRPr sz="9316" kern="1200">
        <a:solidFill>
          <a:schemeClr val="tx1"/>
        </a:solidFill>
        <a:latin typeface="+mn-lt"/>
        <a:ea typeface="+mn-ea"/>
        <a:cs typeface="+mn-cs"/>
      </a:defRPr>
    </a:lvl4pPr>
    <a:lvl5pPr marL="9404850" algn="l" defTabSz="2351213" rtl="0" eaLnBrk="1" latinLnBrk="0" hangingPunct="1">
      <a:defRPr sz="9316" kern="1200">
        <a:solidFill>
          <a:schemeClr val="tx1"/>
        </a:solidFill>
        <a:latin typeface="+mn-lt"/>
        <a:ea typeface="+mn-ea"/>
        <a:cs typeface="+mn-cs"/>
      </a:defRPr>
    </a:lvl5pPr>
    <a:lvl6pPr marL="11756065" algn="l" defTabSz="2351213" rtl="0" eaLnBrk="1" latinLnBrk="0" hangingPunct="1">
      <a:defRPr sz="9316" kern="1200">
        <a:solidFill>
          <a:schemeClr val="tx1"/>
        </a:solidFill>
        <a:latin typeface="+mn-lt"/>
        <a:ea typeface="+mn-ea"/>
        <a:cs typeface="+mn-cs"/>
      </a:defRPr>
    </a:lvl6pPr>
    <a:lvl7pPr marL="14107277" algn="l" defTabSz="2351213" rtl="0" eaLnBrk="1" latinLnBrk="0" hangingPunct="1">
      <a:defRPr sz="9316" kern="1200">
        <a:solidFill>
          <a:schemeClr val="tx1"/>
        </a:solidFill>
        <a:latin typeface="+mn-lt"/>
        <a:ea typeface="+mn-ea"/>
        <a:cs typeface="+mn-cs"/>
      </a:defRPr>
    </a:lvl7pPr>
    <a:lvl8pPr marL="16458490" algn="l" defTabSz="2351213" rtl="0" eaLnBrk="1" latinLnBrk="0" hangingPunct="1">
      <a:defRPr sz="9316" kern="1200">
        <a:solidFill>
          <a:schemeClr val="tx1"/>
        </a:solidFill>
        <a:latin typeface="+mn-lt"/>
        <a:ea typeface="+mn-ea"/>
        <a:cs typeface="+mn-cs"/>
      </a:defRPr>
    </a:lvl8pPr>
    <a:lvl9pPr marL="18809703" algn="l" defTabSz="2351213" rtl="0" eaLnBrk="1" latinLnBrk="0" hangingPunct="1">
      <a:defRPr sz="931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orient="horz" pos="18391" userDrawn="1">
          <p15:clr>
            <a:srgbClr val="A4A3A4"/>
          </p15:clr>
        </p15:guide>
        <p15:guide id="3" orient="horz" pos="4498" userDrawn="1">
          <p15:clr>
            <a:srgbClr val="A4A3A4"/>
          </p15:clr>
        </p15:guide>
        <p15:guide id="4" orient="horz" pos="1810" userDrawn="1">
          <p15:clr>
            <a:srgbClr val="A4A3A4"/>
          </p15:clr>
        </p15:guide>
        <p15:guide id="5" orient="horz" pos="18792" userDrawn="1">
          <p15:clr>
            <a:srgbClr val="A4A3A4"/>
          </p15:clr>
        </p15:guide>
        <p15:guide id="6" pos="8304" userDrawn="1">
          <p15:clr>
            <a:srgbClr val="A4A3A4"/>
          </p15:clr>
        </p15:guide>
        <p15:guide id="7" pos="23448" userDrawn="1">
          <p15:clr>
            <a:srgbClr val="A4A3A4"/>
          </p15:clr>
        </p15:guide>
        <p15:guide id="8" pos="30384" userDrawn="1">
          <p15:clr>
            <a:srgbClr val="A4A3A4"/>
          </p15:clr>
        </p15:guide>
        <p15:guide id="9" pos="15864" userDrawn="1">
          <p15:clr>
            <a:srgbClr val="A4A3A4"/>
          </p15:clr>
        </p15:guide>
        <p15:guide id="10" pos="720" userDrawn="1">
          <p15:clr>
            <a:srgbClr val="A4A3A4"/>
          </p15:clr>
        </p15:guide>
        <p15:guide id="11" pos="7656" userDrawn="1">
          <p15:clr>
            <a:srgbClr val="A4A3A4"/>
          </p15:clr>
        </p15:guide>
        <p15:guide id="12" pos="15240" userDrawn="1">
          <p15:clr>
            <a:srgbClr val="A4A3A4"/>
          </p15:clr>
        </p15:guide>
        <p15:guide id="13" pos="227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12A9D-5F43-2AE0-176F-1B069ED544DC}" name="Nuwagaba-Biribonwoha, Harriet" initials="HN" userId="S::hn2158@cumc.columbia.edu::3aab49a4-6ec4-4123-b9f9-4ced6e5981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7BE"/>
    <a:srgbClr val="B0D7E0"/>
    <a:srgbClr val="007D9D"/>
    <a:srgbClr val="17202C"/>
    <a:srgbClr val="00627A"/>
    <a:srgbClr val="C4E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27"/>
    <p:restoredTop sz="94150" autoAdjust="0"/>
  </p:normalViewPr>
  <p:slideViewPr>
    <p:cSldViewPr snapToGrid="0" snapToObjects="1">
      <p:cViewPr varScale="1">
        <p:scale>
          <a:sx n="23" d="100"/>
          <a:sy n="23" d="100"/>
        </p:scale>
        <p:origin x="1638" y="30"/>
      </p:cViewPr>
      <p:guideLst>
        <p:guide orient="horz" pos="192"/>
        <p:guide orient="horz" pos="18391"/>
        <p:guide orient="horz" pos="4498"/>
        <p:guide orient="horz" pos="1810"/>
        <p:guide orient="horz" pos="18792"/>
        <p:guide pos="8304"/>
        <p:guide pos="23448"/>
        <p:guide pos="30384"/>
        <p:guide pos="15864"/>
        <p:guide pos="720"/>
        <p:guide pos="7656"/>
        <p:guide pos="15240"/>
        <p:guide pos="227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5794F3-5EDB-B048-965B-D82E0C45E4D7}" type="datetimeFigureOut">
              <a:rPr lang="en-US" smtClean="0"/>
              <a:pPr/>
              <a:t>3/15/2025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198DED-9713-BA49-B958-19DC7B9983AF}" type="slidenum">
              <a:rPr lang="en-US" smtClean="0"/>
              <a:pPr/>
              <a:t>‹Nr.›</a:t>
            </a:fld>
            <a:endParaRPr lang="en-US"/>
          </a:p>
        </p:txBody>
      </p:sp>
    </p:spTree>
    <p:extLst>
      <p:ext uri="{BB962C8B-B14F-4D97-AF65-F5344CB8AC3E}">
        <p14:creationId xmlns:p14="http://schemas.microsoft.com/office/powerpoint/2010/main" val="3894422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A7A8D7-B360-B247-BB81-E552E8C1861D}" type="datetimeFigureOut">
              <a:rPr lang="en-US" smtClean="0"/>
              <a:pPr/>
              <a:t>3/15/2025</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92192C-2113-E443-97EA-A0152372E512}" type="slidenum">
              <a:rPr lang="en-US" smtClean="0"/>
              <a:pPr/>
              <a:t>‹Nr.›</a:t>
            </a:fld>
            <a:endParaRPr lang="en-US"/>
          </a:p>
        </p:txBody>
      </p:sp>
    </p:spTree>
    <p:extLst>
      <p:ext uri="{BB962C8B-B14F-4D97-AF65-F5344CB8AC3E}">
        <p14:creationId xmlns:p14="http://schemas.microsoft.com/office/powerpoint/2010/main" val="1257363955"/>
      </p:ext>
    </p:extLst>
  </p:cSld>
  <p:clrMap bg1="lt1" tx1="dk1" bg2="lt2" tx2="dk2" accent1="accent1" accent2="accent2" accent3="accent3" accent4="accent4" accent5="accent5" accent6="accent6" hlink="hlink" folHlink="folHlink"/>
  <p:notesStyle>
    <a:lvl1pPr marL="0" algn="l" defTabSz="2351213" rtl="0" eaLnBrk="1" latinLnBrk="0" hangingPunct="1">
      <a:defRPr sz="6158" kern="1200">
        <a:solidFill>
          <a:schemeClr val="tx1"/>
        </a:solidFill>
        <a:latin typeface="+mn-lt"/>
        <a:ea typeface="+mn-ea"/>
        <a:cs typeface="+mn-cs"/>
      </a:defRPr>
    </a:lvl1pPr>
    <a:lvl2pPr marL="2351213" algn="l" defTabSz="2351213" rtl="0" eaLnBrk="1" latinLnBrk="0" hangingPunct="1">
      <a:defRPr sz="6158" kern="1200">
        <a:solidFill>
          <a:schemeClr val="tx1"/>
        </a:solidFill>
        <a:latin typeface="+mn-lt"/>
        <a:ea typeface="+mn-ea"/>
        <a:cs typeface="+mn-cs"/>
      </a:defRPr>
    </a:lvl2pPr>
    <a:lvl3pPr marL="4702425" algn="l" defTabSz="2351213" rtl="0" eaLnBrk="1" latinLnBrk="0" hangingPunct="1">
      <a:defRPr sz="6158" kern="1200">
        <a:solidFill>
          <a:schemeClr val="tx1"/>
        </a:solidFill>
        <a:latin typeface="+mn-lt"/>
        <a:ea typeface="+mn-ea"/>
        <a:cs typeface="+mn-cs"/>
      </a:defRPr>
    </a:lvl3pPr>
    <a:lvl4pPr marL="7053638" algn="l" defTabSz="2351213" rtl="0" eaLnBrk="1" latinLnBrk="0" hangingPunct="1">
      <a:defRPr sz="6158" kern="1200">
        <a:solidFill>
          <a:schemeClr val="tx1"/>
        </a:solidFill>
        <a:latin typeface="+mn-lt"/>
        <a:ea typeface="+mn-ea"/>
        <a:cs typeface="+mn-cs"/>
      </a:defRPr>
    </a:lvl4pPr>
    <a:lvl5pPr marL="9404850" algn="l" defTabSz="2351213" rtl="0" eaLnBrk="1" latinLnBrk="0" hangingPunct="1">
      <a:defRPr sz="6158" kern="1200">
        <a:solidFill>
          <a:schemeClr val="tx1"/>
        </a:solidFill>
        <a:latin typeface="+mn-lt"/>
        <a:ea typeface="+mn-ea"/>
        <a:cs typeface="+mn-cs"/>
      </a:defRPr>
    </a:lvl5pPr>
    <a:lvl6pPr marL="11756065" algn="l" defTabSz="2351213" rtl="0" eaLnBrk="1" latinLnBrk="0" hangingPunct="1">
      <a:defRPr sz="6158" kern="1200">
        <a:solidFill>
          <a:schemeClr val="tx1"/>
        </a:solidFill>
        <a:latin typeface="+mn-lt"/>
        <a:ea typeface="+mn-ea"/>
        <a:cs typeface="+mn-cs"/>
      </a:defRPr>
    </a:lvl6pPr>
    <a:lvl7pPr marL="14107277" algn="l" defTabSz="2351213" rtl="0" eaLnBrk="1" latinLnBrk="0" hangingPunct="1">
      <a:defRPr sz="6158" kern="1200">
        <a:solidFill>
          <a:schemeClr val="tx1"/>
        </a:solidFill>
        <a:latin typeface="+mn-lt"/>
        <a:ea typeface="+mn-ea"/>
        <a:cs typeface="+mn-cs"/>
      </a:defRPr>
    </a:lvl7pPr>
    <a:lvl8pPr marL="16458490" algn="l" defTabSz="2351213" rtl="0" eaLnBrk="1" latinLnBrk="0" hangingPunct="1">
      <a:defRPr sz="6158" kern="1200">
        <a:solidFill>
          <a:schemeClr val="tx1"/>
        </a:solidFill>
        <a:latin typeface="+mn-lt"/>
        <a:ea typeface="+mn-ea"/>
        <a:cs typeface="+mn-cs"/>
      </a:defRPr>
    </a:lvl8pPr>
    <a:lvl9pPr marL="18809703" algn="l" defTabSz="2351213" rtl="0" eaLnBrk="1" latinLnBrk="0" hangingPunct="1">
      <a:defRPr sz="615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2192C-2113-E443-97EA-A0152372E512}" type="slidenum">
              <a:rPr lang="en-US" smtClean="0"/>
              <a:pPr/>
              <a:t>1</a:t>
            </a:fld>
            <a:endParaRPr lang="en-US"/>
          </a:p>
        </p:txBody>
      </p:sp>
    </p:spTree>
    <p:extLst>
      <p:ext uri="{BB962C8B-B14F-4D97-AF65-F5344CB8AC3E}">
        <p14:creationId xmlns:p14="http://schemas.microsoft.com/office/powerpoint/2010/main" val="42711196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D2EB61-E770-4449-BBC8-7D127F18EF62}"/>
              </a:ext>
            </a:extLst>
          </p:cNvPr>
          <p:cNvSpPr txBox="1"/>
          <p:nvPr userDrawn="1"/>
        </p:nvSpPr>
        <p:spPr>
          <a:xfrm>
            <a:off x="1565940" y="30632687"/>
            <a:ext cx="6236988" cy="575862"/>
          </a:xfrm>
          <a:prstGeom prst="rect">
            <a:avLst/>
          </a:prstGeom>
          <a:noFill/>
        </p:spPr>
        <p:txBody>
          <a:bodyPr wrap="square" rtlCol="0">
            <a:spAutoFit/>
          </a:bodyPr>
          <a:lstStyle/>
          <a:p>
            <a:pPr algn="ctr"/>
            <a:r>
              <a:rPr lang="en-US" sz="2749" dirty="0">
                <a:latin typeface="Arial" panose="020B0604020202020204" pitchFamily="34" charset="0"/>
                <a:cs typeface="Arial" panose="020B0604020202020204" pitchFamily="34" charset="0"/>
              </a:rPr>
              <a:t>Visit </a:t>
            </a:r>
            <a:r>
              <a:rPr lang="en-US" sz="2749" b="1" dirty="0">
                <a:solidFill>
                  <a:schemeClr val="tx2"/>
                </a:solidFill>
                <a:latin typeface="Arial" panose="020B0604020202020204" pitchFamily="34" charset="0"/>
                <a:cs typeface="Arial" panose="020B0604020202020204" pitchFamily="34" charset="0"/>
              </a:rPr>
              <a:t>hptn.org </a:t>
            </a:r>
            <a:r>
              <a:rPr lang="en-US" sz="2749" dirty="0">
                <a:latin typeface="Arial" panose="020B0604020202020204" pitchFamily="34" charset="0"/>
                <a:cs typeface="Arial" panose="020B0604020202020204" pitchFamily="34" charset="0"/>
              </a:rPr>
              <a:t>and follow us </a:t>
            </a:r>
            <a:r>
              <a:rPr lang="en-US" sz="2749" b="1" dirty="0">
                <a:solidFill>
                  <a:schemeClr val="tx2"/>
                </a:solidFill>
                <a:latin typeface="Arial" panose="020B0604020202020204" pitchFamily="34" charset="0"/>
                <a:cs typeface="Arial" panose="020B0604020202020204" pitchFamily="34" charset="0"/>
              </a:rPr>
              <a:t>@HIVPTN</a:t>
            </a:r>
            <a:r>
              <a:rPr lang="en-US" sz="3142" b="1" dirty="0">
                <a:solidFill>
                  <a:schemeClr val="tx2"/>
                </a:solidFill>
                <a:latin typeface="Arial" panose="020B0604020202020204" pitchFamily="34" charset="0"/>
                <a:cs typeface="Arial" panose="020B0604020202020204" pitchFamily="34" charset="0"/>
              </a:rPr>
              <a:t> </a:t>
            </a:r>
          </a:p>
        </p:txBody>
      </p:sp>
      <p:sp>
        <p:nvSpPr>
          <p:cNvPr id="3" name="Text Placeholder 2">
            <a:extLst>
              <a:ext uri="{FF2B5EF4-FFF2-40B4-BE49-F238E27FC236}">
                <a16:creationId xmlns:a16="http://schemas.microsoft.com/office/drawing/2014/main" id="{33116043-2082-5648-8A99-0C10E07F2DCA}"/>
              </a:ext>
            </a:extLst>
          </p:cNvPr>
          <p:cNvSpPr txBox="1">
            <a:spLocks/>
          </p:cNvSpPr>
          <p:nvPr userDrawn="1"/>
        </p:nvSpPr>
        <p:spPr>
          <a:xfrm>
            <a:off x="14812657" y="30606136"/>
            <a:ext cx="22800286" cy="1374750"/>
          </a:xfrm>
          <a:prstGeom prst="rect">
            <a:avLst/>
          </a:prstGeom>
        </p:spPr>
        <p:txBody>
          <a:bodyPr vert="horz" wrap="square" lIns="297829" tIns="148915" rIns="297829" bIns="148915" rtlCol="0">
            <a:spAutoFit/>
          </a:bodyPr>
          <a:lstStyle/>
          <a:p>
            <a:pPr marL="0" indent="0">
              <a:lnSpc>
                <a:spcPct val="120000"/>
              </a:lnSpc>
              <a:buNone/>
            </a:pPr>
            <a:r>
              <a:rPr lang="en-US" sz="2000" dirty="0">
                <a:latin typeface="Arial" panose="020B0604020202020204" pitchFamily="34" charset="0"/>
                <a:cs typeface="Arial" panose="020B0604020202020204" pitchFamily="34" charset="0"/>
              </a:rPr>
              <a:t>Overall support for the HIV Prevention Trials Network (HPTN) is provided by the National Institute of Allergy and Infectious Diseases (NIAID), Office of the Director (OD), National Institutes of Health (NIH), National Institute on Drug Abuse (NIDA), the National Institute of Mental Health (NIMH), and the Eunice Kennedy Shriver National Institute of Child Health and Human Development (NICHD) under Award Numbers UM1AI068619 (HPTN Leadership and Operations Center), UM1AI068617 (HPTN Statistical and Data Management Center), and UM1AI068613 (HPTN Laboratory Center).</a:t>
            </a:r>
          </a:p>
        </p:txBody>
      </p:sp>
      <p:grpSp>
        <p:nvGrpSpPr>
          <p:cNvPr id="4" name="Group 3">
            <a:extLst>
              <a:ext uri="{FF2B5EF4-FFF2-40B4-BE49-F238E27FC236}">
                <a16:creationId xmlns:a16="http://schemas.microsoft.com/office/drawing/2014/main" id="{D4A04E8F-A08E-6C4D-91E0-0626C523C765}"/>
              </a:ext>
            </a:extLst>
          </p:cNvPr>
          <p:cNvGrpSpPr/>
          <p:nvPr userDrawn="1"/>
        </p:nvGrpSpPr>
        <p:grpSpPr>
          <a:xfrm>
            <a:off x="2698241" y="31244023"/>
            <a:ext cx="3972387" cy="672386"/>
            <a:chOff x="2210935" y="47804823"/>
            <a:chExt cx="3972387" cy="672386"/>
          </a:xfrm>
        </p:grpSpPr>
        <p:pic>
          <p:nvPicPr>
            <p:cNvPr id="5" name="Graphic 4">
              <a:extLst>
                <a:ext uri="{FF2B5EF4-FFF2-40B4-BE49-F238E27FC236}">
                  <a16:creationId xmlns:a16="http://schemas.microsoft.com/office/drawing/2014/main" id="{AD6102A5-4CEA-AD49-905D-9F91A8D014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10935" y="47804823"/>
              <a:ext cx="672386" cy="672386"/>
            </a:xfrm>
            <a:prstGeom prst="rect">
              <a:avLst/>
            </a:prstGeom>
          </p:spPr>
        </p:pic>
        <p:pic>
          <p:nvPicPr>
            <p:cNvPr id="6" name="Graphic 5">
              <a:extLst>
                <a:ext uri="{FF2B5EF4-FFF2-40B4-BE49-F238E27FC236}">
                  <a16:creationId xmlns:a16="http://schemas.microsoft.com/office/drawing/2014/main" id="{FCDCFF46-3F2C-F04A-A31D-100A7B8141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10936" y="47804823"/>
              <a:ext cx="672386" cy="672386"/>
            </a:xfrm>
            <a:prstGeom prst="rect">
              <a:avLst/>
            </a:prstGeom>
          </p:spPr>
        </p:pic>
        <p:pic>
          <p:nvPicPr>
            <p:cNvPr id="7" name="Graphic 6">
              <a:extLst>
                <a:ext uri="{FF2B5EF4-FFF2-40B4-BE49-F238E27FC236}">
                  <a16:creationId xmlns:a16="http://schemas.microsoft.com/office/drawing/2014/main" id="{3C08289B-8105-3C42-8F80-68517960E0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410935" y="47804823"/>
              <a:ext cx="672386" cy="672386"/>
            </a:xfrm>
            <a:prstGeom prst="rect">
              <a:avLst/>
            </a:prstGeom>
          </p:spPr>
        </p:pic>
        <p:pic>
          <p:nvPicPr>
            <p:cNvPr id="8" name="Graphic 7">
              <a:extLst>
                <a:ext uri="{FF2B5EF4-FFF2-40B4-BE49-F238E27FC236}">
                  <a16:creationId xmlns:a16="http://schemas.microsoft.com/office/drawing/2014/main" id="{6EDC83DB-2E28-DA45-8CDF-78B0F3093B9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310935" y="47804823"/>
              <a:ext cx="672386" cy="672386"/>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txStyles>
    <p:titleStyle>
      <a:lvl1pPr algn="l" defTabSz="1462044" rtl="0" eaLnBrk="1" latinLnBrk="0" hangingPunct="1">
        <a:spcBef>
          <a:spcPct val="0"/>
        </a:spcBef>
        <a:buNone/>
        <a:defRPr sz="3927" b="1" kern="1200" baseline="0">
          <a:solidFill>
            <a:schemeClr val="bg1"/>
          </a:solidFill>
          <a:latin typeface="Arial"/>
          <a:ea typeface="+mj-ea"/>
          <a:cs typeface="Arial"/>
        </a:defRPr>
      </a:lvl1pPr>
    </p:titleStyle>
    <p:bodyStyle>
      <a:lvl1pPr marL="197944" marR="0" indent="-197944" algn="l" defTabSz="1462044" rtl="0" eaLnBrk="1" fontAlgn="auto" latinLnBrk="0" hangingPunct="1">
        <a:lnSpc>
          <a:spcPct val="100000"/>
        </a:lnSpc>
        <a:spcBef>
          <a:spcPct val="20000"/>
        </a:spcBef>
        <a:spcAft>
          <a:spcPts val="0"/>
        </a:spcAft>
        <a:buClrTx/>
        <a:buSzTx/>
        <a:buFont typeface="Arial"/>
        <a:buChar char="•"/>
        <a:tabLst/>
        <a:defRPr sz="1178" kern="1200">
          <a:solidFill>
            <a:schemeClr val="tx1"/>
          </a:solidFill>
          <a:latin typeface="Arial"/>
          <a:ea typeface="+mn-ea"/>
          <a:cs typeface="Arial"/>
        </a:defRPr>
      </a:lvl1pPr>
      <a:lvl2pPr marL="447321" marR="0" indent="-222881" algn="l" defTabSz="1462044" rtl="0" eaLnBrk="1" fontAlgn="auto" latinLnBrk="0" hangingPunct="1">
        <a:lnSpc>
          <a:spcPct val="100000"/>
        </a:lnSpc>
        <a:spcBef>
          <a:spcPct val="20000"/>
        </a:spcBef>
        <a:spcAft>
          <a:spcPts val="0"/>
        </a:spcAft>
        <a:buClrTx/>
        <a:buSzTx/>
        <a:buFont typeface="Arial"/>
        <a:buChar char="–"/>
        <a:tabLst/>
        <a:defRPr sz="1178" kern="1200">
          <a:solidFill>
            <a:schemeClr val="tx1"/>
          </a:solidFill>
          <a:latin typeface="Arial"/>
          <a:ea typeface="+mn-ea"/>
          <a:cs typeface="Arial"/>
        </a:defRPr>
      </a:lvl2pPr>
      <a:lvl3pPr marL="671760" marR="0" indent="-197944" algn="l" defTabSz="1462044" rtl="0" eaLnBrk="1" fontAlgn="auto" latinLnBrk="0" hangingPunct="1">
        <a:lnSpc>
          <a:spcPct val="100000"/>
        </a:lnSpc>
        <a:spcBef>
          <a:spcPct val="20000"/>
        </a:spcBef>
        <a:spcAft>
          <a:spcPts val="0"/>
        </a:spcAft>
        <a:buClrTx/>
        <a:buSzTx/>
        <a:buFont typeface="Arial"/>
        <a:buChar char="•"/>
        <a:tabLst/>
        <a:defRPr sz="1178" kern="1200">
          <a:solidFill>
            <a:schemeClr val="tx1"/>
          </a:solidFill>
          <a:latin typeface="Arial"/>
          <a:ea typeface="+mn-ea"/>
          <a:cs typeface="Arial"/>
        </a:defRPr>
      </a:lvl3pPr>
      <a:lvl4pPr marL="896200" marR="0" indent="-197944" algn="l" defTabSz="1462044" rtl="0" eaLnBrk="1" fontAlgn="auto" latinLnBrk="0" hangingPunct="1">
        <a:lnSpc>
          <a:spcPct val="100000"/>
        </a:lnSpc>
        <a:spcBef>
          <a:spcPct val="20000"/>
        </a:spcBef>
        <a:spcAft>
          <a:spcPts val="0"/>
        </a:spcAft>
        <a:buClrTx/>
        <a:buSzTx/>
        <a:buFont typeface="Arial"/>
        <a:buChar char="–"/>
        <a:defRPr sz="1178" kern="1200">
          <a:solidFill>
            <a:schemeClr val="tx1"/>
          </a:solidFill>
          <a:latin typeface="Arial"/>
          <a:ea typeface="+mn-ea"/>
          <a:cs typeface="Arial"/>
        </a:defRPr>
      </a:lvl4pPr>
      <a:lvl5pPr marL="1095702" marR="0" indent="-197944" algn="l" defTabSz="1462044" rtl="0" eaLnBrk="1" fontAlgn="auto" latinLnBrk="0" hangingPunct="1">
        <a:lnSpc>
          <a:spcPct val="100000"/>
        </a:lnSpc>
        <a:spcBef>
          <a:spcPct val="20000"/>
        </a:spcBef>
        <a:spcAft>
          <a:spcPts val="0"/>
        </a:spcAft>
        <a:buClrTx/>
        <a:buSzTx/>
        <a:buFont typeface="Arial"/>
        <a:buChar char="»"/>
        <a:tabLst/>
        <a:defRPr sz="1178" kern="1200">
          <a:solidFill>
            <a:schemeClr val="tx1"/>
          </a:solidFill>
          <a:latin typeface="Arial"/>
          <a:ea typeface="+mn-ea"/>
          <a:cs typeface="Arial"/>
        </a:defRPr>
      </a:lvl5pPr>
      <a:lvl6pPr marL="8041240" indent="-731022" algn="l" defTabSz="1462044" rtl="0" eaLnBrk="1" latinLnBrk="0" hangingPunct="1">
        <a:spcBef>
          <a:spcPct val="20000"/>
        </a:spcBef>
        <a:buFont typeface="Arial"/>
        <a:buChar char="•"/>
        <a:defRPr sz="6382" kern="1200">
          <a:solidFill>
            <a:schemeClr val="tx1"/>
          </a:solidFill>
          <a:latin typeface="+mn-lt"/>
          <a:ea typeface="+mn-ea"/>
          <a:cs typeface="+mn-cs"/>
        </a:defRPr>
      </a:lvl6pPr>
      <a:lvl7pPr marL="9503284" indent="-731022" algn="l" defTabSz="1462044" rtl="0" eaLnBrk="1" latinLnBrk="0" hangingPunct="1">
        <a:spcBef>
          <a:spcPct val="20000"/>
        </a:spcBef>
        <a:buFont typeface="Arial"/>
        <a:buChar char="•"/>
        <a:defRPr sz="6382" kern="1200">
          <a:solidFill>
            <a:schemeClr val="tx1"/>
          </a:solidFill>
          <a:latin typeface="+mn-lt"/>
          <a:ea typeface="+mn-ea"/>
          <a:cs typeface="+mn-cs"/>
        </a:defRPr>
      </a:lvl7pPr>
      <a:lvl8pPr marL="10965328" indent="-731022" algn="l" defTabSz="1462044" rtl="0" eaLnBrk="1" latinLnBrk="0" hangingPunct="1">
        <a:spcBef>
          <a:spcPct val="20000"/>
        </a:spcBef>
        <a:buFont typeface="Arial"/>
        <a:buChar char="•"/>
        <a:defRPr sz="6382" kern="1200">
          <a:solidFill>
            <a:schemeClr val="tx1"/>
          </a:solidFill>
          <a:latin typeface="+mn-lt"/>
          <a:ea typeface="+mn-ea"/>
          <a:cs typeface="+mn-cs"/>
        </a:defRPr>
      </a:lvl8pPr>
      <a:lvl9pPr marL="12427371" indent="-731022" algn="l" defTabSz="1462044" rtl="0" eaLnBrk="1" latinLnBrk="0" hangingPunct="1">
        <a:spcBef>
          <a:spcPct val="20000"/>
        </a:spcBef>
        <a:buFont typeface="Arial"/>
        <a:buChar char="•"/>
        <a:defRPr sz="6382" kern="1200">
          <a:solidFill>
            <a:schemeClr val="tx1"/>
          </a:solidFill>
          <a:latin typeface="+mn-lt"/>
          <a:ea typeface="+mn-ea"/>
          <a:cs typeface="+mn-cs"/>
        </a:defRPr>
      </a:lvl9pPr>
    </p:bodyStyle>
    <p:otherStyle>
      <a:defPPr>
        <a:defRPr lang="en-US"/>
      </a:defPPr>
      <a:lvl1pPr marL="0" algn="l" defTabSz="1462044" rtl="0" eaLnBrk="1" latinLnBrk="0" hangingPunct="1">
        <a:defRPr sz="5793" kern="1200">
          <a:solidFill>
            <a:schemeClr val="tx1"/>
          </a:solidFill>
          <a:latin typeface="+mn-lt"/>
          <a:ea typeface="+mn-ea"/>
          <a:cs typeface="+mn-cs"/>
        </a:defRPr>
      </a:lvl1pPr>
      <a:lvl2pPr marL="1462044" algn="l" defTabSz="1462044" rtl="0" eaLnBrk="1" latinLnBrk="0" hangingPunct="1">
        <a:defRPr sz="5793" kern="1200">
          <a:solidFill>
            <a:schemeClr val="tx1"/>
          </a:solidFill>
          <a:latin typeface="+mn-lt"/>
          <a:ea typeface="+mn-ea"/>
          <a:cs typeface="+mn-cs"/>
        </a:defRPr>
      </a:lvl2pPr>
      <a:lvl3pPr marL="2924087" algn="l" defTabSz="1462044" rtl="0" eaLnBrk="1" latinLnBrk="0" hangingPunct="1">
        <a:defRPr sz="5793" kern="1200">
          <a:solidFill>
            <a:schemeClr val="tx1"/>
          </a:solidFill>
          <a:latin typeface="+mn-lt"/>
          <a:ea typeface="+mn-ea"/>
          <a:cs typeface="+mn-cs"/>
        </a:defRPr>
      </a:lvl3pPr>
      <a:lvl4pPr marL="4386131" algn="l" defTabSz="1462044" rtl="0" eaLnBrk="1" latinLnBrk="0" hangingPunct="1">
        <a:defRPr sz="5793" kern="1200">
          <a:solidFill>
            <a:schemeClr val="tx1"/>
          </a:solidFill>
          <a:latin typeface="+mn-lt"/>
          <a:ea typeface="+mn-ea"/>
          <a:cs typeface="+mn-cs"/>
        </a:defRPr>
      </a:lvl4pPr>
      <a:lvl5pPr marL="5848174" algn="l" defTabSz="1462044" rtl="0" eaLnBrk="1" latinLnBrk="0" hangingPunct="1">
        <a:defRPr sz="5793" kern="1200">
          <a:solidFill>
            <a:schemeClr val="tx1"/>
          </a:solidFill>
          <a:latin typeface="+mn-lt"/>
          <a:ea typeface="+mn-ea"/>
          <a:cs typeface="+mn-cs"/>
        </a:defRPr>
      </a:lvl5pPr>
      <a:lvl6pPr marL="7310219" algn="l" defTabSz="1462044" rtl="0" eaLnBrk="1" latinLnBrk="0" hangingPunct="1">
        <a:defRPr sz="5793" kern="1200">
          <a:solidFill>
            <a:schemeClr val="tx1"/>
          </a:solidFill>
          <a:latin typeface="+mn-lt"/>
          <a:ea typeface="+mn-ea"/>
          <a:cs typeface="+mn-cs"/>
        </a:defRPr>
      </a:lvl6pPr>
      <a:lvl7pPr marL="8772262" algn="l" defTabSz="1462044" rtl="0" eaLnBrk="1" latinLnBrk="0" hangingPunct="1">
        <a:defRPr sz="5793" kern="1200">
          <a:solidFill>
            <a:schemeClr val="tx1"/>
          </a:solidFill>
          <a:latin typeface="+mn-lt"/>
          <a:ea typeface="+mn-ea"/>
          <a:cs typeface="+mn-cs"/>
        </a:defRPr>
      </a:lvl7pPr>
      <a:lvl8pPr marL="10234306" algn="l" defTabSz="1462044" rtl="0" eaLnBrk="1" latinLnBrk="0" hangingPunct="1">
        <a:defRPr sz="5793" kern="1200">
          <a:solidFill>
            <a:schemeClr val="tx1"/>
          </a:solidFill>
          <a:latin typeface="+mn-lt"/>
          <a:ea typeface="+mn-ea"/>
          <a:cs typeface="+mn-cs"/>
        </a:defRPr>
      </a:lvl8pPr>
      <a:lvl9pPr marL="11696349" algn="l" defTabSz="1462044" rtl="0" eaLnBrk="1" latinLnBrk="0" hangingPunct="1">
        <a:defRPr sz="57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file:////Users/ryan/Documents/Presentations%20and%20Slides/2025/home/hptn083084/HTN01/analyses/primary084/output/figures/png/CIF_adtte1_BMICAT24.png" TargetMode="External"/><Relationship Id="rId18" Type="http://schemas.openxmlformats.org/officeDocument/2006/relationships/image" Target="../media/image18.png"/><Relationship Id="rId3" Type="http://schemas.openxmlformats.org/officeDocument/2006/relationships/image" Target="../media/image9.jpg"/><Relationship Id="rId7" Type="http://schemas.openxmlformats.org/officeDocument/2006/relationships/image" Target="file:////Users/ryan/Documents/Presentations%20and%20Slides/2025/home/hptn083084/HTN01/analyses/primary084/output/figures/png/CIF_adtte1_1.png" TargetMode="External"/><Relationship Id="rId12" Type="http://schemas.openxmlformats.org/officeDocument/2006/relationships/image" Target="../media/image15.png"/><Relationship Id="rId17" Type="http://schemas.openxmlformats.org/officeDocument/2006/relationships/image" Target="file:////Users/ryan/Documents/Presentations%20and%20Slides/2025/home/hptn083084/HTN01/analyses/primary084/output/figures/png/CIF_adtte1_BMICAT22.png" TargetMode="External"/><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file:////Users/ryan/Documents/Presentations%20and%20Slides/2025/home/hptn083084/HTN01/analyses/primary084/output/figures/png/f_highlow_BMICHG_n.png" TargetMode="External"/><Relationship Id="rId5" Type="http://schemas.openxmlformats.org/officeDocument/2006/relationships/image" Target="../media/image11.png"/><Relationship Id="rId15" Type="http://schemas.openxmlformats.org/officeDocument/2006/relationships/image" Target="file:////Users/ryan/Documents/Presentations%20and%20Slides/2025/home/hptn083084/HTN01/analyses/primary084/output/figures/png/CIF_adtte1_BMICAT23.png" TargetMode="External"/><Relationship Id="rId10" Type="http://schemas.openxmlformats.org/officeDocument/2006/relationships/image" Target="../media/image14.png"/><Relationship Id="rId19" Type="http://schemas.openxmlformats.org/officeDocument/2006/relationships/image" Target="file:////Users/ryan/Documents/Presentations%20and%20Slides/2025/home/hptn083084/HTN01/analyses/primary084/output/figures/png/CIF_adtte1_BMICAT21.png" TargetMode="External"/><Relationship Id="rId4" Type="http://schemas.openxmlformats.org/officeDocument/2006/relationships/image" Target="../media/image10.png"/><Relationship Id="rId9" Type="http://schemas.openxmlformats.org/officeDocument/2006/relationships/image" Target="file:////Users/ryan/Documents/Presentations%20and%20Slides/2025/home/hptn083084/HTN01/analyses/primary084/output/figures/png/f_vbar_wchg_ARMCD.png" TargetMode="External"/><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CFB7329-4E68-8A4E-98D0-354C410128D3}"/>
              </a:ext>
            </a:extLst>
          </p:cNvPr>
          <p:cNvSpPr txBox="1"/>
          <p:nvPr/>
        </p:nvSpPr>
        <p:spPr>
          <a:xfrm>
            <a:off x="43429199" y="30706073"/>
            <a:ext cx="4301783" cy="1938992"/>
          </a:xfrm>
          <a:prstGeom prst="rect">
            <a:avLst/>
          </a:prstGeom>
          <a:noFill/>
        </p:spPr>
        <p:txBody>
          <a:bodyPr wrap="square" rtlCol="0">
            <a:spAutoFit/>
          </a:bodyPr>
          <a:lstStyle/>
          <a:p>
            <a:pPr algn="r"/>
            <a:r>
              <a:rPr lang="en-US" sz="2400" dirty="0"/>
              <a:t>Presented at the</a:t>
            </a:r>
            <a:br>
              <a:rPr lang="en-US" sz="2400" dirty="0"/>
            </a:br>
            <a:r>
              <a:rPr lang="en-US" sz="2400" dirty="0"/>
              <a:t>Conference on Retroviruses and Opportunistic Infections</a:t>
            </a:r>
          </a:p>
          <a:p>
            <a:pPr algn="r"/>
            <a:r>
              <a:rPr lang="en-US" sz="2400" dirty="0"/>
              <a:t>San Francisco, California</a:t>
            </a:r>
          </a:p>
          <a:p>
            <a:pPr algn="r"/>
            <a:r>
              <a:rPr lang="en-US" sz="2400" dirty="0"/>
              <a:t>March 9 – 12 2025</a:t>
            </a:r>
            <a:endParaRPr lang="en-US" sz="2100" dirty="0">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E9B806DB-AF11-F048-86D6-BDD251B2AAF5}"/>
              </a:ext>
            </a:extLst>
          </p:cNvPr>
          <p:cNvCxnSpPr>
            <a:cxnSpLocks/>
          </p:cNvCxnSpPr>
          <p:nvPr/>
        </p:nvCxnSpPr>
        <p:spPr>
          <a:xfrm>
            <a:off x="1646618" y="30469124"/>
            <a:ext cx="46084364" cy="0"/>
          </a:xfrm>
          <a:prstGeom prst="line">
            <a:avLst/>
          </a:prstGeom>
          <a:ln w="5715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FE531E9B-EBF3-7220-DE50-F7CEDC2029D1}"/>
              </a:ext>
            </a:extLst>
          </p:cNvPr>
          <p:cNvGrpSpPr/>
          <p:nvPr/>
        </p:nvGrpSpPr>
        <p:grpSpPr>
          <a:xfrm>
            <a:off x="13202984" y="5226675"/>
            <a:ext cx="35031624" cy="4435668"/>
            <a:chOff x="25128005" y="5812769"/>
            <a:chExt cx="23106602" cy="6225359"/>
          </a:xfrm>
        </p:grpSpPr>
        <p:pic>
          <p:nvPicPr>
            <p:cNvPr id="6" name="Picture 5">
              <a:extLst>
                <a:ext uri="{FF2B5EF4-FFF2-40B4-BE49-F238E27FC236}">
                  <a16:creationId xmlns:a16="http://schemas.microsoft.com/office/drawing/2014/main" id="{5124ED21-050A-344D-9F93-342AE78E4032}"/>
                </a:ext>
              </a:extLst>
            </p:cNvPr>
            <p:cNvPicPr>
              <a:picLocks noChangeAspect="1"/>
            </p:cNvPicPr>
            <p:nvPr/>
          </p:nvPicPr>
          <p:blipFill rotWithShape="1">
            <a:blip r:embed="rId3">
              <a:extLst>
                <a:ext uri="{28A0092B-C50C-407E-A947-70E740481C1C}">
                  <a14:useLocalDpi xmlns:a14="http://schemas.microsoft.com/office/drawing/2010/main" val="0"/>
                </a:ext>
              </a:extLst>
            </a:blip>
            <a:srcRect l="7550" t="45595" r="7758" b="24335"/>
            <a:stretch/>
          </p:blipFill>
          <p:spPr>
            <a:xfrm>
              <a:off x="25128005" y="5812769"/>
              <a:ext cx="23106595" cy="6225359"/>
            </a:xfrm>
            <a:prstGeom prst="rect">
              <a:avLst/>
            </a:prstGeom>
          </p:spPr>
        </p:pic>
        <p:sp>
          <p:nvSpPr>
            <p:cNvPr id="7" name="TextBox 6">
              <a:extLst>
                <a:ext uri="{FF2B5EF4-FFF2-40B4-BE49-F238E27FC236}">
                  <a16:creationId xmlns:a16="http://schemas.microsoft.com/office/drawing/2014/main" id="{3686AA82-9543-4E44-9E5E-6E61AFC05E48}"/>
                </a:ext>
              </a:extLst>
            </p:cNvPr>
            <p:cNvSpPr txBox="1"/>
            <p:nvPr/>
          </p:nvSpPr>
          <p:spPr>
            <a:xfrm>
              <a:off x="25270933" y="6493645"/>
              <a:ext cx="22963674" cy="3930812"/>
            </a:xfrm>
            <a:prstGeom prst="rect">
              <a:avLst/>
            </a:prstGeom>
            <a:noFill/>
          </p:spPr>
          <p:txBody>
            <a:bodyPr wrap="square" rtlCol="0">
              <a:spAutoFit/>
            </a:bodyPr>
            <a:lstStyle/>
            <a:p>
              <a:pPr algn="ctr"/>
              <a:r>
                <a:rPr lang="en-US" sz="8800" dirty="0">
                  <a:solidFill>
                    <a:schemeClr val="bg1"/>
                  </a:solidFill>
                </a:rPr>
                <a:t>Hypertension incidence in this population was low, with no difference between women using CAB vs. TDF/FTC PrEP</a:t>
              </a:r>
              <a:endParaRPr lang="en-US" sz="8800" b="1" dirty="0">
                <a:solidFill>
                  <a:schemeClr val="bg1"/>
                </a:solidFill>
                <a:latin typeface="Arial" panose="020B0604020202020204" pitchFamily="34" charset="0"/>
                <a:cs typeface="Arial" panose="020B0604020202020204" pitchFamily="34" charset="0"/>
              </a:endParaRPr>
            </a:p>
          </p:txBody>
        </p:sp>
      </p:grpSp>
      <p:sp>
        <p:nvSpPr>
          <p:cNvPr id="8" name="Title 1">
            <a:extLst>
              <a:ext uri="{FF2B5EF4-FFF2-40B4-BE49-F238E27FC236}">
                <a16:creationId xmlns:a16="http://schemas.microsoft.com/office/drawing/2014/main" id="{BF46B2EA-6E87-884D-8A17-D2232CEC943F}"/>
              </a:ext>
            </a:extLst>
          </p:cNvPr>
          <p:cNvSpPr txBox="1">
            <a:spLocks/>
          </p:cNvSpPr>
          <p:nvPr/>
        </p:nvSpPr>
        <p:spPr>
          <a:xfrm>
            <a:off x="7422775" y="376971"/>
            <a:ext cx="30425477" cy="2242627"/>
          </a:xfrm>
          <a:prstGeom prst="rect">
            <a:avLst/>
          </a:prstGeom>
        </p:spPr>
        <p:txBody>
          <a:bodyPr lIns="0" rIns="0">
            <a:normAutofit/>
          </a:bodyPr>
          <a:lstStyle>
            <a:lvl1pPr algn="l" defTabSz="3108960" rtl="0" eaLnBrk="1" latinLnBrk="0" hangingPunct="1">
              <a:lnSpc>
                <a:spcPct val="90000"/>
              </a:lnSpc>
              <a:spcBef>
                <a:spcPct val="0"/>
              </a:spcBef>
              <a:buNone/>
              <a:defRPr sz="14960" kern="1200">
                <a:solidFill>
                  <a:schemeClr val="tx1"/>
                </a:solidFill>
                <a:latin typeface="+mj-lt"/>
                <a:ea typeface="+mj-ea"/>
                <a:cs typeface="+mj-cs"/>
              </a:defRPr>
            </a:lvl1pPr>
          </a:lstStyle>
          <a:p>
            <a:pPr>
              <a:lnSpc>
                <a:spcPts val="7000"/>
              </a:lnSpc>
            </a:pPr>
            <a:r>
              <a:rPr lang="en-US" sz="6600" b="1" dirty="0">
                <a:solidFill>
                  <a:schemeClr val="tx2"/>
                </a:solidFill>
              </a:rPr>
              <a:t>No Increased Risk for Hypertension with CAB-LA Compared to TDF/FTC for PrEP: Results from HPTN 084</a:t>
            </a:r>
            <a:endParaRPr lang="en-US" sz="6600" b="1" dirty="0">
              <a:solidFill>
                <a:schemeClr val="tx2"/>
              </a:solidFill>
              <a:latin typeface="Arial" panose="020B0604020202020204" pitchFamily="34" charset="0"/>
              <a:cs typeface="Arial" panose="020B0604020202020204" pitchFamily="34" charset="0"/>
            </a:endParaRPr>
          </a:p>
        </p:txBody>
      </p:sp>
      <p:sp>
        <p:nvSpPr>
          <p:cNvPr id="9" name="Title Placeholder 1">
            <a:extLst>
              <a:ext uri="{FF2B5EF4-FFF2-40B4-BE49-F238E27FC236}">
                <a16:creationId xmlns:a16="http://schemas.microsoft.com/office/drawing/2014/main" id="{F2D5CC0E-76F2-6045-A5AE-ADDACFAD9924}"/>
              </a:ext>
            </a:extLst>
          </p:cNvPr>
          <p:cNvSpPr txBox="1">
            <a:spLocks/>
          </p:cNvSpPr>
          <p:nvPr/>
        </p:nvSpPr>
        <p:spPr>
          <a:xfrm>
            <a:off x="1143000" y="2374352"/>
            <a:ext cx="36705252" cy="1792007"/>
          </a:xfrm>
          <a:prstGeom prst="rect">
            <a:avLst/>
          </a:prstGeom>
        </p:spPr>
        <p:txBody>
          <a:bodyPr vert="horz" lIns="0" tIns="148915" rIns="0" bIns="148915" rtlCol="0" anchor="t">
            <a:noAutofit/>
          </a:bodyPr>
          <a:lstStyle/>
          <a:p>
            <a:pPr>
              <a:lnSpc>
                <a:spcPct val="120000"/>
              </a:lnSpc>
            </a:pPr>
            <a:r>
              <a:rPr lang="en-US" sz="2800" b="1" dirty="0">
                <a:solidFill>
                  <a:schemeClr val="tx2"/>
                </a:solidFill>
                <a:latin typeface="Arial" panose="020B0604020202020204" pitchFamily="34" charset="0"/>
                <a:cs typeface="Arial" panose="020B0604020202020204" pitchFamily="34" charset="0"/>
              </a:rPr>
              <a:t>Sinead Delany-Moretlwe</a:t>
            </a:r>
            <a:r>
              <a:rPr lang="en-US" sz="2800" b="1" baseline="30000" dirty="0">
                <a:solidFill>
                  <a:schemeClr val="tx2"/>
                </a:solidFill>
                <a:latin typeface="Arial" panose="020B0604020202020204" pitchFamily="34" charset="0"/>
                <a:cs typeface="Arial" panose="020B0604020202020204" pitchFamily="34" charset="0"/>
              </a:rPr>
              <a:t>1</a:t>
            </a:r>
            <a:r>
              <a:rPr lang="en-US" sz="2800" dirty="0">
                <a:solidFill>
                  <a:schemeClr val="tx2"/>
                </a:solidFill>
                <a:latin typeface="Arial" panose="020B0604020202020204" pitchFamily="34" charset="0"/>
                <a:cs typeface="Arial" panose="020B0604020202020204" pitchFamily="34" charset="0"/>
              </a:rPr>
              <a:t>, Heather Ribaudo</a:t>
            </a:r>
            <a:r>
              <a:rPr lang="en-US" sz="2800" baseline="30000" dirty="0">
                <a:solidFill>
                  <a:schemeClr val="tx2"/>
                </a:solidFill>
                <a:latin typeface="Arial" panose="020B0604020202020204" pitchFamily="34" charset="0"/>
                <a:cs typeface="Arial" panose="020B0604020202020204" pitchFamily="34" charset="0"/>
              </a:rPr>
              <a:t>2</a:t>
            </a:r>
            <a:r>
              <a:rPr lang="en-US" sz="2800" dirty="0">
                <a:solidFill>
                  <a:schemeClr val="tx2"/>
                </a:solidFill>
                <a:latin typeface="Arial" panose="020B0604020202020204" pitchFamily="34" charset="0"/>
                <a:cs typeface="Arial" panose="020B0604020202020204" pitchFamily="34" charset="0"/>
              </a:rPr>
              <a:t>, Younjung Choi</a:t>
            </a:r>
            <a:r>
              <a:rPr lang="en-US" sz="2800" baseline="30000" dirty="0">
                <a:solidFill>
                  <a:schemeClr val="tx2"/>
                </a:solidFill>
                <a:latin typeface="Arial" panose="020B0604020202020204" pitchFamily="34" charset="0"/>
                <a:cs typeface="Arial" panose="020B0604020202020204" pitchFamily="34" charset="0"/>
              </a:rPr>
              <a:t>2</a:t>
            </a:r>
            <a:r>
              <a:rPr lang="en-US" sz="2800" dirty="0">
                <a:solidFill>
                  <a:schemeClr val="tx2"/>
                </a:solidFill>
                <a:latin typeface="Arial" panose="020B0604020202020204" pitchFamily="34" charset="0"/>
                <a:cs typeface="Arial" panose="020B0604020202020204" pitchFamily="34" charset="0"/>
              </a:rPr>
              <a:t>, Brett Hanscom</a:t>
            </a:r>
            <a:r>
              <a:rPr lang="en-US" sz="2800" baseline="30000" dirty="0">
                <a:solidFill>
                  <a:schemeClr val="tx2"/>
                </a:solidFill>
                <a:latin typeface="Arial" panose="020B0604020202020204" pitchFamily="34" charset="0"/>
                <a:cs typeface="Arial" panose="020B0604020202020204" pitchFamily="34" charset="0"/>
              </a:rPr>
              <a:t>3</a:t>
            </a:r>
            <a:r>
              <a:rPr lang="en-US" sz="2800" dirty="0">
                <a:solidFill>
                  <a:schemeClr val="tx2"/>
                </a:solidFill>
                <a:latin typeface="Arial" panose="020B0604020202020204" pitchFamily="34" charset="0"/>
                <a:cs typeface="Arial" panose="020B0604020202020204" pitchFamily="34" charset="0"/>
              </a:rPr>
              <a:t>, Nyaradzo Mgodi</a:t>
            </a:r>
            <a:r>
              <a:rPr lang="en-US" sz="2800" baseline="30000" dirty="0">
                <a:solidFill>
                  <a:schemeClr val="tx2"/>
                </a:solidFill>
                <a:latin typeface="Arial" panose="020B0604020202020204" pitchFamily="34" charset="0"/>
                <a:cs typeface="Arial" panose="020B0604020202020204" pitchFamily="34" charset="0"/>
              </a:rPr>
              <a:t>4</a:t>
            </a:r>
            <a:r>
              <a:rPr lang="en-US" sz="2800" dirty="0">
                <a:solidFill>
                  <a:schemeClr val="tx2"/>
                </a:solidFill>
                <a:latin typeface="Arial" panose="020B0604020202020204" pitchFamily="34" charset="0"/>
                <a:cs typeface="Arial" panose="020B0604020202020204" pitchFamily="34" charset="0"/>
              </a:rPr>
              <a:t>, Joseph Makhema</a:t>
            </a:r>
            <a:r>
              <a:rPr lang="en-US" sz="2800" baseline="30000" dirty="0">
                <a:solidFill>
                  <a:schemeClr val="tx2"/>
                </a:solidFill>
                <a:latin typeface="Arial" panose="020B0604020202020204" pitchFamily="34" charset="0"/>
                <a:cs typeface="Arial" panose="020B0604020202020204" pitchFamily="34" charset="0"/>
              </a:rPr>
              <a:t>5</a:t>
            </a:r>
            <a:r>
              <a:rPr lang="en-US" sz="2800" dirty="0">
                <a:solidFill>
                  <a:schemeClr val="tx2"/>
                </a:solidFill>
                <a:latin typeface="Arial" panose="020B0604020202020204" pitchFamily="34" charset="0"/>
                <a:cs typeface="Arial" panose="020B0604020202020204" pitchFamily="34" charset="0"/>
              </a:rPr>
              <a:t>, Harriet Nuwagaba-Biribonwoha</a:t>
            </a:r>
            <a:r>
              <a:rPr lang="en-US" sz="2800" baseline="30000" dirty="0">
                <a:solidFill>
                  <a:schemeClr val="tx2"/>
                </a:solidFill>
                <a:latin typeface="Arial" panose="020B0604020202020204" pitchFamily="34" charset="0"/>
                <a:cs typeface="Arial" panose="020B0604020202020204" pitchFamily="34" charset="0"/>
              </a:rPr>
              <a:t>6</a:t>
            </a:r>
            <a:r>
              <a:rPr lang="en-US" sz="2800" dirty="0">
                <a:solidFill>
                  <a:schemeClr val="tx2"/>
                </a:solidFill>
                <a:latin typeface="Arial" panose="020B0604020202020204" pitchFamily="34" charset="0"/>
                <a:cs typeface="Arial" panose="020B0604020202020204" pitchFamily="34" charset="0"/>
              </a:rPr>
              <a:t>, Scott Rose</a:t>
            </a:r>
            <a:r>
              <a:rPr lang="en-US" sz="2800" baseline="30000" dirty="0">
                <a:solidFill>
                  <a:schemeClr val="tx2"/>
                </a:solidFill>
                <a:latin typeface="Arial" panose="020B0604020202020204" pitchFamily="34" charset="0"/>
                <a:cs typeface="Arial" panose="020B0604020202020204" pitchFamily="34" charset="0"/>
              </a:rPr>
              <a:t>7</a:t>
            </a:r>
            <a:r>
              <a:rPr lang="en-US" sz="2800" dirty="0">
                <a:solidFill>
                  <a:schemeClr val="tx2"/>
                </a:solidFill>
                <a:latin typeface="Arial" panose="020B0604020202020204" pitchFamily="34" charset="0"/>
                <a:cs typeface="Arial" panose="020B0604020202020204" pitchFamily="34" charset="0"/>
              </a:rPr>
              <a:t>, Lydia Soto-Torres</a:t>
            </a:r>
            <a:r>
              <a:rPr lang="en-US" sz="2800" baseline="30000" dirty="0">
                <a:solidFill>
                  <a:schemeClr val="tx2"/>
                </a:solidFill>
                <a:latin typeface="Arial" panose="020B0604020202020204" pitchFamily="34" charset="0"/>
                <a:cs typeface="Arial" panose="020B0604020202020204" pitchFamily="34" charset="0"/>
              </a:rPr>
              <a:t>8</a:t>
            </a:r>
            <a:r>
              <a:rPr lang="en-US" sz="2800" dirty="0">
                <a:solidFill>
                  <a:schemeClr val="tx2"/>
                </a:solidFill>
                <a:latin typeface="Arial" panose="020B0604020202020204" pitchFamily="34" charset="0"/>
                <a:cs typeface="Arial" panose="020B0604020202020204" pitchFamily="34" charset="0"/>
              </a:rPr>
              <a:t>, James Rooney</a:t>
            </a:r>
            <a:r>
              <a:rPr lang="en-US" sz="2800" baseline="30000" dirty="0">
                <a:solidFill>
                  <a:schemeClr val="tx2"/>
                </a:solidFill>
                <a:latin typeface="Arial" panose="020B0604020202020204" pitchFamily="34" charset="0"/>
                <a:cs typeface="Arial" panose="020B0604020202020204" pitchFamily="34" charset="0"/>
              </a:rPr>
              <a:t>9</a:t>
            </a:r>
            <a:r>
              <a:rPr lang="en-US" sz="2800" dirty="0">
                <a:solidFill>
                  <a:schemeClr val="tx2"/>
                </a:solidFill>
                <a:latin typeface="Arial" panose="020B0604020202020204" pitchFamily="34" charset="0"/>
                <a:cs typeface="Arial" panose="020B0604020202020204" pitchFamily="34" charset="0"/>
              </a:rPr>
              <a:t>, Alex Rinehart</a:t>
            </a:r>
            <a:r>
              <a:rPr lang="en-US" sz="2800" baseline="30000" dirty="0">
                <a:solidFill>
                  <a:schemeClr val="tx2"/>
                </a:solidFill>
                <a:latin typeface="Arial" panose="020B0604020202020204" pitchFamily="34" charset="0"/>
                <a:cs typeface="Arial" panose="020B0604020202020204" pitchFamily="34" charset="0"/>
              </a:rPr>
              <a:t>10</a:t>
            </a:r>
            <a:r>
              <a:rPr lang="en-US" sz="2800" dirty="0">
                <a:solidFill>
                  <a:schemeClr val="tx2"/>
                </a:solidFill>
                <a:latin typeface="Arial" panose="020B0604020202020204" pitchFamily="34" charset="0"/>
                <a:cs typeface="Arial" panose="020B0604020202020204" pitchFamily="34" charset="0"/>
              </a:rPr>
              <a:t>, Raphael Landovitz</a:t>
            </a:r>
            <a:r>
              <a:rPr lang="en-US" sz="2800" baseline="30000" dirty="0">
                <a:solidFill>
                  <a:schemeClr val="tx2"/>
                </a:solidFill>
                <a:latin typeface="Arial" panose="020B0604020202020204" pitchFamily="34" charset="0"/>
                <a:cs typeface="Arial" panose="020B0604020202020204" pitchFamily="34" charset="0"/>
              </a:rPr>
              <a:t>11</a:t>
            </a:r>
            <a:r>
              <a:rPr lang="en-US" sz="2800" dirty="0">
                <a:solidFill>
                  <a:schemeClr val="tx2"/>
                </a:solidFill>
                <a:latin typeface="Arial" panose="020B0604020202020204" pitchFamily="34" charset="0"/>
                <a:cs typeface="Arial" panose="020B0604020202020204" pitchFamily="34" charset="0"/>
              </a:rPr>
              <a:t>, Mina Hosseinipour</a:t>
            </a:r>
            <a:r>
              <a:rPr lang="en-US" sz="2800" baseline="30000" dirty="0">
                <a:solidFill>
                  <a:schemeClr val="tx2"/>
                </a:solidFill>
                <a:latin typeface="Arial" panose="020B0604020202020204" pitchFamily="34" charset="0"/>
                <a:cs typeface="Arial" panose="020B0604020202020204" pitchFamily="34" charset="0"/>
              </a:rPr>
              <a:t>12   </a:t>
            </a:r>
            <a:r>
              <a:rPr lang="en-US" sz="2000" baseline="30000" dirty="0">
                <a:solidFill>
                  <a:schemeClr val="tx2"/>
                </a:solidFill>
                <a:latin typeface="Arial" panose="020B0604020202020204" pitchFamily="34" charset="0"/>
                <a:cs typeface="Arial" panose="020B0604020202020204" pitchFamily="34" charset="0"/>
              </a:rPr>
              <a:t>1</a:t>
            </a:r>
            <a:r>
              <a:rPr lang="en-US" sz="2000" dirty="0">
                <a:solidFill>
                  <a:schemeClr val="tx2"/>
                </a:solidFill>
                <a:latin typeface="Arial" panose="020B0604020202020204" pitchFamily="34" charset="0"/>
                <a:cs typeface="Arial" panose="020B0604020202020204" pitchFamily="34" charset="0"/>
              </a:rPr>
              <a:t>University of the Witwatersrand, Johannesburg, South Africa, </a:t>
            </a:r>
            <a:r>
              <a:rPr lang="en-US" sz="2000" baseline="30000" dirty="0">
                <a:solidFill>
                  <a:schemeClr val="tx2"/>
                </a:solidFill>
                <a:latin typeface="Arial" panose="020B0604020202020204" pitchFamily="34" charset="0"/>
                <a:cs typeface="Arial" panose="020B0604020202020204" pitchFamily="34" charset="0"/>
              </a:rPr>
              <a:t>2</a:t>
            </a:r>
            <a:r>
              <a:rPr lang="en-US" sz="2000" dirty="0">
                <a:solidFill>
                  <a:schemeClr val="tx2"/>
                </a:solidFill>
                <a:latin typeface="Arial" panose="020B0604020202020204" pitchFamily="34" charset="0"/>
                <a:cs typeface="Arial" panose="020B0604020202020204" pitchFamily="34" charset="0"/>
              </a:rPr>
              <a:t>Harvard TH Chan School of Public Health, Boston, MA, USA, </a:t>
            </a:r>
            <a:r>
              <a:rPr lang="en-US" sz="2000" baseline="30000" dirty="0">
                <a:solidFill>
                  <a:schemeClr val="tx2"/>
                </a:solidFill>
                <a:latin typeface="Arial" panose="020B0604020202020204" pitchFamily="34" charset="0"/>
                <a:cs typeface="Arial" panose="020B0604020202020204" pitchFamily="34" charset="0"/>
              </a:rPr>
              <a:t>3</a:t>
            </a:r>
            <a:r>
              <a:rPr lang="en-US" sz="2000" dirty="0">
                <a:solidFill>
                  <a:schemeClr val="tx2"/>
                </a:solidFill>
                <a:latin typeface="Arial" panose="020B0604020202020204" pitchFamily="34" charset="0"/>
                <a:cs typeface="Arial" panose="020B0604020202020204" pitchFamily="34" charset="0"/>
              </a:rPr>
              <a:t>Fred Hutchinson Cancer Center, Seattle, WA, USA, </a:t>
            </a:r>
            <a:r>
              <a:rPr lang="en-US" sz="2000" baseline="30000" dirty="0">
                <a:solidFill>
                  <a:schemeClr val="tx2"/>
                </a:solidFill>
                <a:latin typeface="Arial" panose="020B0604020202020204" pitchFamily="34" charset="0"/>
                <a:cs typeface="Arial" panose="020B0604020202020204" pitchFamily="34" charset="0"/>
              </a:rPr>
              <a:t>4</a:t>
            </a:r>
            <a:r>
              <a:rPr lang="en-US" sz="2000" dirty="0">
                <a:solidFill>
                  <a:schemeClr val="tx2"/>
                </a:solidFill>
                <a:latin typeface="Arial" panose="020B0604020202020204" pitchFamily="34" charset="0"/>
                <a:cs typeface="Arial" panose="020B0604020202020204" pitchFamily="34" charset="0"/>
              </a:rPr>
              <a:t>University of Zimbabwe Clinical Trials Research Centre, Harare, Zimbabwe, </a:t>
            </a:r>
            <a:r>
              <a:rPr lang="en-US" sz="2000" baseline="30000" dirty="0">
                <a:solidFill>
                  <a:schemeClr val="tx2"/>
                </a:solidFill>
                <a:latin typeface="Arial" panose="020B0604020202020204" pitchFamily="34" charset="0"/>
                <a:cs typeface="Arial" panose="020B0604020202020204" pitchFamily="34" charset="0"/>
              </a:rPr>
              <a:t>5</a:t>
            </a:r>
            <a:r>
              <a:rPr lang="en-US" sz="2000" dirty="0">
                <a:solidFill>
                  <a:schemeClr val="tx2"/>
                </a:solidFill>
                <a:latin typeface="Arial" panose="020B0604020202020204" pitchFamily="34" charset="0"/>
                <a:cs typeface="Arial" panose="020B0604020202020204" pitchFamily="34" charset="0"/>
              </a:rPr>
              <a:t>Botswana Harvard AIDS Institute Partnership (BHP), Gaborone, Botswana, </a:t>
            </a:r>
            <a:r>
              <a:rPr lang="en-US" sz="2000" baseline="30000" dirty="0">
                <a:solidFill>
                  <a:schemeClr val="tx2"/>
                </a:solidFill>
                <a:latin typeface="Arial" panose="020B0604020202020204" pitchFamily="34" charset="0"/>
                <a:cs typeface="Arial" panose="020B0604020202020204" pitchFamily="34" charset="0"/>
              </a:rPr>
              <a:t>6</a:t>
            </a:r>
            <a:r>
              <a:rPr lang="en-US" sz="2000" dirty="0">
                <a:solidFill>
                  <a:schemeClr val="tx2"/>
                </a:solidFill>
                <a:latin typeface="Arial" panose="020B0604020202020204" pitchFamily="34" charset="0"/>
                <a:cs typeface="Arial" panose="020B0604020202020204" pitchFamily="34" charset="0"/>
              </a:rPr>
              <a:t>Eswatini Prevention Center, ICAP at Columbia University Mailman School of Public Health, New York, NY, USA, </a:t>
            </a:r>
            <a:r>
              <a:rPr lang="en-US" sz="2000" baseline="30000" dirty="0">
                <a:solidFill>
                  <a:schemeClr val="tx2"/>
                </a:solidFill>
                <a:latin typeface="Arial" panose="020B0604020202020204" pitchFamily="34" charset="0"/>
                <a:cs typeface="Arial" panose="020B0604020202020204" pitchFamily="34" charset="0"/>
              </a:rPr>
              <a:t>7</a:t>
            </a:r>
            <a:r>
              <a:rPr lang="en-US" sz="2000" dirty="0">
                <a:solidFill>
                  <a:schemeClr val="tx2"/>
                </a:solidFill>
                <a:latin typeface="Arial" panose="020B0604020202020204" pitchFamily="34" charset="0"/>
                <a:cs typeface="Arial" panose="020B0604020202020204" pitchFamily="34" charset="0"/>
              </a:rPr>
              <a:t>FHI 360, Washington, DC, USA, </a:t>
            </a:r>
            <a:r>
              <a:rPr lang="en-US" sz="2000" baseline="30000" dirty="0">
                <a:solidFill>
                  <a:schemeClr val="tx2"/>
                </a:solidFill>
                <a:latin typeface="Arial" panose="020B0604020202020204" pitchFamily="34" charset="0"/>
                <a:cs typeface="Arial" panose="020B0604020202020204" pitchFamily="34" charset="0"/>
              </a:rPr>
              <a:t>8</a:t>
            </a:r>
            <a:r>
              <a:rPr lang="en-US" sz="2000" dirty="0">
                <a:solidFill>
                  <a:schemeClr val="tx2"/>
                </a:solidFill>
                <a:latin typeface="Arial" panose="020B0604020202020204" pitchFamily="34" charset="0"/>
                <a:cs typeface="Arial" panose="020B0604020202020204" pitchFamily="34" charset="0"/>
              </a:rPr>
              <a:t>National Institute of Allergy and Infectious Diseases, Baltimore, MD, USA, </a:t>
            </a:r>
            <a:r>
              <a:rPr lang="en-US" sz="2000" baseline="30000" dirty="0">
                <a:solidFill>
                  <a:schemeClr val="tx2"/>
                </a:solidFill>
                <a:latin typeface="Arial" panose="020B0604020202020204" pitchFamily="34" charset="0"/>
                <a:cs typeface="Arial" panose="020B0604020202020204" pitchFamily="34" charset="0"/>
              </a:rPr>
              <a:t>9</a:t>
            </a:r>
            <a:r>
              <a:rPr lang="en-US" sz="2000" dirty="0">
                <a:solidFill>
                  <a:schemeClr val="tx2"/>
                </a:solidFill>
                <a:latin typeface="Arial" panose="020B0604020202020204" pitchFamily="34" charset="0"/>
                <a:cs typeface="Arial" panose="020B0604020202020204" pitchFamily="34" charset="0"/>
              </a:rPr>
              <a:t>Gilead Sciences, Inc, Foster City, CA, USA, </a:t>
            </a:r>
            <a:r>
              <a:rPr lang="en-US" sz="2000" baseline="30000" dirty="0">
                <a:solidFill>
                  <a:schemeClr val="tx2"/>
                </a:solidFill>
                <a:latin typeface="Arial" panose="020B0604020202020204" pitchFamily="34" charset="0"/>
                <a:cs typeface="Arial" panose="020B0604020202020204" pitchFamily="34" charset="0"/>
              </a:rPr>
              <a:t>10</a:t>
            </a:r>
            <a:r>
              <a:rPr lang="en-US" sz="2000" dirty="0">
                <a:solidFill>
                  <a:schemeClr val="tx2"/>
                </a:solidFill>
                <a:latin typeface="Arial" panose="020B0604020202020204" pitchFamily="34" charset="0"/>
                <a:cs typeface="Arial" panose="020B0604020202020204" pitchFamily="34" charset="0"/>
              </a:rPr>
              <a:t>ViiV Healthcare, Research Triangle Park, NC, USA, </a:t>
            </a:r>
            <a:r>
              <a:rPr lang="en-US" sz="2000" baseline="30000" dirty="0">
                <a:solidFill>
                  <a:schemeClr val="tx2"/>
                </a:solidFill>
                <a:latin typeface="Arial" panose="020B0604020202020204" pitchFamily="34" charset="0"/>
                <a:cs typeface="Arial" panose="020B0604020202020204" pitchFamily="34" charset="0"/>
              </a:rPr>
              <a:t>11</a:t>
            </a:r>
            <a:r>
              <a:rPr lang="en-US" sz="2000" dirty="0">
                <a:solidFill>
                  <a:schemeClr val="tx2"/>
                </a:solidFill>
                <a:latin typeface="Arial" panose="020B0604020202020204" pitchFamily="34" charset="0"/>
                <a:cs typeface="Arial" panose="020B0604020202020204" pitchFamily="34" charset="0"/>
              </a:rPr>
              <a:t>University of California Los Angeles, Los Angeles, CA, USA, </a:t>
            </a:r>
            <a:r>
              <a:rPr lang="en-US" sz="2000" baseline="30000" dirty="0">
                <a:solidFill>
                  <a:schemeClr val="tx2"/>
                </a:solidFill>
                <a:latin typeface="Arial" panose="020B0604020202020204" pitchFamily="34" charset="0"/>
                <a:cs typeface="Arial" panose="020B0604020202020204" pitchFamily="34" charset="0"/>
              </a:rPr>
              <a:t>12</a:t>
            </a:r>
            <a:r>
              <a:rPr lang="en-US" sz="2000" dirty="0">
                <a:solidFill>
                  <a:schemeClr val="tx2"/>
                </a:solidFill>
                <a:latin typeface="Arial" panose="020B0604020202020204" pitchFamily="34" charset="0"/>
                <a:cs typeface="Arial" panose="020B0604020202020204" pitchFamily="34" charset="0"/>
              </a:rPr>
              <a:t>University of North Carolina at Chapel Hill, Chapel Hill, NC, USA</a:t>
            </a:r>
          </a:p>
        </p:txBody>
      </p:sp>
      <p:sp>
        <p:nvSpPr>
          <p:cNvPr id="11" name="Text Placeholder 2">
            <a:extLst>
              <a:ext uri="{FF2B5EF4-FFF2-40B4-BE49-F238E27FC236}">
                <a16:creationId xmlns:a16="http://schemas.microsoft.com/office/drawing/2014/main" id="{5829D570-1004-4E4D-802F-FFC56454B3D2}"/>
              </a:ext>
            </a:extLst>
          </p:cNvPr>
          <p:cNvSpPr txBox="1">
            <a:spLocks/>
          </p:cNvSpPr>
          <p:nvPr/>
        </p:nvSpPr>
        <p:spPr>
          <a:xfrm>
            <a:off x="1143000" y="5933068"/>
            <a:ext cx="11010901" cy="5970865"/>
          </a:xfrm>
          <a:prstGeom prst="rect">
            <a:avLst/>
          </a:prstGeom>
        </p:spPr>
        <p:txBody>
          <a:bodyPr vert="horz" wrap="square" lIns="0" tIns="0" rIns="0" bIns="182880" rtlCol="0">
            <a:spAutoFit/>
          </a:bodyPr>
          <a:lstStyle/>
          <a:p>
            <a:pPr>
              <a:spcAft>
                <a:spcPts val="2400"/>
              </a:spcAft>
              <a:defRPr/>
            </a:pPr>
            <a:r>
              <a:rPr lang="en-US" sz="2400" dirty="0">
                <a:latin typeface="Arial" panose="020B0604020202020204" pitchFamily="34" charset="0"/>
                <a:cs typeface="Arial" panose="020B0604020202020204" pitchFamily="34" charset="0"/>
              </a:rPr>
              <a:t>Several studies, including D2EFT, ADVANCE, and NAMSAL, suggest an increased risk of hypertension (HTN) associated with the initiation of integrase strand transfer inhibitors (INSTIs) for HIV treatment, potentially mediated by weight gain. HPTN 083 found no increased risk of hypertension with CAB-LA compared to TDF/FTC for HIV PrEP in men who have sex with men (MSM) and transgender women (TGW), but little is known about cisgender women.</a:t>
            </a:r>
          </a:p>
          <a:p>
            <a:pPr>
              <a:spcAft>
                <a:spcPts val="2400"/>
              </a:spcAft>
              <a:defRPr/>
            </a:pPr>
            <a:r>
              <a:rPr lang="en-US" sz="2400" dirty="0">
                <a:latin typeface="Arial" panose="020B0604020202020204" pitchFamily="34" charset="0"/>
                <a:cs typeface="Arial" panose="020B0604020202020204" pitchFamily="34" charset="0"/>
              </a:rPr>
              <a:t>HPTN 084 randomized HIV-negative individuals born female aged 18-45 years in Sub-Saharan Africa to receive either every-8-week injectable cabotegravir (CAB) or daily oral tenofovir disoproxil fumarate-emtricitabine (TDF-FTC) for HIV pre-exposure prophylaxis (PrEP). The study demonstrated that both CAB and TDF-FTC were highly effective for HIV prevention in this population. A mean weight gain of approximately 2 kg/year was observed in both study arms. </a:t>
            </a:r>
          </a:p>
          <a:p>
            <a:pPr>
              <a:spcAft>
                <a:spcPts val="2400"/>
              </a:spcAft>
              <a:defRPr/>
            </a:pPr>
            <a:r>
              <a:rPr lang="en-US" sz="2400" dirty="0">
                <a:latin typeface="Arial" panose="020B0604020202020204" pitchFamily="34" charset="0"/>
                <a:cs typeface="Arial" panose="020B0604020202020204" pitchFamily="34" charset="0"/>
              </a:rPr>
              <a:t>We conducted a post-hoc analysis of the HPTN 084 trial to investigate whether CAB-LA was associated with an increased incidence of HTN.</a:t>
            </a:r>
          </a:p>
        </p:txBody>
      </p:sp>
      <p:pic>
        <p:nvPicPr>
          <p:cNvPr id="13" name="Picture 12">
            <a:extLst>
              <a:ext uri="{FF2B5EF4-FFF2-40B4-BE49-F238E27FC236}">
                <a16:creationId xmlns:a16="http://schemas.microsoft.com/office/drawing/2014/main" id="{0669F6A3-E5A1-C045-A2E1-5E70316E94AC}"/>
              </a:ext>
            </a:extLst>
          </p:cNvPr>
          <p:cNvPicPr>
            <a:picLocks noChangeAspect="1"/>
          </p:cNvPicPr>
          <p:nvPr/>
        </p:nvPicPr>
        <p:blipFill>
          <a:blip r:embed="rId4"/>
          <a:srcRect/>
          <a:stretch/>
        </p:blipFill>
        <p:spPr>
          <a:xfrm>
            <a:off x="37733395" y="298835"/>
            <a:ext cx="10811888" cy="4973468"/>
          </a:xfrm>
          <a:prstGeom prst="rect">
            <a:avLst/>
          </a:prstGeom>
        </p:spPr>
      </p:pic>
      <p:sp>
        <p:nvSpPr>
          <p:cNvPr id="23" name="Text Placeholder 2">
            <a:extLst>
              <a:ext uri="{FF2B5EF4-FFF2-40B4-BE49-F238E27FC236}">
                <a16:creationId xmlns:a16="http://schemas.microsoft.com/office/drawing/2014/main" id="{159B04D5-71D5-1047-86C4-28DB1B5F6410}"/>
              </a:ext>
            </a:extLst>
          </p:cNvPr>
          <p:cNvSpPr txBox="1">
            <a:spLocks/>
          </p:cNvSpPr>
          <p:nvPr/>
        </p:nvSpPr>
        <p:spPr>
          <a:xfrm>
            <a:off x="1142996" y="12200249"/>
            <a:ext cx="11010899" cy="989566"/>
          </a:xfrm>
          <a:prstGeom prst="rect">
            <a:avLst/>
          </a:prstGeom>
        </p:spPr>
        <p:txBody>
          <a:bodyPr vert="horz" lIns="0" tIns="0" rIns="0" bIns="182880" rtlCol="0">
            <a:spAutoFit/>
          </a:bodyPr>
          <a:lstStyle/>
          <a:p>
            <a:pPr algn="just">
              <a:lnSpc>
                <a:spcPct val="120000"/>
              </a:lnSpc>
            </a:pPr>
            <a:r>
              <a:rPr lang="en-US" sz="4800" b="1" dirty="0">
                <a:solidFill>
                  <a:schemeClr val="tx2"/>
                </a:solidFill>
                <a:latin typeface="Arial" panose="020B0604020202020204" pitchFamily="34" charset="0"/>
                <a:cs typeface="Arial" panose="020B0604020202020204" pitchFamily="34" charset="0"/>
              </a:rPr>
              <a:t>METHODS</a:t>
            </a:r>
          </a:p>
        </p:txBody>
      </p:sp>
      <p:sp>
        <p:nvSpPr>
          <p:cNvPr id="28" name="Text Placeholder 2">
            <a:extLst>
              <a:ext uri="{FF2B5EF4-FFF2-40B4-BE49-F238E27FC236}">
                <a16:creationId xmlns:a16="http://schemas.microsoft.com/office/drawing/2014/main" id="{B4E996B1-B866-4A43-AB2A-A816503F1735}"/>
              </a:ext>
            </a:extLst>
          </p:cNvPr>
          <p:cNvSpPr txBox="1">
            <a:spLocks/>
          </p:cNvSpPr>
          <p:nvPr/>
        </p:nvSpPr>
        <p:spPr>
          <a:xfrm>
            <a:off x="1143000" y="13186731"/>
            <a:ext cx="11010902" cy="5663089"/>
          </a:xfrm>
          <a:prstGeom prst="rect">
            <a:avLst/>
          </a:prstGeom>
        </p:spPr>
        <p:txBody>
          <a:bodyPr vert="horz" wrap="square" lIns="0" tIns="0" rIns="0" bIns="182880" rtlCol="0">
            <a:spAutoFit/>
          </a:bodyPr>
          <a:lstStyle/>
          <a:p>
            <a:pPr>
              <a:spcAft>
                <a:spcPts val="2400"/>
              </a:spcAft>
              <a:defRPr/>
            </a:pPr>
            <a:r>
              <a:rPr lang="en-US" sz="2400" dirty="0">
                <a:latin typeface="Arial" panose="020B0604020202020204" pitchFamily="34" charset="0"/>
                <a:cs typeface="Arial" panose="020B0604020202020204" pitchFamily="34" charset="0"/>
              </a:rPr>
              <a:t>Incident HTN was defined as a new diagnosis of hypertension (systolic blood pressure [BP]≥140mmHg or diastolic BP ≥90mmHg) made during routine clinical assessments after starting study treatment or the initiation of new HTN medications after randomization through 161 weeks of follow up. Time to incident HTN was measured from the start of study treatment to the first HTN-defining event.</a:t>
            </a:r>
          </a:p>
          <a:p>
            <a:pPr>
              <a:spcAft>
                <a:spcPts val="2400"/>
              </a:spcAft>
              <a:defRPr/>
            </a:pPr>
            <a:r>
              <a:rPr lang="en-US" sz="2400" dirty="0">
                <a:latin typeface="Arial" panose="020B0604020202020204" pitchFamily="34" charset="0"/>
                <a:cs typeface="Arial" panose="020B0604020202020204" pitchFamily="34" charset="0"/>
              </a:rPr>
              <a:t>Of 3,224 enrolled participants, 3,071 with study drug exposure and without pre-existing HTN were included in the analysis. The primary analysis used Cox regression analysis to estimate the cause-specific hazard ratio for incident hypertension in the CAB group as compared with the TDF group with 95% confidence intervals; P-values are based on the Wald statistics. The analysis adjusted for baseline age, baseline BMI, and region. Modelling also evaluated time-updated risk factors for HTN including percentage weight change from baseline (TUWC), incident pregnancy, and contraceptive method.</a:t>
            </a:r>
          </a:p>
        </p:txBody>
      </p:sp>
      <p:sp>
        <p:nvSpPr>
          <p:cNvPr id="33" name="Text Placeholder 2">
            <a:extLst>
              <a:ext uri="{FF2B5EF4-FFF2-40B4-BE49-F238E27FC236}">
                <a16:creationId xmlns:a16="http://schemas.microsoft.com/office/drawing/2014/main" id="{AC13EEC5-2FD8-5A4E-82E3-27D25825931F}"/>
              </a:ext>
            </a:extLst>
          </p:cNvPr>
          <p:cNvSpPr txBox="1">
            <a:spLocks/>
          </p:cNvSpPr>
          <p:nvPr/>
        </p:nvSpPr>
        <p:spPr>
          <a:xfrm>
            <a:off x="1361334" y="29417447"/>
            <a:ext cx="46369648" cy="1039402"/>
          </a:xfrm>
          <a:prstGeom prst="rect">
            <a:avLst/>
          </a:prstGeom>
        </p:spPr>
        <p:txBody>
          <a:bodyPr vert="horz" wrap="square" lIns="297829" tIns="148915" rIns="297829" bIns="148915" rtlCol="0">
            <a:spAutoFit/>
          </a:bodyPr>
          <a:lstStyle/>
          <a:p>
            <a:pPr>
              <a:spcBef>
                <a:spcPct val="20000"/>
              </a:spcBef>
              <a:defRPr/>
            </a:pPr>
            <a:r>
              <a:rPr lang="en-US" sz="2400" dirty="0">
                <a:latin typeface="Arial" panose="020B0604020202020204" pitchFamily="34" charset="0"/>
                <a:cs typeface="Arial" panose="020B0604020202020204" pitchFamily="34" charset="0"/>
              </a:rPr>
              <a:t>We thank Ryan </a:t>
            </a:r>
            <a:r>
              <a:rPr lang="en-US" sz="2400" dirty="0" err="1">
                <a:latin typeface="Arial" panose="020B0604020202020204" pitchFamily="34" charset="0"/>
                <a:cs typeface="Arial" panose="020B0604020202020204" pitchFamily="34" charset="0"/>
              </a:rPr>
              <a:t>Koffron</a:t>
            </a:r>
            <a:r>
              <a:rPr lang="en-US" sz="2400" dirty="0">
                <a:latin typeface="Arial" panose="020B0604020202020204" pitchFamily="34" charset="0"/>
                <a:cs typeface="Arial" panose="020B0604020202020204" pitchFamily="34" charset="0"/>
              </a:rPr>
              <a:t> for his assistance with this presentation. We </a:t>
            </a:r>
            <a:r>
              <a:rPr lang="en-US" sz="2400">
                <a:latin typeface="Arial" panose="020B0604020202020204" pitchFamily="34" charset="0"/>
                <a:cs typeface="Arial" panose="020B0604020202020204" pitchFamily="34" charset="0"/>
              </a:rPr>
              <a:t>acknowledge the HPTN </a:t>
            </a:r>
            <a:r>
              <a:rPr lang="en-US" sz="2400" dirty="0">
                <a:latin typeface="Arial" panose="020B0604020202020204" pitchFamily="34" charset="0"/>
                <a:cs typeface="Arial" panose="020B0604020202020204" pitchFamily="34" charset="0"/>
              </a:rPr>
              <a:t>084 participants, their communities and the study staff; HPTN Leadership and Operations Center (FHI360); HPTN Laboratory Center (Johns Hopkins); HPTN Statistical and Data Management Center, Fred Hutchison Cancer Research Center; ViiV Healthcare and the Bill &amp; Melinda Gates Foundation for financial support to the trial; and ViiV Healthcare and Gilead Sciences for pharmaceutical support. The study was sponsored by the Division of AIDS at the US National Institute of Allergy and Infectious disease (NIAID)</a:t>
            </a:r>
          </a:p>
        </p:txBody>
      </p:sp>
      <p:sp>
        <p:nvSpPr>
          <p:cNvPr id="34" name="Text Placeholder 2">
            <a:extLst>
              <a:ext uri="{FF2B5EF4-FFF2-40B4-BE49-F238E27FC236}">
                <a16:creationId xmlns:a16="http://schemas.microsoft.com/office/drawing/2014/main" id="{4813B1B5-CD70-AA43-B713-BA783C4F7A6B}"/>
              </a:ext>
            </a:extLst>
          </p:cNvPr>
          <p:cNvSpPr txBox="1">
            <a:spLocks/>
          </p:cNvSpPr>
          <p:nvPr/>
        </p:nvSpPr>
        <p:spPr>
          <a:xfrm>
            <a:off x="1361334" y="28340907"/>
            <a:ext cx="13626917" cy="1302274"/>
          </a:xfrm>
          <a:prstGeom prst="rect">
            <a:avLst/>
          </a:prstGeom>
        </p:spPr>
        <p:txBody>
          <a:bodyPr vert="horz" lIns="297829" tIns="148915" rIns="297829" bIns="148915" rtlCol="0">
            <a:normAutofit/>
          </a:bodyPr>
          <a:lstStyle/>
          <a:p>
            <a:pPr algn="just">
              <a:lnSpc>
                <a:spcPct val="120000"/>
              </a:lnSpc>
            </a:pPr>
            <a:r>
              <a:rPr lang="en-US" sz="4800" b="1" dirty="0">
                <a:solidFill>
                  <a:schemeClr val="tx2"/>
                </a:solidFill>
                <a:latin typeface="Arial" panose="020B0604020202020204" pitchFamily="34" charset="0"/>
                <a:cs typeface="Arial" panose="020B0604020202020204" pitchFamily="34" charset="0"/>
              </a:rPr>
              <a:t>ACKNOWLEDGMENTS</a:t>
            </a:r>
          </a:p>
        </p:txBody>
      </p:sp>
      <p:pic>
        <p:nvPicPr>
          <p:cNvPr id="4" name="Picture 3">
            <a:extLst>
              <a:ext uri="{FF2B5EF4-FFF2-40B4-BE49-F238E27FC236}">
                <a16:creationId xmlns:a16="http://schemas.microsoft.com/office/drawing/2014/main" id="{1F51AC16-7D76-BC1A-E424-CEC186DD5A29}"/>
              </a:ext>
            </a:extLst>
          </p:cNvPr>
          <p:cNvPicPr>
            <a:picLocks noChangeAspect="1"/>
          </p:cNvPicPr>
          <p:nvPr/>
        </p:nvPicPr>
        <p:blipFill>
          <a:blip r:embed="rId5"/>
          <a:stretch>
            <a:fillRect/>
          </a:stretch>
        </p:blipFill>
        <p:spPr>
          <a:xfrm>
            <a:off x="38968226" y="23123245"/>
            <a:ext cx="7521846" cy="6244212"/>
          </a:xfrm>
          <a:prstGeom prst="rect">
            <a:avLst/>
          </a:prstGeom>
        </p:spPr>
      </p:pic>
      <p:graphicFrame>
        <p:nvGraphicFramePr>
          <p:cNvPr id="26" name="Table 25">
            <a:extLst>
              <a:ext uri="{FF2B5EF4-FFF2-40B4-BE49-F238E27FC236}">
                <a16:creationId xmlns:a16="http://schemas.microsoft.com/office/drawing/2014/main" id="{A6DB29CD-A8D3-AE74-C2AE-604583EAC20A}"/>
              </a:ext>
            </a:extLst>
          </p:cNvPr>
          <p:cNvGraphicFramePr>
            <a:graphicFrameLocks noGrp="1"/>
          </p:cNvGraphicFramePr>
          <p:nvPr>
            <p:extLst>
              <p:ext uri="{D42A27DB-BD31-4B8C-83A1-F6EECF244321}">
                <p14:modId xmlns:p14="http://schemas.microsoft.com/office/powerpoint/2010/main" val="2933611145"/>
              </p:ext>
            </p:extLst>
          </p:nvPr>
        </p:nvGraphicFramePr>
        <p:xfrm>
          <a:off x="1252136" y="18773107"/>
          <a:ext cx="10901764" cy="9099014"/>
        </p:xfrm>
        <a:graphic>
          <a:graphicData uri="http://schemas.openxmlformats.org/drawingml/2006/table">
            <a:tbl>
              <a:tblPr>
                <a:tableStyleId>{5C22544A-7EE6-4342-B048-85BDC9FD1C3A}</a:tableStyleId>
              </a:tblPr>
              <a:tblGrid>
                <a:gridCol w="3317929">
                  <a:extLst>
                    <a:ext uri="{9D8B030D-6E8A-4147-A177-3AD203B41FA5}">
                      <a16:colId xmlns:a16="http://schemas.microsoft.com/office/drawing/2014/main" val="690704127"/>
                    </a:ext>
                  </a:extLst>
                </a:gridCol>
                <a:gridCol w="2527945">
                  <a:extLst>
                    <a:ext uri="{9D8B030D-6E8A-4147-A177-3AD203B41FA5}">
                      <a16:colId xmlns:a16="http://schemas.microsoft.com/office/drawing/2014/main" val="737881887"/>
                    </a:ext>
                  </a:extLst>
                </a:gridCol>
                <a:gridCol w="2527945">
                  <a:extLst>
                    <a:ext uri="{9D8B030D-6E8A-4147-A177-3AD203B41FA5}">
                      <a16:colId xmlns:a16="http://schemas.microsoft.com/office/drawing/2014/main" val="1596903053"/>
                    </a:ext>
                  </a:extLst>
                </a:gridCol>
                <a:gridCol w="2527945">
                  <a:extLst>
                    <a:ext uri="{9D8B030D-6E8A-4147-A177-3AD203B41FA5}">
                      <a16:colId xmlns:a16="http://schemas.microsoft.com/office/drawing/2014/main" val="2427310547"/>
                    </a:ext>
                  </a:extLst>
                </a:gridCol>
              </a:tblGrid>
              <a:tr h="788134">
                <a:tc gridSpan="4">
                  <a:txBody>
                    <a:bodyPr/>
                    <a:lstStyle/>
                    <a:p>
                      <a:pPr marL="0" marR="0" lvl="0" indent="0" algn="l" defTabSz="1462044" rtl="0" eaLnBrk="1" fontAlgn="b" latinLnBrk="0" hangingPunct="1">
                        <a:lnSpc>
                          <a:spcPct val="100000"/>
                        </a:lnSpc>
                        <a:spcBef>
                          <a:spcPts val="0"/>
                        </a:spcBef>
                        <a:spcAft>
                          <a:spcPts val="0"/>
                        </a:spcAft>
                        <a:buClrTx/>
                        <a:buSzTx/>
                        <a:buFontTx/>
                        <a:buNone/>
                        <a:tabLst/>
                        <a:defRPr/>
                      </a:pPr>
                      <a:r>
                        <a:rPr lang="en-US" sz="3000" b="1" i="0" u="none" strike="noStrike" dirty="0">
                          <a:solidFill>
                            <a:schemeClr val="tx1"/>
                          </a:solidFill>
                          <a:effectLst/>
                          <a:latin typeface="Arial" panose="020B0604020202020204" pitchFamily="34" charset="0"/>
                        </a:rPr>
                        <a:t>Table 1: </a:t>
                      </a:r>
                      <a:r>
                        <a:rPr lang="en-US" sz="3000" dirty="0">
                          <a:effectLst/>
                          <a:latin typeface="Helvetica" pitchFamily="2" charset="0"/>
                        </a:rPr>
                        <a:t>Baseline Characteristics of Analysis Population </a:t>
                      </a:r>
                      <a:endParaRPr lang="en-US" sz="3000" b="0" i="0" u="none" strike="noStrike" dirty="0">
                        <a:solidFill>
                          <a:schemeClr val="tx1"/>
                        </a:solidFill>
                        <a:effectLst/>
                        <a:latin typeface="Arial" panose="020B060402020202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sz="2400" b="1" i="0" u="none" strike="noStrike" dirty="0">
                        <a:solidFill>
                          <a:srgbClr val="000000"/>
                        </a:solidFill>
                        <a:effectLst/>
                        <a:latin typeface="Arial" panose="020B060402020202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sz="2400" b="1" i="0" u="none" strike="noStrike" dirty="0">
                        <a:solidFill>
                          <a:srgbClr val="000000"/>
                        </a:solidFill>
                        <a:effectLst/>
                        <a:latin typeface="Arial" panose="020B060402020202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sz="2400" b="1" i="0" u="none" strike="noStrike" dirty="0">
                        <a:solidFill>
                          <a:srgbClr val="000000"/>
                        </a:solidFill>
                        <a:effectLst/>
                        <a:latin typeface="Arial" panose="020B0604020202020204" pitchFamily="34" charset="0"/>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6590034"/>
                  </a:ext>
                </a:extLst>
              </a:tr>
              <a:tr h="788134">
                <a:tc>
                  <a:txBody>
                    <a:bodyPr/>
                    <a:lstStyle/>
                    <a:p>
                      <a:pPr algn="l" fontAlgn="b"/>
                      <a:r>
                        <a:rPr lang="en-US" sz="2400" u="none" strike="noStrike" dirty="0">
                          <a:effectLst/>
                        </a:rPr>
                        <a:t> </a:t>
                      </a:r>
                      <a:endParaRPr lang="en-US" sz="2400" b="0" i="0" u="none" strike="noStrike" dirty="0">
                        <a:solidFill>
                          <a:srgbClr val="000000"/>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ctr"/>
                      <a:r>
                        <a:rPr lang="en-US" sz="2400" b="1" u="none" strike="noStrike" dirty="0">
                          <a:effectLst/>
                        </a:rPr>
                        <a:t>CAB</a:t>
                      </a:r>
                      <a:br>
                        <a:rPr lang="en-US" sz="2400" b="1" u="none" strike="noStrike" dirty="0">
                          <a:effectLst/>
                        </a:rPr>
                      </a:br>
                      <a:r>
                        <a:rPr lang="en-US" sz="2400" b="1" u="none" strike="noStrike" dirty="0">
                          <a:effectLst/>
                        </a:rPr>
                        <a:t>(N=1543)</a:t>
                      </a:r>
                      <a:endParaRPr lang="en-US" sz="2400" b="1" i="0" u="none" strike="noStrike" dirty="0">
                        <a:solidFill>
                          <a:srgbClr val="000000"/>
                        </a:solidFill>
                        <a:effectLst/>
                        <a:latin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ctr"/>
                      <a:r>
                        <a:rPr lang="en-US" sz="2400" b="1" u="none" strike="noStrike" dirty="0">
                          <a:effectLst/>
                        </a:rPr>
                        <a:t>TDF</a:t>
                      </a:r>
                      <a:br>
                        <a:rPr lang="en-US" sz="2400" b="1" u="none" strike="noStrike" dirty="0">
                          <a:effectLst/>
                        </a:rPr>
                      </a:br>
                      <a:r>
                        <a:rPr lang="en-US" sz="2400" b="1" u="none" strike="noStrike" dirty="0">
                          <a:effectLst/>
                        </a:rPr>
                        <a:t>(N=1528)</a:t>
                      </a:r>
                      <a:endParaRPr lang="en-US" sz="2400" b="1" i="0" u="none" strike="noStrike" dirty="0">
                        <a:solidFill>
                          <a:srgbClr val="000000"/>
                        </a:solidFill>
                        <a:effectLst/>
                        <a:latin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fontAlgn="ctr"/>
                      <a:r>
                        <a:rPr lang="en-US" sz="2400" b="1" u="none" strike="noStrike" dirty="0">
                          <a:effectLst/>
                        </a:rPr>
                        <a:t>Total</a:t>
                      </a:r>
                      <a:br>
                        <a:rPr lang="en-US" sz="2400" b="1" u="none" strike="noStrike" dirty="0">
                          <a:effectLst/>
                        </a:rPr>
                      </a:br>
                      <a:r>
                        <a:rPr lang="en-US" sz="2400" b="1" u="none" strike="noStrike" dirty="0">
                          <a:effectLst/>
                        </a:rPr>
                        <a:t>(N=3071)</a:t>
                      </a:r>
                      <a:endParaRPr lang="en-US" sz="2400" b="1" i="0" u="none" strike="noStrike" dirty="0">
                        <a:solidFill>
                          <a:srgbClr val="000000"/>
                        </a:solidFill>
                        <a:effectLst/>
                        <a:latin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457004372"/>
                  </a:ext>
                </a:extLst>
              </a:tr>
              <a:tr h="395934">
                <a:tc>
                  <a:txBody>
                    <a:bodyPr/>
                    <a:lstStyle/>
                    <a:p>
                      <a:pPr algn="l" fontAlgn="b"/>
                      <a:r>
                        <a:rPr lang="en-US" sz="2400" b="1" u="none" strike="noStrike" dirty="0">
                          <a:effectLst/>
                        </a:rPr>
                        <a:t>Region</a:t>
                      </a:r>
                      <a:endParaRPr lang="en-US" sz="2400" b="1" i="0" u="none" strike="noStrike" dirty="0">
                        <a:solidFill>
                          <a:srgbClr val="000000"/>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endParaRPr lang="en-US" sz="2400" b="0" i="0" u="none" strike="noStrike">
                        <a:solidFill>
                          <a:srgbClr val="000000"/>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48353007"/>
                  </a:ext>
                </a:extLst>
              </a:tr>
              <a:tr h="395934">
                <a:tc>
                  <a:txBody>
                    <a:bodyPr/>
                    <a:lstStyle/>
                    <a:p>
                      <a:pPr lvl="0" algn="l" fontAlgn="b"/>
                      <a:r>
                        <a:rPr lang="en-US" sz="2400" u="none" strike="noStrike" dirty="0">
                          <a:effectLst/>
                        </a:rPr>
                        <a:t>     East Africa</a:t>
                      </a:r>
                      <a:endParaRPr lang="en-US" sz="2400" b="0" i="0" u="none" strike="noStrike" dirty="0">
                        <a:solidFill>
                          <a:srgbClr val="000000"/>
                        </a:solidFill>
                        <a:effectLst/>
                        <a:latin typeface="Arial" panose="020B0604020202020204" pitchFamily="34" charset="0"/>
                      </a:endParaRPr>
                    </a:p>
                  </a:txBody>
                  <a:tcPr marL="114300" marR="9525" marT="9525" marB="0" anchor="b">
                    <a:noFill/>
                  </a:tcPr>
                </a:tc>
                <a:tc>
                  <a:txBody>
                    <a:bodyPr/>
                    <a:lstStyle/>
                    <a:p>
                      <a:pPr algn="ctr" fontAlgn="b"/>
                      <a:r>
                        <a:rPr lang="en-US" sz="2400" u="none" strike="noStrike" dirty="0">
                          <a:effectLst/>
                        </a:rPr>
                        <a:t>432 (28%)</a:t>
                      </a:r>
                      <a:endParaRPr lang="en-US"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a:effectLst/>
                        </a:rPr>
                        <a:t>422 (28%)</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a:effectLst/>
                        </a:rPr>
                        <a:t>854 (28%)</a:t>
                      </a:r>
                      <a:endParaRPr lang="en-US" sz="2400" b="0" i="0" u="none" strike="noStrike">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563319725"/>
                  </a:ext>
                </a:extLst>
              </a:tr>
              <a:tr h="395934">
                <a:tc>
                  <a:txBody>
                    <a:bodyPr/>
                    <a:lstStyle/>
                    <a:p>
                      <a:pPr lvl="0" algn="l" fontAlgn="b"/>
                      <a:r>
                        <a:rPr lang="en-US" sz="2400" u="none" strike="noStrike" dirty="0">
                          <a:effectLst/>
                        </a:rPr>
                        <a:t>     South Africa</a:t>
                      </a:r>
                      <a:endParaRPr lang="en-US" sz="2400" b="0" i="0" u="none" strike="noStrike" dirty="0">
                        <a:solidFill>
                          <a:srgbClr val="000000"/>
                        </a:solidFill>
                        <a:effectLst/>
                        <a:latin typeface="Arial" panose="020B0604020202020204" pitchFamily="34" charset="0"/>
                      </a:endParaRPr>
                    </a:p>
                  </a:txBody>
                  <a:tcPr marL="114300" marR="9525" marT="9525" marB="0" anchor="b">
                    <a:noFill/>
                  </a:tcPr>
                </a:tc>
                <a:tc>
                  <a:txBody>
                    <a:bodyPr/>
                    <a:lstStyle/>
                    <a:p>
                      <a:pPr algn="ctr" fontAlgn="b"/>
                      <a:r>
                        <a:rPr lang="en-US" sz="2400" u="none" strike="noStrike" dirty="0">
                          <a:effectLst/>
                        </a:rPr>
                        <a:t>624 (40%)</a:t>
                      </a:r>
                      <a:endParaRPr lang="en-US"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a:effectLst/>
                        </a:rPr>
                        <a:t>634 (41%)</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a:effectLst/>
                        </a:rPr>
                        <a:t>1258 (41%)</a:t>
                      </a:r>
                      <a:endParaRPr lang="en-US" sz="2400" b="0" i="0" u="none" strike="noStrike">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2698800529"/>
                  </a:ext>
                </a:extLst>
              </a:tr>
              <a:tr h="395934">
                <a:tc>
                  <a:txBody>
                    <a:bodyPr/>
                    <a:lstStyle/>
                    <a:p>
                      <a:pPr lvl="0" algn="l" fontAlgn="b"/>
                      <a:r>
                        <a:rPr lang="en-US" sz="2400" u="none" strike="noStrike" dirty="0">
                          <a:effectLst/>
                        </a:rPr>
                        <a:t>     Southern Africa</a:t>
                      </a:r>
                      <a:endParaRPr lang="en-US" sz="2400" b="0" i="0" u="none" strike="noStrike" dirty="0">
                        <a:solidFill>
                          <a:srgbClr val="000000"/>
                        </a:solidFill>
                        <a:effectLst/>
                        <a:latin typeface="Arial" panose="020B0604020202020204" pitchFamily="34" charset="0"/>
                      </a:endParaRPr>
                    </a:p>
                  </a:txBody>
                  <a:tcPr marL="114300" marR="9525" marT="9525" marB="0" anchor="b">
                    <a:noFill/>
                  </a:tcPr>
                </a:tc>
                <a:tc>
                  <a:txBody>
                    <a:bodyPr/>
                    <a:lstStyle/>
                    <a:p>
                      <a:pPr algn="ctr" fontAlgn="b"/>
                      <a:r>
                        <a:rPr lang="en-US" sz="2400" u="none" strike="noStrike">
                          <a:effectLst/>
                        </a:rPr>
                        <a:t>487 (32%)</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dirty="0">
                          <a:effectLst/>
                        </a:rPr>
                        <a:t>472 (31%)</a:t>
                      </a:r>
                      <a:endParaRPr lang="en-US"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a:effectLst/>
                        </a:rPr>
                        <a:t>959 (31%)</a:t>
                      </a:r>
                      <a:endParaRPr lang="en-US" sz="2400" b="0" i="0" u="none" strike="noStrike">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2068845218"/>
                  </a:ext>
                </a:extLst>
              </a:tr>
              <a:tr h="395934">
                <a:tc>
                  <a:txBody>
                    <a:bodyPr/>
                    <a:lstStyle/>
                    <a:p>
                      <a:pPr algn="l" fontAlgn="b"/>
                      <a:r>
                        <a:rPr lang="en-US" sz="2400" b="1" u="none" strike="noStrike" dirty="0">
                          <a:effectLst/>
                        </a:rPr>
                        <a:t>Gender Identity</a:t>
                      </a:r>
                      <a:endParaRPr lang="en-US" sz="2400" b="1"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endParaRPr lang="en-US" sz="2400" b="0" i="0" u="none" strike="noStrike">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021554986"/>
                  </a:ext>
                </a:extLst>
              </a:tr>
              <a:tr h="395934">
                <a:tc>
                  <a:txBody>
                    <a:bodyPr/>
                    <a:lstStyle/>
                    <a:p>
                      <a:pPr algn="l" fontAlgn="b"/>
                      <a:r>
                        <a:rPr lang="en-US" sz="2400" u="none" strike="noStrike" dirty="0">
                          <a:effectLst/>
                        </a:rPr>
                        <a:t>     Female</a:t>
                      </a:r>
                      <a:endParaRPr lang="en-US" sz="2400" b="0" i="0" u="none" strike="noStrike" dirty="0">
                        <a:solidFill>
                          <a:srgbClr val="000000"/>
                        </a:solidFill>
                        <a:effectLst/>
                        <a:latin typeface="Arial" panose="020B0604020202020204" pitchFamily="34" charset="0"/>
                      </a:endParaRPr>
                    </a:p>
                  </a:txBody>
                  <a:tcPr marL="114300" marR="9525" marT="9525" marB="0" anchor="b">
                    <a:noFill/>
                  </a:tcPr>
                </a:tc>
                <a:tc>
                  <a:txBody>
                    <a:bodyPr/>
                    <a:lstStyle/>
                    <a:p>
                      <a:pPr algn="ctr" fontAlgn="b"/>
                      <a:r>
                        <a:rPr lang="en-US" sz="2400" u="none" strike="noStrike">
                          <a:effectLst/>
                        </a:rPr>
                        <a:t>1541 (100%)</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dirty="0">
                          <a:effectLst/>
                        </a:rPr>
                        <a:t>1525 (100%)</a:t>
                      </a:r>
                      <a:endParaRPr lang="en-US"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a:effectLst/>
                        </a:rPr>
                        <a:t>3066 (100%)</a:t>
                      </a:r>
                      <a:endParaRPr lang="en-US" sz="2400" b="0" i="0" u="none" strike="noStrike">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4063181062"/>
                  </a:ext>
                </a:extLst>
              </a:tr>
              <a:tr h="395934">
                <a:tc>
                  <a:txBody>
                    <a:bodyPr/>
                    <a:lstStyle/>
                    <a:p>
                      <a:pPr algn="l" fontAlgn="b"/>
                      <a:r>
                        <a:rPr lang="en-US" sz="2400" u="none" strike="noStrike" dirty="0">
                          <a:effectLst/>
                        </a:rPr>
                        <a:t>     Non-Female</a:t>
                      </a:r>
                      <a:endParaRPr lang="en-US" sz="2400" b="0" i="0" u="none" strike="noStrike" dirty="0">
                        <a:solidFill>
                          <a:srgbClr val="000000"/>
                        </a:solidFill>
                        <a:effectLst/>
                        <a:latin typeface="Arial" panose="020B0604020202020204" pitchFamily="34" charset="0"/>
                      </a:endParaRPr>
                    </a:p>
                  </a:txBody>
                  <a:tcPr marL="114300" marR="9525" marT="9525" marB="0" anchor="b">
                    <a:noFill/>
                  </a:tcPr>
                </a:tc>
                <a:tc>
                  <a:txBody>
                    <a:bodyPr/>
                    <a:lstStyle/>
                    <a:p>
                      <a:pPr algn="ctr" fontAlgn="b"/>
                      <a:r>
                        <a:rPr lang="en-US" sz="2400" u="none" strike="noStrike">
                          <a:effectLst/>
                        </a:rPr>
                        <a:t>2 (0%)</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dirty="0">
                          <a:effectLst/>
                        </a:rPr>
                        <a:t>3 (0%)</a:t>
                      </a:r>
                      <a:endParaRPr lang="en-US"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a:effectLst/>
                        </a:rPr>
                        <a:t>5 (0%)</a:t>
                      </a:r>
                      <a:endParaRPr lang="en-US" sz="2400" b="0" i="0" u="none" strike="noStrike">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561197649"/>
                  </a:ext>
                </a:extLst>
              </a:tr>
              <a:tr h="395934">
                <a:tc>
                  <a:txBody>
                    <a:bodyPr/>
                    <a:lstStyle/>
                    <a:p>
                      <a:pPr algn="l" fontAlgn="b"/>
                      <a:r>
                        <a:rPr lang="en-US" sz="2400" b="1" u="none" strike="noStrike" dirty="0">
                          <a:effectLst/>
                        </a:rPr>
                        <a:t>Age (years)</a:t>
                      </a:r>
                      <a:endParaRPr lang="en-US" sz="2400" b="1"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endParaRPr lang="en-US" sz="2400" b="0" i="0" u="none" strike="noStrike">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1663485723"/>
                  </a:ext>
                </a:extLst>
              </a:tr>
              <a:tr h="395934">
                <a:tc>
                  <a:txBody>
                    <a:bodyPr/>
                    <a:lstStyle/>
                    <a:p>
                      <a:pPr algn="l" fontAlgn="b"/>
                      <a:r>
                        <a:rPr lang="en-US" sz="2400" u="none" strike="noStrike" dirty="0">
                          <a:effectLst/>
                        </a:rPr>
                        <a:t>     Median (Q1, Q3)</a:t>
                      </a:r>
                      <a:endParaRPr lang="en-US" sz="2400" b="0" i="0" u="none" strike="noStrike" dirty="0">
                        <a:solidFill>
                          <a:srgbClr val="000000"/>
                        </a:solidFill>
                        <a:effectLst/>
                        <a:latin typeface="Arial" panose="020B0604020202020204" pitchFamily="34" charset="0"/>
                      </a:endParaRPr>
                    </a:p>
                  </a:txBody>
                  <a:tcPr marL="114300" marR="9525" marT="9525" marB="0" anchor="b">
                    <a:noFill/>
                  </a:tcPr>
                </a:tc>
                <a:tc>
                  <a:txBody>
                    <a:bodyPr/>
                    <a:lstStyle/>
                    <a:p>
                      <a:pPr algn="ctr" fontAlgn="b"/>
                      <a:r>
                        <a:rPr lang="en-US" sz="2400" u="none" strike="noStrike">
                          <a:effectLst/>
                        </a:rPr>
                        <a:t>24 (22, 29)</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a:effectLst/>
                        </a:rPr>
                        <a:t>24 (21, 29)</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dirty="0">
                          <a:effectLst/>
                        </a:rPr>
                        <a:t>24 (22, 29)</a:t>
                      </a:r>
                      <a:endParaRPr lang="en-US" sz="24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485105061"/>
                  </a:ext>
                </a:extLst>
              </a:tr>
              <a:tr h="395934">
                <a:tc>
                  <a:txBody>
                    <a:bodyPr/>
                    <a:lstStyle/>
                    <a:p>
                      <a:pPr algn="l" fontAlgn="b"/>
                      <a:r>
                        <a:rPr lang="en-US" sz="2400" b="1" u="none" strike="noStrike" dirty="0">
                          <a:effectLst/>
                        </a:rPr>
                        <a:t>Weight (kg)</a:t>
                      </a:r>
                      <a:endParaRPr lang="en-US" sz="2400" b="1"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823167535"/>
                  </a:ext>
                </a:extLst>
              </a:tr>
              <a:tr h="395934">
                <a:tc>
                  <a:txBody>
                    <a:bodyPr/>
                    <a:lstStyle/>
                    <a:p>
                      <a:pPr algn="l" fontAlgn="b"/>
                      <a:r>
                        <a:rPr lang="en-US" sz="2400" u="none" strike="noStrike" dirty="0">
                          <a:effectLst/>
                        </a:rPr>
                        <a:t>     Median (Q1, Q3)</a:t>
                      </a:r>
                      <a:endParaRPr lang="en-US" sz="2400" b="0" i="0" u="none" strike="noStrike" dirty="0">
                        <a:solidFill>
                          <a:srgbClr val="000000"/>
                        </a:solidFill>
                        <a:effectLst/>
                        <a:latin typeface="Arial" panose="020B0604020202020204" pitchFamily="34" charset="0"/>
                      </a:endParaRPr>
                    </a:p>
                  </a:txBody>
                  <a:tcPr marL="114300" marR="9525" marT="9525" marB="0" anchor="b">
                    <a:noFill/>
                  </a:tcPr>
                </a:tc>
                <a:tc>
                  <a:txBody>
                    <a:bodyPr/>
                    <a:lstStyle/>
                    <a:p>
                      <a:pPr algn="ctr" fontAlgn="b"/>
                      <a:r>
                        <a:rPr lang="en-US" sz="2400" u="none" strike="noStrike">
                          <a:effectLst/>
                        </a:rPr>
                        <a:t>65 (56, 78)</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a:effectLst/>
                        </a:rPr>
                        <a:t>64 (55, 76)</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dirty="0">
                          <a:effectLst/>
                        </a:rPr>
                        <a:t>65 (56, 77)</a:t>
                      </a:r>
                      <a:endParaRPr lang="en-US" sz="24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1274169003"/>
                  </a:ext>
                </a:extLst>
              </a:tr>
              <a:tr h="395934">
                <a:tc>
                  <a:txBody>
                    <a:bodyPr/>
                    <a:lstStyle/>
                    <a:p>
                      <a:pPr algn="l" fontAlgn="b"/>
                      <a:r>
                        <a:rPr lang="en-US" sz="2400" b="1" u="none" strike="noStrike" dirty="0">
                          <a:effectLst/>
                        </a:rPr>
                        <a:t>BMI (kg/m</a:t>
                      </a:r>
                      <a:r>
                        <a:rPr lang="en-US" sz="2400" b="1" u="none" strike="noStrike" baseline="30000" dirty="0">
                          <a:effectLst/>
                        </a:rPr>
                        <a:t>2</a:t>
                      </a:r>
                      <a:r>
                        <a:rPr lang="en-US" sz="2400" b="1" u="none" strike="noStrike" dirty="0">
                          <a:effectLst/>
                        </a:rPr>
                        <a:t>)</a:t>
                      </a:r>
                      <a:endParaRPr lang="en-US" sz="2400" b="1"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endParaRPr lang="en-US" sz="2400" b="0" i="0" u="none" strike="noStrike">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2664575674"/>
                  </a:ext>
                </a:extLst>
              </a:tr>
              <a:tr h="395934">
                <a:tc>
                  <a:txBody>
                    <a:bodyPr/>
                    <a:lstStyle/>
                    <a:p>
                      <a:pPr algn="l" fontAlgn="b"/>
                      <a:r>
                        <a:rPr lang="en-US" sz="2400" u="none" strike="noStrike" dirty="0">
                          <a:effectLst/>
                        </a:rPr>
                        <a:t>     Median (Q1, Q3)</a:t>
                      </a:r>
                      <a:endParaRPr lang="en-US" sz="2400" b="0" i="0" u="none" strike="noStrike" dirty="0">
                        <a:solidFill>
                          <a:srgbClr val="000000"/>
                        </a:solidFill>
                        <a:effectLst/>
                        <a:latin typeface="Arial" panose="020B0604020202020204" pitchFamily="34" charset="0"/>
                      </a:endParaRPr>
                    </a:p>
                  </a:txBody>
                  <a:tcPr marL="114300" marR="9525" marT="9525" marB="0" anchor="b">
                    <a:noFill/>
                  </a:tcPr>
                </a:tc>
                <a:tc>
                  <a:txBody>
                    <a:bodyPr/>
                    <a:lstStyle/>
                    <a:p>
                      <a:pPr algn="ctr" fontAlgn="b"/>
                      <a:r>
                        <a:rPr lang="en-US" sz="2400" u="none" strike="noStrike">
                          <a:effectLst/>
                        </a:rPr>
                        <a:t>25.6 (22.3, 30.8)</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a:effectLst/>
                        </a:rPr>
                        <a:t>25.5 (22.1, 30.1)</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a:effectLst/>
                        </a:rPr>
                        <a:t>25.6 (22.2, 30.4)</a:t>
                      </a:r>
                      <a:endParaRPr lang="en-US" sz="2400" b="0" i="0" u="none" strike="noStrike">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585993042"/>
                  </a:ext>
                </a:extLst>
              </a:tr>
              <a:tr h="395934">
                <a:tc>
                  <a:txBody>
                    <a:bodyPr/>
                    <a:lstStyle/>
                    <a:p>
                      <a:pPr algn="l" fontAlgn="b"/>
                      <a:r>
                        <a:rPr lang="en-US" sz="2400" b="1" u="none" strike="noStrike" dirty="0">
                          <a:effectLst/>
                        </a:rPr>
                        <a:t>Contraception Type</a:t>
                      </a:r>
                      <a:endParaRPr lang="en-US" sz="2400" b="1"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endParaRPr lang="en-US" sz="24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1351321357"/>
                  </a:ext>
                </a:extLst>
              </a:tr>
              <a:tr h="395934">
                <a:tc>
                  <a:txBody>
                    <a:bodyPr/>
                    <a:lstStyle/>
                    <a:p>
                      <a:pPr algn="l" fontAlgn="b"/>
                      <a:r>
                        <a:rPr lang="en-US" sz="2400" u="none" strike="noStrike" dirty="0">
                          <a:effectLst/>
                        </a:rPr>
                        <a:t>     IUD</a:t>
                      </a:r>
                      <a:endParaRPr lang="en-US" sz="2400" b="0" i="0" u="none" strike="noStrike" dirty="0">
                        <a:solidFill>
                          <a:srgbClr val="000000"/>
                        </a:solidFill>
                        <a:effectLst/>
                        <a:latin typeface="Arial" panose="020B0604020202020204" pitchFamily="34" charset="0"/>
                      </a:endParaRPr>
                    </a:p>
                  </a:txBody>
                  <a:tcPr marL="114300" marR="9525" marT="9525" marB="0" anchor="b">
                    <a:noFill/>
                  </a:tcPr>
                </a:tc>
                <a:tc>
                  <a:txBody>
                    <a:bodyPr/>
                    <a:lstStyle/>
                    <a:p>
                      <a:pPr algn="ctr" fontAlgn="b"/>
                      <a:r>
                        <a:rPr lang="en-US" sz="2400" u="none" strike="noStrike">
                          <a:effectLst/>
                        </a:rPr>
                        <a:t>64 (4%)</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a:effectLst/>
                        </a:rPr>
                        <a:t>64 (4%)</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dirty="0">
                          <a:effectLst/>
                        </a:rPr>
                        <a:t>128 (4%)</a:t>
                      </a:r>
                      <a:endParaRPr lang="en-US" sz="24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761885219"/>
                  </a:ext>
                </a:extLst>
              </a:tr>
              <a:tr h="395934">
                <a:tc>
                  <a:txBody>
                    <a:bodyPr/>
                    <a:lstStyle/>
                    <a:p>
                      <a:pPr algn="l" fontAlgn="b"/>
                      <a:r>
                        <a:rPr lang="en-US" sz="2400" u="none" strike="noStrike" dirty="0">
                          <a:effectLst/>
                        </a:rPr>
                        <a:t>     Implant</a:t>
                      </a:r>
                      <a:endParaRPr lang="en-US" sz="2400" b="0" i="0" u="none" strike="noStrike" dirty="0">
                        <a:solidFill>
                          <a:srgbClr val="000000"/>
                        </a:solidFill>
                        <a:effectLst/>
                        <a:latin typeface="Arial" panose="020B0604020202020204" pitchFamily="34" charset="0"/>
                      </a:endParaRPr>
                    </a:p>
                  </a:txBody>
                  <a:tcPr marL="114300" marR="9525" marT="9525" marB="0" anchor="b">
                    <a:noFill/>
                  </a:tcPr>
                </a:tc>
                <a:tc>
                  <a:txBody>
                    <a:bodyPr/>
                    <a:lstStyle/>
                    <a:p>
                      <a:pPr algn="ctr" fontAlgn="b"/>
                      <a:r>
                        <a:rPr lang="en-US" sz="2400" u="none" strike="noStrike">
                          <a:effectLst/>
                        </a:rPr>
                        <a:t>474 (31%)</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a:effectLst/>
                        </a:rPr>
                        <a:t>470 (31%)</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dirty="0">
                          <a:effectLst/>
                        </a:rPr>
                        <a:t>944 (31%)</a:t>
                      </a:r>
                      <a:endParaRPr lang="en-US" sz="24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1746866426"/>
                  </a:ext>
                </a:extLst>
              </a:tr>
              <a:tr h="395934">
                <a:tc>
                  <a:txBody>
                    <a:bodyPr/>
                    <a:lstStyle/>
                    <a:p>
                      <a:pPr algn="l" fontAlgn="b"/>
                      <a:r>
                        <a:rPr lang="en-US" sz="2400" u="none" strike="noStrike" dirty="0">
                          <a:effectLst/>
                        </a:rPr>
                        <a:t>     DMPA</a:t>
                      </a:r>
                      <a:endParaRPr lang="en-US" sz="2400" b="0" i="0" u="none" strike="noStrike" dirty="0">
                        <a:solidFill>
                          <a:srgbClr val="000000"/>
                        </a:solidFill>
                        <a:effectLst/>
                        <a:latin typeface="Arial" panose="020B0604020202020204" pitchFamily="34" charset="0"/>
                      </a:endParaRPr>
                    </a:p>
                  </a:txBody>
                  <a:tcPr marL="114300" marR="9525" marT="9525" marB="0" anchor="b">
                    <a:noFill/>
                  </a:tcPr>
                </a:tc>
                <a:tc>
                  <a:txBody>
                    <a:bodyPr/>
                    <a:lstStyle/>
                    <a:p>
                      <a:pPr algn="ctr" fontAlgn="b"/>
                      <a:r>
                        <a:rPr lang="en-US" sz="2400" u="none" strike="noStrike">
                          <a:effectLst/>
                        </a:rPr>
                        <a:t>776 (50%)</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a:effectLst/>
                        </a:rPr>
                        <a:t>748 (49%)</a:t>
                      </a:r>
                      <a:endParaRPr lang="en-US" sz="2400" b="0" i="0" u="none" strike="noStrike">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a:effectLst/>
                        </a:rPr>
                        <a:t>1524 (50%)</a:t>
                      </a:r>
                      <a:endParaRPr lang="en-US" sz="2400" b="0" i="0" u="none" strike="noStrike">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1339224565"/>
                  </a:ext>
                </a:extLst>
              </a:tr>
              <a:tr h="395934">
                <a:tc>
                  <a:txBody>
                    <a:bodyPr/>
                    <a:lstStyle/>
                    <a:p>
                      <a:pPr algn="l" fontAlgn="b"/>
                      <a:r>
                        <a:rPr lang="en-US" sz="2400" u="none" strike="noStrike" dirty="0">
                          <a:effectLst/>
                        </a:rPr>
                        <a:t>     NET-EN</a:t>
                      </a:r>
                      <a:endParaRPr lang="en-US" sz="2400" b="0" i="0" u="none" strike="noStrike" dirty="0">
                        <a:solidFill>
                          <a:srgbClr val="000000"/>
                        </a:solidFill>
                        <a:effectLst/>
                        <a:latin typeface="Arial" panose="020B0604020202020204" pitchFamily="34" charset="0"/>
                      </a:endParaRPr>
                    </a:p>
                  </a:txBody>
                  <a:tcPr marL="114300" marR="9525" marT="9525" marB="0" anchor="b">
                    <a:noFill/>
                  </a:tcPr>
                </a:tc>
                <a:tc>
                  <a:txBody>
                    <a:bodyPr/>
                    <a:lstStyle/>
                    <a:p>
                      <a:pPr algn="ctr" fontAlgn="b"/>
                      <a:r>
                        <a:rPr lang="en-US" sz="2400" u="none" strike="noStrike" dirty="0">
                          <a:effectLst/>
                        </a:rPr>
                        <a:t>156 (10%)</a:t>
                      </a:r>
                      <a:endParaRPr lang="en-US"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dirty="0">
                          <a:effectLst/>
                        </a:rPr>
                        <a:t>179 (12%)</a:t>
                      </a:r>
                      <a:endParaRPr lang="en-US" sz="2400" b="0" i="0" u="none" strike="noStrike" dirty="0">
                        <a:solidFill>
                          <a:srgbClr val="000000"/>
                        </a:solidFill>
                        <a:effectLst/>
                        <a:latin typeface="Arial" panose="020B0604020202020204" pitchFamily="34" charset="0"/>
                      </a:endParaRPr>
                    </a:p>
                  </a:txBody>
                  <a:tcPr marL="9525" marR="9525" marT="9525" marB="0" anchor="b">
                    <a:noFill/>
                  </a:tcPr>
                </a:tc>
                <a:tc>
                  <a:txBody>
                    <a:bodyPr/>
                    <a:lstStyle/>
                    <a:p>
                      <a:pPr algn="ctr" fontAlgn="b"/>
                      <a:r>
                        <a:rPr lang="en-US" sz="2400" u="none" strike="noStrike" dirty="0">
                          <a:effectLst/>
                        </a:rPr>
                        <a:t>335 (11%)</a:t>
                      </a:r>
                      <a:endParaRPr lang="en-US" sz="2400" b="0" i="0" u="none" strike="noStrike" dirty="0">
                        <a:solidFill>
                          <a:srgbClr val="000000"/>
                        </a:solidFill>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1660860907"/>
                  </a:ext>
                </a:extLst>
              </a:tr>
              <a:tr h="395934">
                <a:tc>
                  <a:txBody>
                    <a:bodyPr/>
                    <a:lstStyle/>
                    <a:p>
                      <a:pPr algn="l" fontAlgn="b"/>
                      <a:r>
                        <a:rPr lang="en-US" sz="2400" b="0" i="0" u="none" strike="noStrike" dirty="0">
                          <a:solidFill>
                            <a:srgbClr val="000000"/>
                          </a:solidFill>
                          <a:effectLst/>
                          <a:latin typeface="Arial" panose="020B0604020202020204" pitchFamily="34" charset="0"/>
                          <a:cs typeface="Arial" panose="020B0604020202020204" pitchFamily="34" charset="0"/>
                        </a:rPr>
                        <a:t>     Oral</a:t>
                      </a:r>
                      <a:endParaRPr lang="en-US" sz="2400" b="0" i="0" u="none" strike="noStrike" dirty="0">
                        <a:solidFill>
                          <a:srgbClr val="000000"/>
                        </a:solidFill>
                        <a:effectLst/>
                        <a:latin typeface="Arial" panose="020B0604020202020204" pitchFamily="34" charset="0"/>
                      </a:endParaRPr>
                    </a:p>
                  </a:txBody>
                  <a:tcPr marL="114300"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54 (3%)</a:t>
                      </a:r>
                      <a:endParaRPr lang="en-US" sz="2400" b="0" i="0" u="none" strike="noStrike">
                        <a:solidFill>
                          <a:srgbClr val="000000"/>
                        </a:solidFill>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a:solidFill>
                            <a:srgbClr val="000000"/>
                          </a:solidFill>
                          <a:effectLst/>
                          <a:latin typeface="Arial" panose="020B0604020202020204" pitchFamily="34" charset="0"/>
                          <a:cs typeface="Arial" panose="020B0604020202020204" pitchFamily="34" charset="0"/>
                        </a:rPr>
                        <a:t>55 (4%)</a:t>
                      </a:r>
                      <a:endParaRPr lang="en-US" sz="2400" b="0" i="0" u="none" strike="noStrike">
                        <a:solidFill>
                          <a:srgbClr val="000000"/>
                        </a:solidFill>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109 (4%)</a:t>
                      </a:r>
                      <a:endParaRPr lang="en-US" sz="2400" b="0" i="0" u="none" strike="noStrike" dirty="0">
                        <a:solidFill>
                          <a:srgbClr val="000000"/>
                        </a:solidFill>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020148"/>
                  </a:ext>
                </a:extLst>
              </a:tr>
            </a:tbl>
          </a:graphicData>
        </a:graphic>
      </p:graphicFrame>
      <p:sp>
        <p:nvSpPr>
          <p:cNvPr id="27" name="Text Placeholder 2">
            <a:extLst>
              <a:ext uri="{FF2B5EF4-FFF2-40B4-BE49-F238E27FC236}">
                <a16:creationId xmlns:a16="http://schemas.microsoft.com/office/drawing/2014/main" id="{422C07F5-9574-4588-6293-4AA2FFAE5367}"/>
              </a:ext>
            </a:extLst>
          </p:cNvPr>
          <p:cNvSpPr txBox="1">
            <a:spLocks/>
          </p:cNvSpPr>
          <p:nvPr/>
        </p:nvSpPr>
        <p:spPr>
          <a:xfrm>
            <a:off x="1142996" y="4942460"/>
            <a:ext cx="11010899" cy="989566"/>
          </a:xfrm>
          <a:prstGeom prst="rect">
            <a:avLst/>
          </a:prstGeom>
        </p:spPr>
        <p:txBody>
          <a:bodyPr vert="horz" lIns="0" tIns="0" rIns="0" bIns="182880" rtlCol="0">
            <a:spAutoFit/>
          </a:bodyPr>
          <a:lstStyle/>
          <a:p>
            <a:pPr algn="just">
              <a:lnSpc>
                <a:spcPct val="120000"/>
              </a:lnSpc>
            </a:pPr>
            <a:r>
              <a:rPr lang="en-US" sz="4800" b="1" dirty="0">
                <a:solidFill>
                  <a:schemeClr val="tx2"/>
                </a:solidFill>
                <a:latin typeface="Arial" panose="020B0604020202020204" pitchFamily="34" charset="0"/>
                <a:cs typeface="Arial" panose="020B0604020202020204" pitchFamily="34" charset="0"/>
              </a:rPr>
              <a:t>BACKGROUND</a:t>
            </a:r>
          </a:p>
        </p:txBody>
      </p:sp>
      <p:sp>
        <p:nvSpPr>
          <p:cNvPr id="32" name="Text Placeholder 2">
            <a:extLst>
              <a:ext uri="{FF2B5EF4-FFF2-40B4-BE49-F238E27FC236}">
                <a16:creationId xmlns:a16="http://schemas.microsoft.com/office/drawing/2014/main" id="{D3C1E381-CA34-4E2C-DD2D-4F8A4FE8B612}"/>
              </a:ext>
            </a:extLst>
          </p:cNvPr>
          <p:cNvSpPr txBox="1">
            <a:spLocks/>
          </p:cNvSpPr>
          <p:nvPr/>
        </p:nvSpPr>
        <p:spPr>
          <a:xfrm>
            <a:off x="37223709" y="19993564"/>
            <a:ext cx="11010899" cy="989566"/>
          </a:xfrm>
          <a:prstGeom prst="rect">
            <a:avLst/>
          </a:prstGeom>
        </p:spPr>
        <p:txBody>
          <a:bodyPr vert="horz" lIns="0" tIns="0" rIns="0" bIns="182880" rtlCol="0">
            <a:spAutoFit/>
          </a:bodyPr>
          <a:lstStyle/>
          <a:p>
            <a:pPr algn="just">
              <a:lnSpc>
                <a:spcPct val="120000"/>
              </a:lnSpc>
            </a:pPr>
            <a:r>
              <a:rPr lang="en-US" sz="4800" b="1" dirty="0">
                <a:solidFill>
                  <a:schemeClr val="tx2"/>
                </a:solidFill>
                <a:latin typeface="Arial" panose="020B0604020202020204" pitchFamily="34" charset="0"/>
                <a:cs typeface="Arial" panose="020B0604020202020204" pitchFamily="34" charset="0"/>
              </a:rPr>
              <a:t>CONCLUSIONS</a:t>
            </a:r>
          </a:p>
        </p:txBody>
      </p:sp>
      <p:sp>
        <p:nvSpPr>
          <p:cNvPr id="35" name="Text Placeholder 2">
            <a:extLst>
              <a:ext uri="{FF2B5EF4-FFF2-40B4-BE49-F238E27FC236}">
                <a16:creationId xmlns:a16="http://schemas.microsoft.com/office/drawing/2014/main" id="{E341CD14-12E1-62C6-C757-F23DE578F0F1}"/>
              </a:ext>
            </a:extLst>
          </p:cNvPr>
          <p:cNvSpPr txBox="1">
            <a:spLocks/>
          </p:cNvSpPr>
          <p:nvPr/>
        </p:nvSpPr>
        <p:spPr>
          <a:xfrm>
            <a:off x="37223704" y="20898455"/>
            <a:ext cx="11010902" cy="2031325"/>
          </a:xfrm>
          <a:prstGeom prst="rect">
            <a:avLst/>
          </a:prstGeom>
        </p:spPr>
        <p:txBody>
          <a:bodyPr vert="horz" wrap="square" lIns="0" tIns="0" rIns="0" bIns="182880" rtlCol="0">
            <a:spAutoFit/>
          </a:bodyPr>
          <a:lstStyle/>
          <a:p>
            <a:pPr>
              <a:spcAft>
                <a:spcPts val="2400"/>
              </a:spcAft>
              <a:defRPr/>
            </a:pPr>
            <a:r>
              <a:rPr lang="en-US" sz="2400" dirty="0">
                <a:latin typeface="Arial" panose="020B0604020202020204" pitchFamily="34" charset="0"/>
                <a:cs typeface="Arial" panose="020B0604020202020204" pitchFamily="34" charset="0"/>
              </a:rPr>
              <a:t>In HPTN 084, HTN incidence in this population without HIV was low. Observed HTN incidence was higher in the CAB compared to TDF/FTC group, this was not statistically significant and was not apparent after adjustment for key risk factors. Higher age, obesity, excessive weight gain, and incident pregnancy appear to be more important drivers of incident HTN in this population.</a:t>
            </a:r>
          </a:p>
        </p:txBody>
      </p:sp>
      <p:grpSp>
        <p:nvGrpSpPr>
          <p:cNvPr id="1758" name="Group 1757">
            <a:extLst>
              <a:ext uri="{FF2B5EF4-FFF2-40B4-BE49-F238E27FC236}">
                <a16:creationId xmlns:a16="http://schemas.microsoft.com/office/drawing/2014/main" id="{428303A9-02EF-789C-E714-E315CF0B8803}"/>
              </a:ext>
            </a:extLst>
          </p:cNvPr>
          <p:cNvGrpSpPr/>
          <p:nvPr/>
        </p:nvGrpSpPr>
        <p:grpSpPr>
          <a:xfrm>
            <a:off x="25575904" y="19951822"/>
            <a:ext cx="10619096" cy="8537143"/>
            <a:chOff x="13013147" y="11822019"/>
            <a:chExt cx="11180353" cy="8937253"/>
          </a:xfrm>
        </p:grpSpPr>
        <p:sp>
          <p:nvSpPr>
            <p:cNvPr id="1662" name="Freeform 1661">
              <a:extLst>
                <a:ext uri="{FF2B5EF4-FFF2-40B4-BE49-F238E27FC236}">
                  <a16:creationId xmlns:a16="http://schemas.microsoft.com/office/drawing/2014/main" id="{88F1BF03-62BD-4DD0-3BAA-83785969DF13}"/>
                </a:ext>
              </a:extLst>
            </p:cNvPr>
            <p:cNvSpPr/>
            <p:nvPr/>
          </p:nvSpPr>
          <p:spPr>
            <a:xfrm>
              <a:off x="19583658" y="12350935"/>
              <a:ext cx="20386" cy="7702553"/>
            </a:xfrm>
            <a:custGeom>
              <a:avLst/>
              <a:gdLst>
                <a:gd name="connsiteX0" fmla="*/ 0 w 9525"/>
                <a:gd name="connsiteY0" fmla="*/ 6180773 h 6180772"/>
                <a:gd name="connsiteX1" fmla="*/ 0 w 9525"/>
                <a:gd name="connsiteY1" fmla="*/ 0 h 6180772"/>
              </a:gdLst>
              <a:ahLst/>
              <a:cxnLst>
                <a:cxn ang="0">
                  <a:pos x="connsiteX0" y="connsiteY0"/>
                </a:cxn>
                <a:cxn ang="0">
                  <a:pos x="connsiteX1" y="connsiteY1"/>
                </a:cxn>
              </a:cxnLst>
              <a:rect l="l" t="t" r="r" b="b"/>
              <a:pathLst>
                <a:path w="9525" h="6180772">
                  <a:moveTo>
                    <a:pt x="0" y="6180773"/>
                  </a:moveTo>
                  <a:lnTo>
                    <a:pt x="0" y="0"/>
                  </a:lnTo>
                </a:path>
              </a:pathLst>
            </a:custGeom>
            <a:noFill/>
            <a:ln w="28575" cap="flat">
              <a:solidFill>
                <a:srgbClr val="FF0000"/>
              </a:solidFill>
              <a:custDash>
                <a:ds d="277500" sp="120000"/>
              </a:custDash>
              <a:round/>
            </a:ln>
          </p:spPr>
          <p:txBody>
            <a:bodyPr rtlCol="0" anchor="ctr"/>
            <a:lstStyle/>
            <a:p>
              <a:endParaRPr lang="en-US"/>
            </a:p>
          </p:txBody>
        </p:sp>
        <p:sp>
          <p:nvSpPr>
            <p:cNvPr id="1706" name="Freeform 1705">
              <a:extLst>
                <a:ext uri="{FF2B5EF4-FFF2-40B4-BE49-F238E27FC236}">
                  <a16:creationId xmlns:a16="http://schemas.microsoft.com/office/drawing/2014/main" id="{52EE4498-C9B6-283B-092F-F5A048D8F93E}"/>
                </a:ext>
              </a:extLst>
            </p:cNvPr>
            <p:cNvSpPr/>
            <p:nvPr/>
          </p:nvSpPr>
          <p:spPr>
            <a:xfrm>
              <a:off x="20830429" y="12350935"/>
              <a:ext cx="20386" cy="7702553"/>
            </a:xfrm>
            <a:custGeom>
              <a:avLst/>
              <a:gdLst>
                <a:gd name="connsiteX0" fmla="*/ 0 w 9525"/>
                <a:gd name="connsiteY0" fmla="*/ 6180773 h 6180772"/>
                <a:gd name="connsiteX1" fmla="*/ 0 w 9525"/>
                <a:gd name="connsiteY1" fmla="*/ 0 h 6180772"/>
              </a:gdLst>
              <a:ahLst/>
              <a:cxnLst>
                <a:cxn ang="0">
                  <a:pos x="connsiteX0" y="connsiteY0"/>
                </a:cxn>
                <a:cxn ang="0">
                  <a:pos x="connsiteX1" y="connsiteY1"/>
                </a:cxn>
              </a:cxnLst>
              <a:rect l="l" t="t" r="r" b="b"/>
              <a:pathLst>
                <a:path w="9525" h="6180772">
                  <a:moveTo>
                    <a:pt x="0" y="6180773"/>
                  </a:moveTo>
                  <a:lnTo>
                    <a:pt x="0"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703" name="Freeform 1702">
              <a:extLst>
                <a:ext uri="{FF2B5EF4-FFF2-40B4-BE49-F238E27FC236}">
                  <a16:creationId xmlns:a16="http://schemas.microsoft.com/office/drawing/2014/main" id="{37D412D1-32DE-FF72-4CF8-C8B4B880DBA0}"/>
                </a:ext>
              </a:extLst>
            </p:cNvPr>
            <p:cNvSpPr/>
            <p:nvPr/>
          </p:nvSpPr>
          <p:spPr>
            <a:xfrm>
              <a:off x="22077019" y="12350935"/>
              <a:ext cx="20386" cy="7702553"/>
            </a:xfrm>
            <a:custGeom>
              <a:avLst/>
              <a:gdLst>
                <a:gd name="connsiteX0" fmla="*/ 0 w 9525"/>
                <a:gd name="connsiteY0" fmla="*/ 6180773 h 6180772"/>
                <a:gd name="connsiteX1" fmla="*/ 0 w 9525"/>
                <a:gd name="connsiteY1" fmla="*/ 0 h 6180772"/>
              </a:gdLst>
              <a:ahLst/>
              <a:cxnLst>
                <a:cxn ang="0">
                  <a:pos x="connsiteX0" y="connsiteY0"/>
                </a:cxn>
                <a:cxn ang="0">
                  <a:pos x="connsiteX1" y="connsiteY1"/>
                </a:cxn>
              </a:cxnLst>
              <a:rect l="l" t="t" r="r" b="b"/>
              <a:pathLst>
                <a:path w="9525" h="6180772">
                  <a:moveTo>
                    <a:pt x="0" y="6180773"/>
                  </a:moveTo>
                  <a:lnTo>
                    <a:pt x="0"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700" name="Freeform 1699">
              <a:extLst>
                <a:ext uri="{FF2B5EF4-FFF2-40B4-BE49-F238E27FC236}">
                  <a16:creationId xmlns:a16="http://schemas.microsoft.com/office/drawing/2014/main" id="{75692D7C-8D92-AED8-0530-3155507F4763}"/>
                </a:ext>
              </a:extLst>
            </p:cNvPr>
            <p:cNvSpPr/>
            <p:nvPr/>
          </p:nvSpPr>
          <p:spPr>
            <a:xfrm>
              <a:off x="23323509" y="12350935"/>
              <a:ext cx="20386" cy="7702553"/>
            </a:xfrm>
            <a:custGeom>
              <a:avLst/>
              <a:gdLst>
                <a:gd name="connsiteX0" fmla="*/ 0 w 9525"/>
                <a:gd name="connsiteY0" fmla="*/ 6180773 h 6180772"/>
                <a:gd name="connsiteX1" fmla="*/ 0 w 9525"/>
                <a:gd name="connsiteY1" fmla="*/ 0 h 6180772"/>
              </a:gdLst>
              <a:ahLst/>
              <a:cxnLst>
                <a:cxn ang="0">
                  <a:pos x="connsiteX0" y="connsiteY0"/>
                </a:cxn>
                <a:cxn ang="0">
                  <a:pos x="connsiteX1" y="connsiteY1"/>
                </a:cxn>
              </a:cxnLst>
              <a:rect l="l" t="t" r="r" b="b"/>
              <a:pathLst>
                <a:path w="9525" h="6180772">
                  <a:moveTo>
                    <a:pt x="0" y="6180773"/>
                  </a:moveTo>
                  <a:lnTo>
                    <a:pt x="0"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592" name="Freeform 1591">
              <a:extLst>
                <a:ext uri="{FF2B5EF4-FFF2-40B4-BE49-F238E27FC236}">
                  <a16:creationId xmlns:a16="http://schemas.microsoft.com/office/drawing/2014/main" id="{AB7A88DE-0757-EAD3-708E-F96E4BF89DFE}"/>
                </a:ext>
              </a:extLst>
            </p:cNvPr>
            <p:cNvSpPr/>
            <p:nvPr/>
          </p:nvSpPr>
          <p:spPr>
            <a:xfrm>
              <a:off x="18489168" y="12701051"/>
              <a:ext cx="5704332" cy="11870"/>
            </a:xfrm>
            <a:custGeom>
              <a:avLst/>
              <a:gdLst>
                <a:gd name="connsiteX0" fmla="*/ 0 w 2665285"/>
                <a:gd name="connsiteY0" fmla="*/ 0 h 9525"/>
                <a:gd name="connsiteX1" fmla="*/ 2665286 w 2665285"/>
                <a:gd name="connsiteY1" fmla="*/ 0 h 9525"/>
              </a:gdLst>
              <a:ahLst/>
              <a:cxnLst>
                <a:cxn ang="0">
                  <a:pos x="connsiteX0" y="connsiteY0"/>
                </a:cxn>
                <a:cxn ang="0">
                  <a:pos x="connsiteX1" y="connsiteY1"/>
                </a:cxn>
              </a:cxnLst>
              <a:rect l="l" t="t" r="r" b="b"/>
              <a:pathLst>
                <a:path w="2665285" h="9525">
                  <a:moveTo>
                    <a:pt x="0" y="0"/>
                  </a:moveTo>
                  <a:lnTo>
                    <a:pt x="2665286"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593" name="Freeform 1592">
              <a:extLst>
                <a:ext uri="{FF2B5EF4-FFF2-40B4-BE49-F238E27FC236}">
                  <a16:creationId xmlns:a16="http://schemas.microsoft.com/office/drawing/2014/main" id="{EEE031EC-3C3B-1962-12E4-3AEC66A28D65}"/>
                </a:ext>
              </a:extLst>
            </p:cNvPr>
            <p:cNvSpPr/>
            <p:nvPr/>
          </p:nvSpPr>
          <p:spPr>
            <a:xfrm>
              <a:off x="18489168" y="12701051"/>
              <a:ext cx="71349" cy="11870"/>
            </a:xfrm>
            <a:custGeom>
              <a:avLst/>
              <a:gdLst>
                <a:gd name="connsiteX0" fmla="*/ 285 w 33337"/>
                <a:gd name="connsiteY0" fmla="*/ 59 h 9525"/>
                <a:gd name="connsiteX1" fmla="*/ 33623 w 33337"/>
                <a:gd name="connsiteY1" fmla="*/ 59 h 9525"/>
              </a:gdLst>
              <a:ahLst/>
              <a:cxnLst>
                <a:cxn ang="0">
                  <a:pos x="connsiteX0" y="connsiteY0"/>
                </a:cxn>
                <a:cxn ang="0">
                  <a:pos x="connsiteX1" y="connsiteY1"/>
                </a:cxn>
              </a:cxnLst>
              <a:rect l="l" t="t" r="r" b="b"/>
              <a:pathLst>
                <a:path w="33337" h="9525">
                  <a:moveTo>
                    <a:pt x="285" y="59"/>
                  </a:moveTo>
                  <a:lnTo>
                    <a:pt x="33623" y="59"/>
                  </a:lnTo>
                </a:path>
              </a:pathLst>
            </a:custGeom>
            <a:solidFill>
              <a:srgbClr val="1A1A1A"/>
            </a:solidFill>
            <a:ln w="28575" cap="flat">
              <a:solidFill>
                <a:srgbClr val="1A1A1A"/>
              </a:solidFill>
              <a:prstDash val="solid"/>
              <a:round/>
            </a:ln>
          </p:spPr>
          <p:txBody>
            <a:bodyPr rtlCol="0" anchor="ctr"/>
            <a:lstStyle/>
            <a:p>
              <a:endParaRPr lang="en-US"/>
            </a:p>
          </p:txBody>
        </p:sp>
        <p:sp>
          <p:nvSpPr>
            <p:cNvPr id="1594" name="Freeform 1593">
              <a:extLst>
                <a:ext uri="{FF2B5EF4-FFF2-40B4-BE49-F238E27FC236}">
                  <a16:creationId xmlns:a16="http://schemas.microsoft.com/office/drawing/2014/main" id="{F602C994-75B3-610D-C60D-35CEE07C6DF2}"/>
                </a:ext>
              </a:extLst>
            </p:cNvPr>
            <p:cNvSpPr/>
            <p:nvPr/>
          </p:nvSpPr>
          <p:spPr>
            <a:xfrm>
              <a:off x="18489168" y="13239690"/>
              <a:ext cx="5704332" cy="11870"/>
            </a:xfrm>
            <a:custGeom>
              <a:avLst/>
              <a:gdLst>
                <a:gd name="connsiteX0" fmla="*/ 0 w 2665285"/>
                <a:gd name="connsiteY0" fmla="*/ 0 h 9525"/>
                <a:gd name="connsiteX1" fmla="*/ 2665286 w 2665285"/>
                <a:gd name="connsiteY1" fmla="*/ 0 h 9525"/>
              </a:gdLst>
              <a:ahLst/>
              <a:cxnLst>
                <a:cxn ang="0">
                  <a:pos x="connsiteX0" y="connsiteY0"/>
                </a:cxn>
                <a:cxn ang="0">
                  <a:pos x="connsiteX1" y="connsiteY1"/>
                </a:cxn>
              </a:cxnLst>
              <a:rect l="l" t="t" r="r" b="b"/>
              <a:pathLst>
                <a:path w="2665285" h="9525">
                  <a:moveTo>
                    <a:pt x="0" y="0"/>
                  </a:moveTo>
                  <a:lnTo>
                    <a:pt x="2665286"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595" name="Freeform 1594">
              <a:extLst>
                <a:ext uri="{FF2B5EF4-FFF2-40B4-BE49-F238E27FC236}">
                  <a16:creationId xmlns:a16="http://schemas.microsoft.com/office/drawing/2014/main" id="{F98C1A15-AFA0-09AC-C989-B77E980C7F70}"/>
                </a:ext>
              </a:extLst>
            </p:cNvPr>
            <p:cNvSpPr/>
            <p:nvPr/>
          </p:nvSpPr>
          <p:spPr>
            <a:xfrm>
              <a:off x="18489168" y="13239690"/>
              <a:ext cx="71349" cy="11870"/>
            </a:xfrm>
            <a:custGeom>
              <a:avLst/>
              <a:gdLst>
                <a:gd name="connsiteX0" fmla="*/ 285 w 33337"/>
                <a:gd name="connsiteY0" fmla="*/ 104 h 9525"/>
                <a:gd name="connsiteX1" fmla="*/ 33623 w 33337"/>
                <a:gd name="connsiteY1" fmla="*/ 104 h 9525"/>
              </a:gdLst>
              <a:ahLst/>
              <a:cxnLst>
                <a:cxn ang="0">
                  <a:pos x="connsiteX0" y="connsiteY0"/>
                </a:cxn>
                <a:cxn ang="0">
                  <a:pos x="connsiteX1" y="connsiteY1"/>
                </a:cxn>
              </a:cxnLst>
              <a:rect l="l" t="t" r="r" b="b"/>
              <a:pathLst>
                <a:path w="33337" h="9525">
                  <a:moveTo>
                    <a:pt x="285" y="104"/>
                  </a:moveTo>
                  <a:lnTo>
                    <a:pt x="33623" y="104"/>
                  </a:lnTo>
                </a:path>
              </a:pathLst>
            </a:custGeom>
            <a:solidFill>
              <a:srgbClr val="1A1A1A"/>
            </a:solidFill>
            <a:ln w="28575" cap="flat">
              <a:solidFill>
                <a:srgbClr val="1A1A1A"/>
              </a:solidFill>
              <a:prstDash val="solid"/>
              <a:round/>
            </a:ln>
          </p:spPr>
          <p:txBody>
            <a:bodyPr rtlCol="0" anchor="ctr"/>
            <a:lstStyle/>
            <a:p>
              <a:endParaRPr lang="en-US"/>
            </a:p>
          </p:txBody>
        </p:sp>
        <p:sp>
          <p:nvSpPr>
            <p:cNvPr id="1596" name="Freeform 1595">
              <a:extLst>
                <a:ext uri="{FF2B5EF4-FFF2-40B4-BE49-F238E27FC236}">
                  <a16:creationId xmlns:a16="http://schemas.microsoft.com/office/drawing/2014/main" id="{DA30F86A-CDD8-D9F5-C66F-B7638848DFC3}"/>
                </a:ext>
              </a:extLst>
            </p:cNvPr>
            <p:cNvSpPr/>
            <p:nvPr/>
          </p:nvSpPr>
          <p:spPr>
            <a:xfrm>
              <a:off x="18489168" y="13778334"/>
              <a:ext cx="5704332" cy="11870"/>
            </a:xfrm>
            <a:custGeom>
              <a:avLst/>
              <a:gdLst>
                <a:gd name="connsiteX0" fmla="*/ 0 w 2665285"/>
                <a:gd name="connsiteY0" fmla="*/ 0 h 9525"/>
                <a:gd name="connsiteX1" fmla="*/ 2665286 w 2665285"/>
                <a:gd name="connsiteY1" fmla="*/ 0 h 9525"/>
              </a:gdLst>
              <a:ahLst/>
              <a:cxnLst>
                <a:cxn ang="0">
                  <a:pos x="connsiteX0" y="connsiteY0"/>
                </a:cxn>
                <a:cxn ang="0">
                  <a:pos x="connsiteX1" y="connsiteY1"/>
                </a:cxn>
              </a:cxnLst>
              <a:rect l="l" t="t" r="r" b="b"/>
              <a:pathLst>
                <a:path w="2665285" h="9525">
                  <a:moveTo>
                    <a:pt x="0" y="0"/>
                  </a:moveTo>
                  <a:lnTo>
                    <a:pt x="2665286"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597" name="Freeform 1596">
              <a:extLst>
                <a:ext uri="{FF2B5EF4-FFF2-40B4-BE49-F238E27FC236}">
                  <a16:creationId xmlns:a16="http://schemas.microsoft.com/office/drawing/2014/main" id="{868FF1C8-D5BA-0718-FEE1-6757AAE9D67B}"/>
                </a:ext>
              </a:extLst>
            </p:cNvPr>
            <p:cNvSpPr/>
            <p:nvPr/>
          </p:nvSpPr>
          <p:spPr>
            <a:xfrm>
              <a:off x="18489168" y="13778334"/>
              <a:ext cx="71349" cy="11870"/>
            </a:xfrm>
            <a:custGeom>
              <a:avLst/>
              <a:gdLst>
                <a:gd name="connsiteX0" fmla="*/ 285 w 33337"/>
                <a:gd name="connsiteY0" fmla="*/ 149 h 9525"/>
                <a:gd name="connsiteX1" fmla="*/ 33623 w 33337"/>
                <a:gd name="connsiteY1" fmla="*/ 149 h 9525"/>
              </a:gdLst>
              <a:ahLst/>
              <a:cxnLst>
                <a:cxn ang="0">
                  <a:pos x="connsiteX0" y="connsiteY0"/>
                </a:cxn>
                <a:cxn ang="0">
                  <a:pos x="connsiteX1" y="connsiteY1"/>
                </a:cxn>
              </a:cxnLst>
              <a:rect l="l" t="t" r="r" b="b"/>
              <a:pathLst>
                <a:path w="33337" h="9525">
                  <a:moveTo>
                    <a:pt x="285" y="149"/>
                  </a:moveTo>
                  <a:lnTo>
                    <a:pt x="33623" y="149"/>
                  </a:lnTo>
                </a:path>
              </a:pathLst>
            </a:custGeom>
            <a:solidFill>
              <a:srgbClr val="1A1A1A"/>
            </a:solidFill>
            <a:ln w="28575" cap="flat">
              <a:solidFill>
                <a:srgbClr val="1A1A1A"/>
              </a:solidFill>
              <a:prstDash val="solid"/>
              <a:round/>
            </a:ln>
          </p:spPr>
          <p:txBody>
            <a:bodyPr rtlCol="0" anchor="ctr"/>
            <a:lstStyle/>
            <a:p>
              <a:endParaRPr lang="en-US"/>
            </a:p>
          </p:txBody>
        </p:sp>
        <p:sp>
          <p:nvSpPr>
            <p:cNvPr id="1598" name="Freeform 1597">
              <a:extLst>
                <a:ext uri="{FF2B5EF4-FFF2-40B4-BE49-F238E27FC236}">
                  <a16:creationId xmlns:a16="http://schemas.microsoft.com/office/drawing/2014/main" id="{E550FFB3-3DDA-2F82-0C9D-D8057AF34F50}"/>
                </a:ext>
              </a:extLst>
            </p:cNvPr>
            <p:cNvSpPr/>
            <p:nvPr/>
          </p:nvSpPr>
          <p:spPr>
            <a:xfrm>
              <a:off x="18489168" y="14316967"/>
              <a:ext cx="5704332" cy="11870"/>
            </a:xfrm>
            <a:custGeom>
              <a:avLst/>
              <a:gdLst>
                <a:gd name="connsiteX0" fmla="*/ 0 w 2665285"/>
                <a:gd name="connsiteY0" fmla="*/ 0 h 9525"/>
                <a:gd name="connsiteX1" fmla="*/ 2665286 w 2665285"/>
                <a:gd name="connsiteY1" fmla="*/ 0 h 9525"/>
              </a:gdLst>
              <a:ahLst/>
              <a:cxnLst>
                <a:cxn ang="0">
                  <a:pos x="connsiteX0" y="connsiteY0"/>
                </a:cxn>
                <a:cxn ang="0">
                  <a:pos x="connsiteX1" y="connsiteY1"/>
                </a:cxn>
              </a:cxnLst>
              <a:rect l="l" t="t" r="r" b="b"/>
              <a:pathLst>
                <a:path w="2665285" h="9525">
                  <a:moveTo>
                    <a:pt x="0" y="0"/>
                  </a:moveTo>
                  <a:lnTo>
                    <a:pt x="2665286"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599" name="Freeform 1598">
              <a:extLst>
                <a:ext uri="{FF2B5EF4-FFF2-40B4-BE49-F238E27FC236}">
                  <a16:creationId xmlns:a16="http://schemas.microsoft.com/office/drawing/2014/main" id="{EA89C2CD-EB1C-EA9E-662A-4AEBFEBE4B07}"/>
                </a:ext>
              </a:extLst>
            </p:cNvPr>
            <p:cNvSpPr/>
            <p:nvPr/>
          </p:nvSpPr>
          <p:spPr>
            <a:xfrm>
              <a:off x="18489168" y="14316967"/>
              <a:ext cx="71349" cy="11870"/>
            </a:xfrm>
            <a:custGeom>
              <a:avLst/>
              <a:gdLst>
                <a:gd name="connsiteX0" fmla="*/ 285 w 33337"/>
                <a:gd name="connsiteY0" fmla="*/ 195 h 9525"/>
                <a:gd name="connsiteX1" fmla="*/ 33623 w 33337"/>
                <a:gd name="connsiteY1" fmla="*/ 195 h 9525"/>
              </a:gdLst>
              <a:ahLst/>
              <a:cxnLst>
                <a:cxn ang="0">
                  <a:pos x="connsiteX0" y="connsiteY0"/>
                </a:cxn>
                <a:cxn ang="0">
                  <a:pos x="connsiteX1" y="connsiteY1"/>
                </a:cxn>
              </a:cxnLst>
              <a:rect l="l" t="t" r="r" b="b"/>
              <a:pathLst>
                <a:path w="33337" h="9525">
                  <a:moveTo>
                    <a:pt x="285" y="195"/>
                  </a:moveTo>
                  <a:lnTo>
                    <a:pt x="33623" y="195"/>
                  </a:lnTo>
                </a:path>
              </a:pathLst>
            </a:custGeom>
            <a:solidFill>
              <a:srgbClr val="1A1A1A"/>
            </a:solidFill>
            <a:ln w="28575" cap="flat">
              <a:solidFill>
                <a:srgbClr val="1A1A1A"/>
              </a:solidFill>
              <a:prstDash val="solid"/>
              <a:round/>
            </a:ln>
          </p:spPr>
          <p:txBody>
            <a:bodyPr rtlCol="0" anchor="ctr"/>
            <a:lstStyle/>
            <a:p>
              <a:endParaRPr lang="en-US"/>
            </a:p>
          </p:txBody>
        </p:sp>
        <p:sp>
          <p:nvSpPr>
            <p:cNvPr id="1600" name="Freeform 1599">
              <a:extLst>
                <a:ext uri="{FF2B5EF4-FFF2-40B4-BE49-F238E27FC236}">
                  <a16:creationId xmlns:a16="http://schemas.microsoft.com/office/drawing/2014/main" id="{9F703C2E-F42D-8036-52E8-E06E9273BCA3}"/>
                </a:ext>
              </a:extLst>
            </p:cNvPr>
            <p:cNvSpPr/>
            <p:nvPr/>
          </p:nvSpPr>
          <p:spPr>
            <a:xfrm>
              <a:off x="18489168" y="14855612"/>
              <a:ext cx="5704332" cy="11870"/>
            </a:xfrm>
            <a:custGeom>
              <a:avLst/>
              <a:gdLst>
                <a:gd name="connsiteX0" fmla="*/ 0 w 2665285"/>
                <a:gd name="connsiteY0" fmla="*/ 0 h 9525"/>
                <a:gd name="connsiteX1" fmla="*/ 2665286 w 2665285"/>
                <a:gd name="connsiteY1" fmla="*/ 0 h 9525"/>
              </a:gdLst>
              <a:ahLst/>
              <a:cxnLst>
                <a:cxn ang="0">
                  <a:pos x="connsiteX0" y="connsiteY0"/>
                </a:cxn>
                <a:cxn ang="0">
                  <a:pos x="connsiteX1" y="connsiteY1"/>
                </a:cxn>
              </a:cxnLst>
              <a:rect l="l" t="t" r="r" b="b"/>
              <a:pathLst>
                <a:path w="2665285" h="9525">
                  <a:moveTo>
                    <a:pt x="0" y="0"/>
                  </a:moveTo>
                  <a:lnTo>
                    <a:pt x="2665286"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601" name="Freeform 1600">
              <a:extLst>
                <a:ext uri="{FF2B5EF4-FFF2-40B4-BE49-F238E27FC236}">
                  <a16:creationId xmlns:a16="http://schemas.microsoft.com/office/drawing/2014/main" id="{CE50FBD8-FFD8-9CEA-D77E-A76D3C52AC47}"/>
                </a:ext>
              </a:extLst>
            </p:cNvPr>
            <p:cNvSpPr/>
            <p:nvPr/>
          </p:nvSpPr>
          <p:spPr>
            <a:xfrm>
              <a:off x="18489168" y="14855612"/>
              <a:ext cx="71349" cy="11870"/>
            </a:xfrm>
            <a:custGeom>
              <a:avLst/>
              <a:gdLst>
                <a:gd name="connsiteX0" fmla="*/ 285 w 33337"/>
                <a:gd name="connsiteY0" fmla="*/ 240 h 9525"/>
                <a:gd name="connsiteX1" fmla="*/ 33623 w 33337"/>
                <a:gd name="connsiteY1" fmla="*/ 240 h 9525"/>
              </a:gdLst>
              <a:ahLst/>
              <a:cxnLst>
                <a:cxn ang="0">
                  <a:pos x="connsiteX0" y="connsiteY0"/>
                </a:cxn>
                <a:cxn ang="0">
                  <a:pos x="connsiteX1" y="connsiteY1"/>
                </a:cxn>
              </a:cxnLst>
              <a:rect l="l" t="t" r="r" b="b"/>
              <a:pathLst>
                <a:path w="33337" h="9525">
                  <a:moveTo>
                    <a:pt x="285" y="240"/>
                  </a:moveTo>
                  <a:lnTo>
                    <a:pt x="33623" y="240"/>
                  </a:lnTo>
                </a:path>
              </a:pathLst>
            </a:custGeom>
            <a:solidFill>
              <a:srgbClr val="1A1A1A"/>
            </a:solidFill>
            <a:ln w="28575" cap="flat">
              <a:solidFill>
                <a:srgbClr val="1A1A1A"/>
              </a:solidFill>
              <a:prstDash val="solid"/>
              <a:round/>
            </a:ln>
          </p:spPr>
          <p:txBody>
            <a:bodyPr rtlCol="0" anchor="ctr"/>
            <a:lstStyle/>
            <a:p>
              <a:endParaRPr lang="en-US"/>
            </a:p>
          </p:txBody>
        </p:sp>
        <p:sp>
          <p:nvSpPr>
            <p:cNvPr id="1602" name="Freeform 1601">
              <a:extLst>
                <a:ext uri="{FF2B5EF4-FFF2-40B4-BE49-F238E27FC236}">
                  <a16:creationId xmlns:a16="http://schemas.microsoft.com/office/drawing/2014/main" id="{23FDEA3A-3667-EC44-600F-3E738E8F01C5}"/>
                </a:ext>
              </a:extLst>
            </p:cNvPr>
            <p:cNvSpPr/>
            <p:nvPr/>
          </p:nvSpPr>
          <p:spPr>
            <a:xfrm>
              <a:off x="18489168" y="15394256"/>
              <a:ext cx="5704332" cy="11870"/>
            </a:xfrm>
            <a:custGeom>
              <a:avLst/>
              <a:gdLst>
                <a:gd name="connsiteX0" fmla="*/ 0 w 2665285"/>
                <a:gd name="connsiteY0" fmla="*/ 0 h 9525"/>
                <a:gd name="connsiteX1" fmla="*/ 2665286 w 2665285"/>
                <a:gd name="connsiteY1" fmla="*/ 0 h 9525"/>
              </a:gdLst>
              <a:ahLst/>
              <a:cxnLst>
                <a:cxn ang="0">
                  <a:pos x="connsiteX0" y="connsiteY0"/>
                </a:cxn>
                <a:cxn ang="0">
                  <a:pos x="connsiteX1" y="connsiteY1"/>
                </a:cxn>
              </a:cxnLst>
              <a:rect l="l" t="t" r="r" b="b"/>
              <a:pathLst>
                <a:path w="2665285" h="9525">
                  <a:moveTo>
                    <a:pt x="0" y="0"/>
                  </a:moveTo>
                  <a:lnTo>
                    <a:pt x="2665286"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603" name="Freeform 1602">
              <a:extLst>
                <a:ext uri="{FF2B5EF4-FFF2-40B4-BE49-F238E27FC236}">
                  <a16:creationId xmlns:a16="http://schemas.microsoft.com/office/drawing/2014/main" id="{09D95A49-9548-710B-40D7-6517305F431F}"/>
                </a:ext>
              </a:extLst>
            </p:cNvPr>
            <p:cNvSpPr/>
            <p:nvPr/>
          </p:nvSpPr>
          <p:spPr>
            <a:xfrm>
              <a:off x="18489168" y="15394256"/>
              <a:ext cx="71349" cy="11870"/>
            </a:xfrm>
            <a:custGeom>
              <a:avLst/>
              <a:gdLst>
                <a:gd name="connsiteX0" fmla="*/ 285 w 33337"/>
                <a:gd name="connsiteY0" fmla="*/ 285 h 9525"/>
                <a:gd name="connsiteX1" fmla="*/ 33623 w 33337"/>
                <a:gd name="connsiteY1" fmla="*/ 285 h 9525"/>
              </a:gdLst>
              <a:ahLst/>
              <a:cxnLst>
                <a:cxn ang="0">
                  <a:pos x="connsiteX0" y="connsiteY0"/>
                </a:cxn>
                <a:cxn ang="0">
                  <a:pos x="connsiteX1" y="connsiteY1"/>
                </a:cxn>
              </a:cxnLst>
              <a:rect l="l" t="t" r="r" b="b"/>
              <a:pathLst>
                <a:path w="33337" h="9525">
                  <a:moveTo>
                    <a:pt x="285" y="285"/>
                  </a:moveTo>
                  <a:lnTo>
                    <a:pt x="33623" y="285"/>
                  </a:lnTo>
                </a:path>
              </a:pathLst>
            </a:custGeom>
            <a:solidFill>
              <a:srgbClr val="1A1A1A"/>
            </a:solidFill>
            <a:ln w="28575" cap="flat">
              <a:solidFill>
                <a:srgbClr val="1A1A1A"/>
              </a:solidFill>
              <a:prstDash val="solid"/>
              <a:round/>
            </a:ln>
          </p:spPr>
          <p:txBody>
            <a:bodyPr rtlCol="0" anchor="ctr"/>
            <a:lstStyle/>
            <a:p>
              <a:endParaRPr lang="en-US"/>
            </a:p>
          </p:txBody>
        </p:sp>
        <p:sp>
          <p:nvSpPr>
            <p:cNvPr id="1604" name="Freeform 1603">
              <a:extLst>
                <a:ext uri="{FF2B5EF4-FFF2-40B4-BE49-F238E27FC236}">
                  <a16:creationId xmlns:a16="http://schemas.microsoft.com/office/drawing/2014/main" id="{1736C226-1A74-5CBE-63B9-01DFBE17F58E}"/>
                </a:ext>
              </a:extLst>
            </p:cNvPr>
            <p:cNvSpPr/>
            <p:nvPr/>
          </p:nvSpPr>
          <p:spPr>
            <a:xfrm>
              <a:off x="18489168" y="15932889"/>
              <a:ext cx="5704332" cy="11870"/>
            </a:xfrm>
            <a:custGeom>
              <a:avLst/>
              <a:gdLst>
                <a:gd name="connsiteX0" fmla="*/ 0 w 2665285"/>
                <a:gd name="connsiteY0" fmla="*/ 0 h 9525"/>
                <a:gd name="connsiteX1" fmla="*/ 2665286 w 2665285"/>
                <a:gd name="connsiteY1" fmla="*/ 0 h 9525"/>
              </a:gdLst>
              <a:ahLst/>
              <a:cxnLst>
                <a:cxn ang="0">
                  <a:pos x="connsiteX0" y="connsiteY0"/>
                </a:cxn>
                <a:cxn ang="0">
                  <a:pos x="connsiteX1" y="connsiteY1"/>
                </a:cxn>
              </a:cxnLst>
              <a:rect l="l" t="t" r="r" b="b"/>
              <a:pathLst>
                <a:path w="2665285" h="9525">
                  <a:moveTo>
                    <a:pt x="0" y="0"/>
                  </a:moveTo>
                  <a:lnTo>
                    <a:pt x="2665286"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605" name="Freeform 1604">
              <a:extLst>
                <a:ext uri="{FF2B5EF4-FFF2-40B4-BE49-F238E27FC236}">
                  <a16:creationId xmlns:a16="http://schemas.microsoft.com/office/drawing/2014/main" id="{B8116E03-D59D-17E4-FC35-ABF1E872E7C4}"/>
                </a:ext>
              </a:extLst>
            </p:cNvPr>
            <p:cNvSpPr/>
            <p:nvPr/>
          </p:nvSpPr>
          <p:spPr>
            <a:xfrm>
              <a:off x="18489168" y="15932889"/>
              <a:ext cx="71349" cy="11870"/>
            </a:xfrm>
            <a:custGeom>
              <a:avLst/>
              <a:gdLst>
                <a:gd name="connsiteX0" fmla="*/ 285 w 33337"/>
                <a:gd name="connsiteY0" fmla="*/ 331 h 9525"/>
                <a:gd name="connsiteX1" fmla="*/ 33623 w 33337"/>
                <a:gd name="connsiteY1" fmla="*/ 331 h 9525"/>
              </a:gdLst>
              <a:ahLst/>
              <a:cxnLst>
                <a:cxn ang="0">
                  <a:pos x="connsiteX0" y="connsiteY0"/>
                </a:cxn>
                <a:cxn ang="0">
                  <a:pos x="connsiteX1" y="connsiteY1"/>
                </a:cxn>
              </a:cxnLst>
              <a:rect l="l" t="t" r="r" b="b"/>
              <a:pathLst>
                <a:path w="33337" h="9525">
                  <a:moveTo>
                    <a:pt x="285" y="331"/>
                  </a:moveTo>
                  <a:lnTo>
                    <a:pt x="33623" y="331"/>
                  </a:lnTo>
                </a:path>
              </a:pathLst>
            </a:custGeom>
            <a:solidFill>
              <a:srgbClr val="1A1A1A"/>
            </a:solidFill>
            <a:ln w="28575" cap="flat">
              <a:solidFill>
                <a:srgbClr val="1A1A1A"/>
              </a:solidFill>
              <a:prstDash val="solid"/>
              <a:round/>
            </a:ln>
          </p:spPr>
          <p:txBody>
            <a:bodyPr rtlCol="0" anchor="ctr"/>
            <a:lstStyle/>
            <a:p>
              <a:endParaRPr lang="en-US"/>
            </a:p>
          </p:txBody>
        </p:sp>
        <p:sp>
          <p:nvSpPr>
            <p:cNvPr id="1606" name="Freeform 1605">
              <a:extLst>
                <a:ext uri="{FF2B5EF4-FFF2-40B4-BE49-F238E27FC236}">
                  <a16:creationId xmlns:a16="http://schemas.microsoft.com/office/drawing/2014/main" id="{269C0A69-85D6-576B-0CA7-933340302C94}"/>
                </a:ext>
              </a:extLst>
            </p:cNvPr>
            <p:cNvSpPr/>
            <p:nvPr/>
          </p:nvSpPr>
          <p:spPr>
            <a:xfrm>
              <a:off x="18489168" y="16471533"/>
              <a:ext cx="5704332" cy="11870"/>
            </a:xfrm>
            <a:custGeom>
              <a:avLst/>
              <a:gdLst>
                <a:gd name="connsiteX0" fmla="*/ 0 w 2665285"/>
                <a:gd name="connsiteY0" fmla="*/ 0 h 9525"/>
                <a:gd name="connsiteX1" fmla="*/ 2665286 w 2665285"/>
                <a:gd name="connsiteY1" fmla="*/ 0 h 9525"/>
              </a:gdLst>
              <a:ahLst/>
              <a:cxnLst>
                <a:cxn ang="0">
                  <a:pos x="connsiteX0" y="connsiteY0"/>
                </a:cxn>
                <a:cxn ang="0">
                  <a:pos x="connsiteX1" y="connsiteY1"/>
                </a:cxn>
              </a:cxnLst>
              <a:rect l="l" t="t" r="r" b="b"/>
              <a:pathLst>
                <a:path w="2665285" h="9525">
                  <a:moveTo>
                    <a:pt x="0" y="0"/>
                  </a:moveTo>
                  <a:lnTo>
                    <a:pt x="2665286"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607" name="Freeform 1606">
              <a:extLst>
                <a:ext uri="{FF2B5EF4-FFF2-40B4-BE49-F238E27FC236}">
                  <a16:creationId xmlns:a16="http://schemas.microsoft.com/office/drawing/2014/main" id="{4A3B23DB-AD0D-70CE-4578-63C9A383A73E}"/>
                </a:ext>
              </a:extLst>
            </p:cNvPr>
            <p:cNvSpPr/>
            <p:nvPr/>
          </p:nvSpPr>
          <p:spPr>
            <a:xfrm>
              <a:off x="18489168" y="16471533"/>
              <a:ext cx="71349" cy="11870"/>
            </a:xfrm>
            <a:custGeom>
              <a:avLst/>
              <a:gdLst>
                <a:gd name="connsiteX0" fmla="*/ 285 w 33337"/>
                <a:gd name="connsiteY0" fmla="*/ 376 h 9525"/>
                <a:gd name="connsiteX1" fmla="*/ 33623 w 33337"/>
                <a:gd name="connsiteY1" fmla="*/ 376 h 9525"/>
              </a:gdLst>
              <a:ahLst/>
              <a:cxnLst>
                <a:cxn ang="0">
                  <a:pos x="connsiteX0" y="connsiteY0"/>
                </a:cxn>
                <a:cxn ang="0">
                  <a:pos x="connsiteX1" y="connsiteY1"/>
                </a:cxn>
              </a:cxnLst>
              <a:rect l="l" t="t" r="r" b="b"/>
              <a:pathLst>
                <a:path w="33337" h="9525">
                  <a:moveTo>
                    <a:pt x="285" y="376"/>
                  </a:moveTo>
                  <a:lnTo>
                    <a:pt x="33623" y="376"/>
                  </a:lnTo>
                </a:path>
              </a:pathLst>
            </a:custGeom>
            <a:solidFill>
              <a:srgbClr val="1A1A1A"/>
            </a:solidFill>
            <a:ln w="28575" cap="flat">
              <a:solidFill>
                <a:srgbClr val="1A1A1A"/>
              </a:solidFill>
              <a:prstDash val="solid"/>
              <a:round/>
            </a:ln>
          </p:spPr>
          <p:txBody>
            <a:bodyPr rtlCol="0" anchor="ctr"/>
            <a:lstStyle/>
            <a:p>
              <a:endParaRPr lang="en-US"/>
            </a:p>
          </p:txBody>
        </p:sp>
        <p:sp>
          <p:nvSpPr>
            <p:cNvPr id="1608" name="Freeform 1607">
              <a:extLst>
                <a:ext uri="{FF2B5EF4-FFF2-40B4-BE49-F238E27FC236}">
                  <a16:creationId xmlns:a16="http://schemas.microsoft.com/office/drawing/2014/main" id="{61B76AE7-147C-1B7F-34B0-A64B7D612B0D}"/>
                </a:ext>
              </a:extLst>
            </p:cNvPr>
            <p:cNvSpPr/>
            <p:nvPr/>
          </p:nvSpPr>
          <p:spPr>
            <a:xfrm>
              <a:off x="18489168" y="17010166"/>
              <a:ext cx="5704332" cy="11870"/>
            </a:xfrm>
            <a:custGeom>
              <a:avLst/>
              <a:gdLst>
                <a:gd name="connsiteX0" fmla="*/ 0 w 2665285"/>
                <a:gd name="connsiteY0" fmla="*/ 0 h 9525"/>
                <a:gd name="connsiteX1" fmla="*/ 2665286 w 2665285"/>
                <a:gd name="connsiteY1" fmla="*/ 0 h 9525"/>
              </a:gdLst>
              <a:ahLst/>
              <a:cxnLst>
                <a:cxn ang="0">
                  <a:pos x="connsiteX0" y="connsiteY0"/>
                </a:cxn>
                <a:cxn ang="0">
                  <a:pos x="connsiteX1" y="connsiteY1"/>
                </a:cxn>
              </a:cxnLst>
              <a:rect l="l" t="t" r="r" b="b"/>
              <a:pathLst>
                <a:path w="2665285" h="9525">
                  <a:moveTo>
                    <a:pt x="0" y="0"/>
                  </a:moveTo>
                  <a:lnTo>
                    <a:pt x="2665286"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609" name="Freeform 1608">
              <a:extLst>
                <a:ext uri="{FF2B5EF4-FFF2-40B4-BE49-F238E27FC236}">
                  <a16:creationId xmlns:a16="http://schemas.microsoft.com/office/drawing/2014/main" id="{0E813813-0257-E2A9-03C6-4E77C3B50375}"/>
                </a:ext>
              </a:extLst>
            </p:cNvPr>
            <p:cNvSpPr/>
            <p:nvPr/>
          </p:nvSpPr>
          <p:spPr>
            <a:xfrm>
              <a:off x="18489168" y="17010166"/>
              <a:ext cx="71349" cy="11870"/>
            </a:xfrm>
            <a:custGeom>
              <a:avLst/>
              <a:gdLst>
                <a:gd name="connsiteX0" fmla="*/ 285 w 33337"/>
                <a:gd name="connsiteY0" fmla="*/ 422 h 9525"/>
                <a:gd name="connsiteX1" fmla="*/ 33623 w 33337"/>
                <a:gd name="connsiteY1" fmla="*/ 422 h 9525"/>
              </a:gdLst>
              <a:ahLst/>
              <a:cxnLst>
                <a:cxn ang="0">
                  <a:pos x="connsiteX0" y="connsiteY0"/>
                </a:cxn>
                <a:cxn ang="0">
                  <a:pos x="connsiteX1" y="connsiteY1"/>
                </a:cxn>
              </a:cxnLst>
              <a:rect l="l" t="t" r="r" b="b"/>
              <a:pathLst>
                <a:path w="33337" h="9525">
                  <a:moveTo>
                    <a:pt x="285" y="422"/>
                  </a:moveTo>
                  <a:lnTo>
                    <a:pt x="33623" y="422"/>
                  </a:lnTo>
                </a:path>
              </a:pathLst>
            </a:custGeom>
            <a:solidFill>
              <a:srgbClr val="1A1A1A"/>
            </a:solidFill>
            <a:ln w="28575" cap="flat">
              <a:solidFill>
                <a:srgbClr val="1A1A1A"/>
              </a:solidFill>
              <a:prstDash val="solid"/>
              <a:round/>
            </a:ln>
          </p:spPr>
          <p:txBody>
            <a:bodyPr rtlCol="0" anchor="ctr"/>
            <a:lstStyle/>
            <a:p>
              <a:endParaRPr lang="en-US"/>
            </a:p>
          </p:txBody>
        </p:sp>
        <p:sp>
          <p:nvSpPr>
            <p:cNvPr id="1610" name="Freeform 1609">
              <a:extLst>
                <a:ext uri="{FF2B5EF4-FFF2-40B4-BE49-F238E27FC236}">
                  <a16:creationId xmlns:a16="http://schemas.microsoft.com/office/drawing/2014/main" id="{4C0F9473-85BC-323C-DAD2-49AEF59D55BA}"/>
                </a:ext>
              </a:extLst>
            </p:cNvPr>
            <p:cNvSpPr/>
            <p:nvPr/>
          </p:nvSpPr>
          <p:spPr>
            <a:xfrm>
              <a:off x="18489168" y="17548811"/>
              <a:ext cx="5704332" cy="11870"/>
            </a:xfrm>
            <a:custGeom>
              <a:avLst/>
              <a:gdLst>
                <a:gd name="connsiteX0" fmla="*/ 0 w 2665285"/>
                <a:gd name="connsiteY0" fmla="*/ 0 h 9525"/>
                <a:gd name="connsiteX1" fmla="*/ 2665286 w 2665285"/>
                <a:gd name="connsiteY1" fmla="*/ 0 h 9525"/>
              </a:gdLst>
              <a:ahLst/>
              <a:cxnLst>
                <a:cxn ang="0">
                  <a:pos x="connsiteX0" y="connsiteY0"/>
                </a:cxn>
                <a:cxn ang="0">
                  <a:pos x="connsiteX1" y="connsiteY1"/>
                </a:cxn>
              </a:cxnLst>
              <a:rect l="l" t="t" r="r" b="b"/>
              <a:pathLst>
                <a:path w="2665285" h="9525">
                  <a:moveTo>
                    <a:pt x="0" y="0"/>
                  </a:moveTo>
                  <a:lnTo>
                    <a:pt x="2665286"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611" name="Freeform 1610">
              <a:extLst>
                <a:ext uri="{FF2B5EF4-FFF2-40B4-BE49-F238E27FC236}">
                  <a16:creationId xmlns:a16="http://schemas.microsoft.com/office/drawing/2014/main" id="{851A81F5-3078-1BC6-A3F8-D47A2674AB79}"/>
                </a:ext>
              </a:extLst>
            </p:cNvPr>
            <p:cNvSpPr/>
            <p:nvPr/>
          </p:nvSpPr>
          <p:spPr>
            <a:xfrm>
              <a:off x="18489168" y="17548811"/>
              <a:ext cx="71349" cy="11870"/>
            </a:xfrm>
            <a:custGeom>
              <a:avLst/>
              <a:gdLst>
                <a:gd name="connsiteX0" fmla="*/ 285 w 33337"/>
                <a:gd name="connsiteY0" fmla="*/ 467 h 9525"/>
                <a:gd name="connsiteX1" fmla="*/ 33623 w 33337"/>
                <a:gd name="connsiteY1" fmla="*/ 467 h 9525"/>
              </a:gdLst>
              <a:ahLst/>
              <a:cxnLst>
                <a:cxn ang="0">
                  <a:pos x="connsiteX0" y="connsiteY0"/>
                </a:cxn>
                <a:cxn ang="0">
                  <a:pos x="connsiteX1" y="connsiteY1"/>
                </a:cxn>
              </a:cxnLst>
              <a:rect l="l" t="t" r="r" b="b"/>
              <a:pathLst>
                <a:path w="33337" h="9525">
                  <a:moveTo>
                    <a:pt x="285" y="467"/>
                  </a:moveTo>
                  <a:lnTo>
                    <a:pt x="33623" y="467"/>
                  </a:lnTo>
                </a:path>
              </a:pathLst>
            </a:custGeom>
            <a:solidFill>
              <a:srgbClr val="1A1A1A"/>
            </a:solidFill>
            <a:ln w="28575" cap="flat">
              <a:solidFill>
                <a:srgbClr val="1A1A1A"/>
              </a:solidFill>
              <a:prstDash val="solid"/>
              <a:round/>
            </a:ln>
          </p:spPr>
          <p:txBody>
            <a:bodyPr rtlCol="0" anchor="ctr"/>
            <a:lstStyle/>
            <a:p>
              <a:endParaRPr lang="en-US"/>
            </a:p>
          </p:txBody>
        </p:sp>
        <p:sp>
          <p:nvSpPr>
            <p:cNvPr id="1612" name="Freeform 1611">
              <a:extLst>
                <a:ext uri="{FF2B5EF4-FFF2-40B4-BE49-F238E27FC236}">
                  <a16:creationId xmlns:a16="http://schemas.microsoft.com/office/drawing/2014/main" id="{E7F4200A-1C46-18CF-E3C7-4CBA7B8CF017}"/>
                </a:ext>
              </a:extLst>
            </p:cNvPr>
            <p:cNvSpPr/>
            <p:nvPr/>
          </p:nvSpPr>
          <p:spPr>
            <a:xfrm>
              <a:off x="18489168" y="18087455"/>
              <a:ext cx="5704332" cy="11870"/>
            </a:xfrm>
            <a:custGeom>
              <a:avLst/>
              <a:gdLst>
                <a:gd name="connsiteX0" fmla="*/ 0 w 2665285"/>
                <a:gd name="connsiteY0" fmla="*/ 0 h 9525"/>
                <a:gd name="connsiteX1" fmla="*/ 2665286 w 2665285"/>
                <a:gd name="connsiteY1" fmla="*/ 0 h 9525"/>
              </a:gdLst>
              <a:ahLst/>
              <a:cxnLst>
                <a:cxn ang="0">
                  <a:pos x="connsiteX0" y="connsiteY0"/>
                </a:cxn>
                <a:cxn ang="0">
                  <a:pos x="connsiteX1" y="connsiteY1"/>
                </a:cxn>
              </a:cxnLst>
              <a:rect l="l" t="t" r="r" b="b"/>
              <a:pathLst>
                <a:path w="2665285" h="9525">
                  <a:moveTo>
                    <a:pt x="0" y="0"/>
                  </a:moveTo>
                  <a:lnTo>
                    <a:pt x="2665286"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613" name="Freeform 1612">
              <a:extLst>
                <a:ext uri="{FF2B5EF4-FFF2-40B4-BE49-F238E27FC236}">
                  <a16:creationId xmlns:a16="http://schemas.microsoft.com/office/drawing/2014/main" id="{68CB7ECF-C456-FF99-EEEE-F3F90ADD5B43}"/>
                </a:ext>
              </a:extLst>
            </p:cNvPr>
            <p:cNvSpPr/>
            <p:nvPr/>
          </p:nvSpPr>
          <p:spPr>
            <a:xfrm>
              <a:off x="18489168" y="18087455"/>
              <a:ext cx="71349" cy="11870"/>
            </a:xfrm>
            <a:custGeom>
              <a:avLst/>
              <a:gdLst>
                <a:gd name="connsiteX0" fmla="*/ 285 w 33337"/>
                <a:gd name="connsiteY0" fmla="*/ 512 h 9525"/>
                <a:gd name="connsiteX1" fmla="*/ 33623 w 33337"/>
                <a:gd name="connsiteY1" fmla="*/ 512 h 9525"/>
              </a:gdLst>
              <a:ahLst/>
              <a:cxnLst>
                <a:cxn ang="0">
                  <a:pos x="connsiteX0" y="connsiteY0"/>
                </a:cxn>
                <a:cxn ang="0">
                  <a:pos x="connsiteX1" y="connsiteY1"/>
                </a:cxn>
              </a:cxnLst>
              <a:rect l="l" t="t" r="r" b="b"/>
              <a:pathLst>
                <a:path w="33337" h="9525">
                  <a:moveTo>
                    <a:pt x="285" y="512"/>
                  </a:moveTo>
                  <a:lnTo>
                    <a:pt x="33623" y="512"/>
                  </a:lnTo>
                </a:path>
              </a:pathLst>
            </a:custGeom>
            <a:solidFill>
              <a:srgbClr val="1A1A1A"/>
            </a:solidFill>
            <a:ln w="28575" cap="flat">
              <a:solidFill>
                <a:srgbClr val="1A1A1A"/>
              </a:solidFill>
              <a:prstDash val="solid"/>
              <a:round/>
            </a:ln>
          </p:spPr>
          <p:txBody>
            <a:bodyPr rtlCol="0" anchor="ctr"/>
            <a:lstStyle/>
            <a:p>
              <a:endParaRPr lang="en-US"/>
            </a:p>
          </p:txBody>
        </p:sp>
        <p:sp>
          <p:nvSpPr>
            <p:cNvPr id="1614" name="Freeform 1613">
              <a:extLst>
                <a:ext uri="{FF2B5EF4-FFF2-40B4-BE49-F238E27FC236}">
                  <a16:creationId xmlns:a16="http://schemas.microsoft.com/office/drawing/2014/main" id="{8105B1D4-9CF8-F229-F2CF-D76BCDD4C4E7}"/>
                </a:ext>
              </a:extLst>
            </p:cNvPr>
            <p:cNvSpPr/>
            <p:nvPr/>
          </p:nvSpPr>
          <p:spPr>
            <a:xfrm>
              <a:off x="18489168" y="18626088"/>
              <a:ext cx="5704332" cy="11870"/>
            </a:xfrm>
            <a:custGeom>
              <a:avLst/>
              <a:gdLst>
                <a:gd name="connsiteX0" fmla="*/ 0 w 2665285"/>
                <a:gd name="connsiteY0" fmla="*/ 0 h 9525"/>
                <a:gd name="connsiteX1" fmla="*/ 2665286 w 2665285"/>
                <a:gd name="connsiteY1" fmla="*/ 0 h 9525"/>
              </a:gdLst>
              <a:ahLst/>
              <a:cxnLst>
                <a:cxn ang="0">
                  <a:pos x="connsiteX0" y="connsiteY0"/>
                </a:cxn>
                <a:cxn ang="0">
                  <a:pos x="connsiteX1" y="connsiteY1"/>
                </a:cxn>
              </a:cxnLst>
              <a:rect l="l" t="t" r="r" b="b"/>
              <a:pathLst>
                <a:path w="2665285" h="9525">
                  <a:moveTo>
                    <a:pt x="0" y="0"/>
                  </a:moveTo>
                  <a:lnTo>
                    <a:pt x="2665286"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615" name="Freeform 1614">
              <a:extLst>
                <a:ext uri="{FF2B5EF4-FFF2-40B4-BE49-F238E27FC236}">
                  <a16:creationId xmlns:a16="http://schemas.microsoft.com/office/drawing/2014/main" id="{EACFF91B-6A81-08A4-44BE-085823B048AB}"/>
                </a:ext>
              </a:extLst>
            </p:cNvPr>
            <p:cNvSpPr/>
            <p:nvPr/>
          </p:nvSpPr>
          <p:spPr>
            <a:xfrm>
              <a:off x="18489168" y="18626088"/>
              <a:ext cx="71349" cy="11870"/>
            </a:xfrm>
            <a:custGeom>
              <a:avLst/>
              <a:gdLst>
                <a:gd name="connsiteX0" fmla="*/ 285 w 33337"/>
                <a:gd name="connsiteY0" fmla="*/ 558 h 9525"/>
                <a:gd name="connsiteX1" fmla="*/ 33623 w 33337"/>
                <a:gd name="connsiteY1" fmla="*/ 558 h 9525"/>
              </a:gdLst>
              <a:ahLst/>
              <a:cxnLst>
                <a:cxn ang="0">
                  <a:pos x="connsiteX0" y="connsiteY0"/>
                </a:cxn>
                <a:cxn ang="0">
                  <a:pos x="connsiteX1" y="connsiteY1"/>
                </a:cxn>
              </a:cxnLst>
              <a:rect l="l" t="t" r="r" b="b"/>
              <a:pathLst>
                <a:path w="33337" h="9525">
                  <a:moveTo>
                    <a:pt x="285" y="558"/>
                  </a:moveTo>
                  <a:lnTo>
                    <a:pt x="33623" y="558"/>
                  </a:lnTo>
                </a:path>
              </a:pathLst>
            </a:custGeom>
            <a:solidFill>
              <a:srgbClr val="1A1A1A"/>
            </a:solidFill>
            <a:ln w="28575" cap="flat">
              <a:solidFill>
                <a:srgbClr val="1A1A1A"/>
              </a:solidFill>
              <a:prstDash val="solid"/>
              <a:round/>
            </a:ln>
          </p:spPr>
          <p:txBody>
            <a:bodyPr rtlCol="0" anchor="ctr"/>
            <a:lstStyle/>
            <a:p>
              <a:endParaRPr lang="en-US"/>
            </a:p>
          </p:txBody>
        </p:sp>
        <p:sp>
          <p:nvSpPr>
            <p:cNvPr id="1616" name="Freeform 1615">
              <a:extLst>
                <a:ext uri="{FF2B5EF4-FFF2-40B4-BE49-F238E27FC236}">
                  <a16:creationId xmlns:a16="http://schemas.microsoft.com/office/drawing/2014/main" id="{85054FDF-B03E-D9DE-59E0-310BEEE2A5A6}"/>
                </a:ext>
              </a:extLst>
            </p:cNvPr>
            <p:cNvSpPr/>
            <p:nvPr/>
          </p:nvSpPr>
          <p:spPr>
            <a:xfrm>
              <a:off x="18489168" y="19164733"/>
              <a:ext cx="5704332" cy="11870"/>
            </a:xfrm>
            <a:custGeom>
              <a:avLst/>
              <a:gdLst>
                <a:gd name="connsiteX0" fmla="*/ 0 w 2665285"/>
                <a:gd name="connsiteY0" fmla="*/ 0 h 9525"/>
                <a:gd name="connsiteX1" fmla="*/ 2665286 w 2665285"/>
                <a:gd name="connsiteY1" fmla="*/ 0 h 9525"/>
              </a:gdLst>
              <a:ahLst/>
              <a:cxnLst>
                <a:cxn ang="0">
                  <a:pos x="connsiteX0" y="connsiteY0"/>
                </a:cxn>
                <a:cxn ang="0">
                  <a:pos x="connsiteX1" y="connsiteY1"/>
                </a:cxn>
              </a:cxnLst>
              <a:rect l="l" t="t" r="r" b="b"/>
              <a:pathLst>
                <a:path w="2665285" h="9525">
                  <a:moveTo>
                    <a:pt x="0" y="0"/>
                  </a:moveTo>
                  <a:lnTo>
                    <a:pt x="2665286"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617" name="Freeform 1616">
              <a:extLst>
                <a:ext uri="{FF2B5EF4-FFF2-40B4-BE49-F238E27FC236}">
                  <a16:creationId xmlns:a16="http://schemas.microsoft.com/office/drawing/2014/main" id="{146591AF-9BFC-E09B-BF0E-1CB9680E1403}"/>
                </a:ext>
              </a:extLst>
            </p:cNvPr>
            <p:cNvSpPr/>
            <p:nvPr/>
          </p:nvSpPr>
          <p:spPr>
            <a:xfrm>
              <a:off x="18489168" y="19164733"/>
              <a:ext cx="71349" cy="11870"/>
            </a:xfrm>
            <a:custGeom>
              <a:avLst/>
              <a:gdLst>
                <a:gd name="connsiteX0" fmla="*/ 285 w 33337"/>
                <a:gd name="connsiteY0" fmla="*/ 603 h 9525"/>
                <a:gd name="connsiteX1" fmla="*/ 33623 w 33337"/>
                <a:gd name="connsiteY1" fmla="*/ 603 h 9525"/>
              </a:gdLst>
              <a:ahLst/>
              <a:cxnLst>
                <a:cxn ang="0">
                  <a:pos x="connsiteX0" y="connsiteY0"/>
                </a:cxn>
                <a:cxn ang="0">
                  <a:pos x="connsiteX1" y="connsiteY1"/>
                </a:cxn>
              </a:cxnLst>
              <a:rect l="l" t="t" r="r" b="b"/>
              <a:pathLst>
                <a:path w="33337" h="9525">
                  <a:moveTo>
                    <a:pt x="285" y="603"/>
                  </a:moveTo>
                  <a:lnTo>
                    <a:pt x="33623" y="603"/>
                  </a:lnTo>
                </a:path>
              </a:pathLst>
            </a:custGeom>
            <a:solidFill>
              <a:srgbClr val="1A1A1A"/>
            </a:solidFill>
            <a:ln w="28575" cap="flat">
              <a:solidFill>
                <a:srgbClr val="1A1A1A"/>
              </a:solidFill>
              <a:prstDash val="solid"/>
              <a:round/>
            </a:ln>
          </p:spPr>
          <p:txBody>
            <a:bodyPr rtlCol="0" anchor="ctr"/>
            <a:lstStyle/>
            <a:p>
              <a:endParaRPr lang="en-US"/>
            </a:p>
          </p:txBody>
        </p:sp>
        <p:sp>
          <p:nvSpPr>
            <p:cNvPr id="1618" name="Freeform 1617">
              <a:extLst>
                <a:ext uri="{FF2B5EF4-FFF2-40B4-BE49-F238E27FC236}">
                  <a16:creationId xmlns:a16="http://schemas.microsoft.com/office/drawing/2014/main" id="{E1B8CA23-9D15-B9BA-EFAC-C37B628B0C9E}"/>
                </a:ext>
              </a:extLst>
            </p:cNvPr>
            <p:cNvSpPr/>
            <p:nvPr/>
          </p:nvSpPr>
          <p:spPr>
            <a:xfrm>
              <a:off x="18489168" y="19703377"/>
              <a:ext cx="5704332" cy="11870"/>
            </a:xfrm>
            <a:custGeom>
              <a:avLst/>
              <a:gdLst>
                <a:gd name="connsiteX0" fmla="*/ 0 w 2665285"/>
                <a:gd name="connsiteY0" fmla="*/ 0 h 9525"/>
                <a:gd name="connsiteX1" fmla="*/ 2665286 w 2665285"/>
                <a:gd name="connsiteY1" fmla="*/ 0 h 9525"/>
              </a:gdLst>
              <a:ahLst/>
              <a:cxnLst>
                <a:cxn ang="0">
                  <a:pos x="connsiteX0" y="connsiteY0"/>
                </a:cxn>
                <a:cxn ang="0">
                  <a:pos x="connsiteX1" y="connsiteY1"/>
                </a:cxn>
              </a:cxnLst>
              <a:rect l="l" t="t" r="r" b="b"/>
              <a:pathLst>
                <a:path w="2665285" h="9525">
                  <a:moveTo>
                    <a:pt x="0" y="0"/>
                  </a:moveTo>
                  <a:lnTo>
                    <a:pt x="2665286" y="0"/>
                  </a:lnTo>
                </a:path>
              </a:pathLst>
            </a:custGeom>
            <a:noFill/>
            <a:ln w="12700" cap="flat">
              <a:solidFill>
                <a:srgbClr val="B0B0B0">
                  <a:alpha val="70000"/>
                </a:srgbClr>
              </a:solidFill>
              <a:custDash>
                <a:ds d="166500" sp="72000"/>
              </a:custDash>
              <a:round/>
            </a:ln>
          </p:spPr>
          <p:txBody>
            <a:bodyPr rtlCol="0" anchor="ctr"/>
            <a:lstStyle/>
            <a:p>
              <a:endParaRPr lang="en-US"/>
            </a:p>
          </p:txBody>
        </p:sp>
        <p:sp>
          <p:nvSpPr>
            <p:cNvPr id="1619" name="Freeform 1618">
              <a:extLst>
                <a:ext uri="{FF2B5EF4-FFF2-40B4-BE49-F238E27FC236}">
                  <a16:creationId xmlns:a16="http://schemas.microsoft.com/office/drawing/2014/main" id="{1949EC31-0786-488C-004F-C80A60627020}"/>
                </a:ext>
              </a:extLst>
            </p:cNvPr>
            <p:cNvSpPr/>
            <p:nvPr/>
          </p:nvSpPr>
          <p:spPr>
            <a:xfrm>
              <a:off x="18489168" y="19703377"/>
              <a:ext cx="71349" cy="11870"/>
            </a:xfrm>
            <a:custGeom>
              <a:avLst/>
              <a:gdLst>
                <a:gd name="connsiteX0" fmla="*/ 285 w 33337"/>
                <a:gd name="connsiteY0" fmla="*/ 648 h 9525"/>
                <a:gd name="connsiteX1" fmla="*/ 33623 w 33337"/>
                <a:gd name="connsiteY1" fmla="*/ 648 h 9525"/>
              </a:gdLst>
              <a:ahLst/>
              <a:cxnLst>
                <a:cxn ang="0">
                  <a:pos x="connsiteX0" y="connsiteY0"/>
                </a:cxn>
                <a:cxn ang="0">
                  <a:pos x="connsiteX1" y="connsiteY1"/>
                </a:cxn>
              </a:cxnLst>
              <a:rect l="l" t="t" r="r" b="b"/>
              <a:pathLst>
                <a:path w="33337" h="9525">
                  <a:moveTo>
                    <a:pt x="285" y="648"/>
                  </a:moveTo>
                  <a:lnTo>
                    <a:pt x="33623" y="648"/>
                  </a:lnTo>
                </a:path>
              </a:pathLst>
            </a:custGeom>
            <a:solidFill>
              <a:srgbClr val="1A1A1A"/>
            </a:solidFill>
            <a:ln w="28575" cap="flat">
              <a:solidFill>
                <a:srgbClr val="1A1A1A"/>
              </a:solidFill>
              <a:prstDash val="solid"/>
              <a:round/>
            </a:ln>
          </p:spPr>
          <p:txBody>
            <a:bodyPr rtlCol="0" anchor="ctr"/>
            <a:lstStyle/>
            <a:p>
              <a:endParaRPr lang="en-US"/>
            </a:p>
          </p:txBody>
        </p:sp>
        <p:sp>
          <p:nvSpPr>
            <p:cNvPr id="1620" name="Freeform 1619">
              <a:extLst>
                <a:ext uri="{FF2B5EF4-FFF2-40B4-BE49-F238E27FC236}">
                  <a16:creationId xmlns:a16="http://schemas.microsoft.com/office/drawing/2014/main" id="{9E3CE02F-8A81-FC49-B87A-308923122BA3}"/>
                </a:ext>
              </a:extLst>
            </p:cNvPr>
            <p:cNvSpPr/>
            <p:nvPr/>
          </p:nvSpPr>
          <p:spPr>
            <a:xfrm>
              <a:off x="19458998" y="12701051"/>
              <a:ext cx="747952" cy="11870"/>
            </a:xfrm>
            <a:custGeom>
              <a:avLst/>
              <a:gdLst>
                <a:gd name="connsiteX0" fmla="*/ 0 w 349472"/>
                <a:gd name="connsiteY0" fmla="*/ 0 h 9525"/>
                <a:gd name="connsiteX1" fmla="*/ 349472 w 349472"/>
                <a:gd name="connsiteY1" fmla="*/ 0 h 9525"/>
              </a:gdLst>
              <a:ahLst/>
              <a:cxnLst>
                <a:cxn ang="0">
                  <a:pos x="connsiteX0" y="connsiteY0"/>
                </a:cxn>
                <a:cxn ang="0">
                  <a:pos x="connsiteX1" y="connsiteY1"/>
                </a:cxn>
              </a:cxnLst>
              <a:rect l="l" t="t" r="r" b="b"/>
              <a:pathLst>
                <a:path w="349472" h="9525">
                  <a:moveTo>
                    <a:pt x="0" y="0"/>
                  </a:moveTo>
                  <a:lnTo>
                    <a:pt x="349472" y="0"/>
                  </a:lnTo>
                </a:path>
              </a:pathLst>
            </a:custGeom>
            <a:noFill/>
            <a:ln w="28575" cap="flat">
              <a:solidFill>
                <a:srgbClr val="000000"/>
              </a:solidFill>
              <a:prstDash val="solid"/>
              <a:round/>
            </a:ln>
          </p:spPr>
          <p:txBody>
            <a:bodyPr rtlCol="0" anchor="ctr"/>
            <a:lstStyle/>
            <a:p>
              <a:endParaRPr lang="en-US"/>
            </a:p>
          </p:txBody>
        </p:sp>
        <p:sp>
          <p:nvSpPr>
            <p:cNvPr id="1621" name="Freeform 1620">
              <a:extLst>
                <a:ext uri="{FF2B5EF4-FFF2-40B4-BE49-F238E27FC236}">
                  <a16:creationId xmlns:a16="http://schemas.microsoft.com/office/drawing/2014/main" id="{D09FD211-6951-C6E4-F0E0-10E525E56849}"/>
                </a:ext>
              </a:extLst>
            </p:cNvPr>
            <p:cNvSpPr/>
            <p:nvPr/>
          </p:nvSpPr>
          <p:spPr>
            <a:xfrm>
              <a:off x="20306678" y="13239690"/>
              <a:ext cx="2006993" cy="11870"/>
            </a:xfrm>
            <a:custGeom>
              <a:avLst/>
              <a:gdLst>
                <a:gd name="connsiteX0" fmla="*/ 0 w 937745"/>
                <a:gd name="connsiteY0" fmla="*/ 0 h 9525"/>
                <a:gd name="connsiteX1" fmla="*/ 937746 w 937745"/>
                <a:gd name="connsiteY1" fmla="*/ 0 h 9525"/>
              </a:gdLst>
              <a:ahLst/>
              <a:cxnLst>
                <a:cxn ang="0">
                  <a:pos x="connsiteX0" y="connsiteY0"/>
                </a:cxn>
                <a:cxn ang="0">
                  <a:pos x="connsiteX1" y="connsiteY1"/>
                </a:cxn>
              </a:cxnLst>
              <a:rect l="l" t="t" r="r" b="b"/>
              <a:pathLst>
                <a:path w="937745" h="9525">
                  <a:moveTo>
                    <a:pt x="0" y="0"/>
                  </a:moveTo>
                  <a:lnTo>
                    <a:pt x="937746" y="0"/>
                  </a:lnTo>
                </a:path>
              </a:pathLst>
            </a:custGeom>
            <a:noFill/>
            <a:ln w="28575" cap="flat">
              <a:solidFill>
                <a:srgbClr val="000000"/>
              </a:solidFill>
              <a:prstDash val="solid"/>
              <a:round/>
            </a:ln>
          </p:spPr>
          <p:txBody>
            <a:bodyPr rtlCol="0" anchor="ctr"/>
            <a:lstStyle/>
            <a:p>
              <a:endParaRPr lang="en-US"/>
            </a:p>
          </p:txBody>
        </p:sp>
        <p:sp>
          <p:nvSpPr>
            <p:cNvPr id="1622" name="Freeform 1621">
              <a:extLst>
                <a:ext uri="{FF2B5EF4-FFF2-40B4-BE49-F238E27FC236}">
                  <a16:creationId xmlns:a16="http://schemas.microsoft.com/office/drawing/2014/main" id="{A2102A46-5608-D566-A09B-6330D35D66F2}"/>
                </a:ext>
              </a:extLst>
            </p:cNvPr>
            <p:cNvSpPr/>
            <p:nvPr/>
          </p:nvSpPr>
          <p:spPr>
            <a:xfrm>
              <a:off x="19209682" y="13778334"/>
              <a:ext cx="1121927" cy="11870"/>
            </a:xfrm>
            <a:custGeom>
              <a:avLst/>
              <a:gdLst>
                <a:gd name="connsiteX0" fmla="*/ 0 w 524208"/>
                <a:gd name="connsiteY0" fmla="*/ 0 h 9525"/>
                <a:gd name="connsiteX1" fmla="*/ 524208 w 524208"/>
                <a:gd name="connsiteY1" fmla="*/ 0 h 9525"/>
              </a:gdLst>
              <a:ahLst/>
              <a:cxnLst>
                <a:cxn ang="0">
                  <a:pos x="connsiteX0" y="connsiteY0"/>
                </a:cxn>
                <a:cxn ang="0">
                  <a:pos x="connsiteX1" y="connsiteY1"/>
                </a:cxn>
              </a:cxnLst>
              <a:rect l="l" t="t" r="r" b="b"/>
              <a:pathLst>
                <a:path w="524208" h="9525">
                  <a:moveTo>
                    <a:pt x="0" y="0"/>
                  </a:moveTo>
                  <a:lnTo>
                    <a:pt x="524208" y="0"/>
                  </a:lnTo>
                </a:path>
              </a:pathLst>
            </a:custGeom>
            <a:noFill/>
            <a:ln w="28575" cap="flat">
              <a:solidFill>
                <a:srgbClr val="000000"/>
              </a:solidFill>
              <a:prstDash val="solid"/>
              <a:round/>
            </a:ln>
          </p:spPr>
          <p:txBody>
            <a:bodyPr rtlCol="0" anchor="ctr"/>
            <a:lstStyle/>
            <a:p>
              <a:endParaRPr lang="en-US"/>
            </a:p>
          </p:txBody>
        </p:sp>
        <p:sp>
          <p:nvSpPr>
            <p:cNvPr id="1623" name="Freeform 1622">
              <a:extLst>
                <a:ext uri="{FF2B5EF4-FFF2-40B4-BE49-F238E27FC236}">
                  <a16:creationId xmlns:a16="http://schemas.microsoft.com/office/drawing/2014/main" id="{A6555728-FCF5-5733-7494-A46555B63988}"/>
                </a:ext>
              </a:extLst>
            </p:cNvPr>
            <p:cNvSpPr/>
            <p:nvPr/>
          </p:nvSpPr>
          <p:spPr>
            <a:xfrm>
              <a:off x="20867631" y="14316967"/>
              <a:ext cx="1308905" cy="11870"/>
            </a:xfrm>
            <a:custGeom>
              <a:avLst/>
              <a:gdLst>
                <a:gd name="connsiteX0" fmla="*/ 0 w 611571"/>
                <a:gd name="connsiteY0" fmla="*/ 0 h 9525"/>
                <a:gd name="connsiteX1" fmla="*/ 611572 w 611571"/>
                <a:gd name="connsiteY1" fmla="*/ 0 h 9525"/>
              </a:gdLst>
              <a:ahLst/>
              <a:cxnLst>
                <a:cxn ang="0">
                  <a:pos x="connsiteX0" y="connsiteY0"/>
                </a:cxn>
                <a:cxn ang="0">
                  <a:pos x="connsiteX1" y="connsiteY1"/>
                </a:cxn>
              </a:cxnLst>
              <a:rect l="l" t="t" r="r" b="b"/>
              <a:pathLst>
                <a:path w="611571" h="9525">
                  <a:moveTo>
                    <a:pt x="0" y="0"/>
                  </a:moveTo>
                  <a:lnTo>
                    <a:pt x="611572" y="0"/>
                  </a:lnTo>
                </a:path>
              </a:pathLst>
            </a:custGeom>
            <a:noFill/>
            <a:ln w="28575" cap="flat">
              <a:solidFill>
                <a:srgbClr val="000000"/>
              </a:solidFill>
              <a:prstDash val="solid"/>
              <a:round/>
            </a:ln>
          </p:spPr>
          <p:txBody>
            <a:bodyPr rtlCol="0" anchor="ctr"/>
            <a:lstStyle/>
            <a:p>
              <a:endParaRPr lang="en-US"/>
            </a:p>
          </p:txBody>
        </p:sp>
        <p:sp>
          <p:nvSpPr>
            <p:cNvPr id="1624" name="Freeform 1623">
              <a:extLst>
                <a:ext uri="{FF2B5EF4-FFF2-40B4-BE49-F238E27FC236}">
                  <a16:creationId xmlns:a16="http://schemas.microsoft.com/office/drawing/2014/main" id="{FC7A4337-4B80-DF91-87FB-381388576DB6}"/>
                </a:ext>
              </a:extLst>
            </p:cNvPr>
            <p:cNvSpPr/>
            <p:nvPr/>
          </p:nvSpPr>
          <p:spPr>
            <a:xfrm>
              <a:off x="19496407" y="14855612"/>
              <a:ext cx="1184247" cy="11870"/>
            </a:xfrm>
            <a:custGeom>
              <a:avLst/>
              <a:gdLst>
                <a:gd name="connsiteX0" fmla="*/ 0 w 553326"/>
                <a:gd name="connsiteY0" fmla="*/ 0 h 9525"/>
                <a:gd name="connsiteX1" fmla="*/ 553326 w 553326"/>
                <a:gd name="connsiteY1" fmla="*/ 0 h 9525"/>
              </a:gdLst>
              <a:ahLst/>
              <a:cxnLst>
                <a:cxn ang="0">
                  <a:pos x="connsiteX0" y="connsiteY0"/>
                </a:cxn>
                <a:cxn ang="0">
                  <a:pos x="connsiteX1" y="connsiteY1"/>
                </a:cxn>
              </a:cxnLst>
              <a:rect l="l" t="t" r="r" b="b"/>
              <a:pathLst>
                <a:path w="553326" h="9525">
                  <a:moveTo>
                    <a:pt x="0" y="0"/>
                  </a:moveTo>
                  <a:lnTo>
                    <a:pt x="553326" y="0"/>
                  </a:lnTo>
                </a:path>
              </a:pathLst>
            </a:custGeom>
            <a:noFill/>
            <a:ln w="28575" cap="flat">
              <a:solidFill>
                <a:srgbClr val="000000"/>
              </a:solidFill>
              <a:prstDash val="solid"/>
              <a:round/>
            </a:ln>
          </p:spPr>
          <p:txBody>
            <a:bodyPr rtlCol="0" anchor="ctr"/>
            <a:lstStyle/>
            <a:p>
              <a:endParaRPr lang="en-US"/>
            </a:p>
          </p:txBody>
        </p:sp>
        <p:sp>
          <p:nvSpPr>
            <p:cNvPr id="1625" name="Freeform 1624">
              <a:extLst>
                <a:ext uri="{FF2B5EF4-FFF2-40B4-BE49-F238E27FC236}">
                  <a16:creationId xmlns:a16="http://schemas.microsoft.com/office/drawing/2014/main" id="{6538C797-13E2-C71D-315E-E6C2FDDA1A53}"/>
                </a:ext>
              </a:extLst>
            </p:cNvPr>
            <p:cNvSpPr/>
            <p:nvPr/>
          </p:nvSpPr>
          <p:spPr>
            <a:xfrm>
              <a:off x="20381472" y="15394256"/>
              <a:ext cx="2144107" cy="11870"/>
            </a:xfrm>
            <a:custGeom>
              <a:avLst/>
              <a:gdLst>
                <a:gd name="connsiteX0" fmla="*/ 0 w 1001810"/>
                <a:gd name="connsiteY0" fmla="*/ 0 h 9525"/>
                <a:gd name="connsiteX1" fmla="*/ 1001811 w 1001810"/>
                <a:gd name="connsiteY1" fmla="*/ 0 h 9525"/>
              </a:gdLst>
              <a:ahLst/>
              <a:cxnLst>
                <a:cxn ang="0">
                  <a:pos x="connsiteX0" y="connsiteY0"/>
                </a:cxn>
                <a:cxn ang="0">
                  <a:pos x="connsiteX1" y="connsiteY1"/>
                </a:cxn>
              </a:cxnLst>
              <a:rect l="l" t="t" r="r" b="b"/>
              <a:pathLst>
                <a:path w="1001810" h="9525">
                  <a:moveTo>
                    <a:pt x="0" y="0"/>
                  </a:moveTo>
                  <a:lnTo>
                    <a:pt x="1001811" y="0"/>
                  </a:lnTo>
                </a:path>
              </a:pathLst>
            </a:custGeom>
            <a:noFill/>
            <a:ln w="28575" cap="flat">
              <a:solidFill>
                <a:srgbClr val="000000"/>
              </a:solidFill>
              <a:prstDash val="solid"/>
              <a:round/>
            </a:ln>
          </p:spPr>
          <p:txBody>
            <a:bodyPr rtlCol="0" anchor="ctr"/>
            <a:lstStyle/>
            <a:p>
              <a:endParaRPr lang="en-US"/>
            </a:p>
          </p:txBody>
        </p:sp>
        <p:sp>
          <p:nvSpPr>
            <p:cNvPr id="1626" name="Freeform 1625">
              <a:extLst>
                <a:ext uri="{FF2B5EF4-FFF2-40B4-BE49-F238E27FC236}">
                  <a16:creationId xmlns:a16="http://schemas.microsoft.com/office/drawing/2014/main" id="{97010673-CDB3-507C-D09C-2AD9B7F18F3F}"/>
                </a:ext>
              </a:extLst>
            </p:cNvPr>
            <p:cNvSpPr/>
            <p:nvPr/>
          </p:nvSpPr>
          <p:spPr>
            <a:xfrm>
              <a:off x="20518587" y="15932889"/>
              <a:ext cx="2667675" cy="11870"/>
            </a:xfrm>
            <a:custGeom>
              <a:avLst/>
              <a:gdLst>
                <a:gd name="connsiteX0" fmla="*/ 0 w 1246441"/>
                <a:gd name="connsiteY0" fmla="*/ 0 h 9525"/>
                <a:gd name="connsiteX1" fmla="*/ 1246442 w 1246441"/>
                <a:gd name="connsiteY1" fmla="*/ 0 h 9525"/>
              </a:gdLst>
              <a:ahLst/>
              <a:cxnLst>
                <a:cxn ang="0">
                  <a:pos x="connsiteX0" y="connsiteY0"/>
                </a:cxn>
                <a:cxn ang="0">
                  <a:pos x="connsiteX1" y="connsiteY1"/>
                </a:cxn>
              </a:cxnLst>
              <a:rect l="l" t="t" r="r" b="b"/>
              <a:pathLst>
                <a:path w="1246441" h="9525">
                  <a:moveTo>
                    <a:pt x="0" y="0"/>
                  </a:moveTo>
                  <a:lnTo>
                    <a:pt x="1246442" y="0"/>
                  </a:lnTo>
                </a:path>
              </a:pathLst>
            </a:custGeom>
            <a:noFill/>
            <a:ln w="28575" cap="flat">
              <a:solidFill>
                <a:srgbClr val="000000"/>
              </a:solidFill>
              <a:prstDash val="solid"/>
              <a:round/>
            </a:ln>
          </p:spPr>
          <p:txBody>
            <a:bodyPr rtlCol="0" anchor="ctr"/>
            <a:lstStyle/>
            <a:p>
              <a:endParaRPr lang="en-US"/>
            </a:p>
          </p:txBody>
        </p:sp>
        <p:sp>
          <p:nvSpPr>
            <p:cNvPr id="1627" name="Freeform 1626">
              <a:extLst>
                <a:ext uri="{FF2B5EF4-FFF2-40B4-BE49-F238E27FC236}">
                  <a16:creationId xmlns:a16="http://schemas.microsoft.com/office/drawing/2014/main" id="{F0458170-21A5-2579-50B4-4F6E5B078AFA}"/>
                </a:ext>
              </a:extLst>
            </p:cNvPr>
            <p:cNvSpPr/>
            <p:nvPr/>
          </p:nvSpPr>
          <p:spPr>
            <a:xfrm>
              <a:off x="19122431" y="16471533"/>
              <a:ext cx="972336" cy="11870"/>
            </a:xfrm>
            <a:custGeom>
              <a:avLst/>
              <a:gdLst>
                <a:gd name="connsiteX0" fmla="*/ 0 w 454313"/>
                <a:gd name="connsiteY0" fmla="*/ 0 h 9525"/>
                <a:gd name="connsiteX1" fmla="*/ 454314 w 454313"/>
                <a:gd name="connsiteY1" fmla="*/ 0 h 9525"/>
              </a:gdLst>
              <a:ahLst/>
              <a:cxnLst>
                <a:cxn ang="0">
                  <a:pos x="connsiteX0" y="connsiteY0"/>
                </a:cxn>
                <a:cxn ang="0">
                  <a:pos x="connsiteX1" y="connsiteY1"/>
                </a:cxn>
              </a:cxnLst>
              <a:rect l="l" t="t" r="r" b="b"/>
              <a:pathLst>
                <a:path w="454313" h="9525">
                  <a:moveTo>
                    <a:pt x="0" y="0"/>
                  </a:moveTo>
                  <a:lnTo>
                    <a:pt x="454314" y="0"/>
                  </a:lnTo>
                </a:path>
              </a:pathLst>
            </a:custGeom>
            <a:noFill/>
            <a:ln w="28575" cap="flat">
              <a:solidFill>
                <a:srgbClr val="000000"/>
              </a:solidFill>
              <a:prstDash val="solid"/>
              <a:round/>
            </a:ln>
          </p:spPr>
          <p:txBody>
            <a:bodyPr rtlCol="0" anchor="ctr"/>
            <a:lstStyle/>
            <a:p>
              <a:endParaRPr lang="en-US"/>
            </a:p>
          </p:txBody>
        </p:sp>
        <p:sp>
          <p:nvSpPr>
            <p:cNvPr id="1628" name="Freeform 1627">
              <a:extLst>
                <a:ext uri="{FF2B5EF4-FFF2-40B4-BE49-F238E27FC236}">
                  <a16:creationId xmlns:a16="http://schemas.microsoft.com/office/drawing/2014/main" id="{3FC02696-677E-E55C-444A-D28F96B8CCE9}"/>
                </a:ext>
              </a:extLst>
            </p:cNvPr>
            <p:cNvSpPr/>
            <p:nvPr/>
          </p:nvSpPr>
          <p:spPr>
            <a:xfrm>
              <a:off x="19645996" y="17010166"/>
              <a:ext cx="1657949" cy="11870"/>
            </a:xfrm>
            <a:custGeom>
              <a:avLst/>
              <a:gdLst>
                <a:gd name="connsiteX0" fmla="*/ 0 w 774658"/>
                <a:gd name="connsiteY0" fmla="*/ 0 h 9525"/>
                <a:gd name="connsiteX1" fmla="*/ 774659 w 774658"/>
                <a:gd name="connsiteY1" fmla="*/ 0 h 9525"/>
              </a:gdLst>
              <a:ahLst/>
              <a:cxnLst>
                <a:cxn ang="0">
                  <a:pos x="connsiteX0" y="connsiteY0"/>
                </a:cxn>
                <a:cxn ang="0">
                  <a:pos x="connsiteX1" y="connsiteY1"/>
                </a:cxn>
              </a:cxnLst>
              <a:rect l="l" t="t" r="r" b="b"/>
              <a:pathLst>
                <a:path w="774658" h="9525">
                  <a:moveTo>
                    <a:pt x="0" y="0"/>
                  </a:moveTo>
                  <a:lnTo>
                    <a:pt x="774659" y="0"/>
                  </a:lnTo>
                </a:path>
              </a:pathLst>
            </a:custGeom>
            <a:noFill/>
            <a:ln w="28575" cap="flat">
              <a:solidFill>
                <a:srgbClr val="000000"/>
              </a:solidFill>
              <a:prstDash val="solid"/>
              <a:round/>
            </a:ln>
          </p:spPr>
          <p:txBody>
            <a:bodyPr rtlCol="0" anchor="ctr"/>
            <a:lstStyle/>
            <a:p>
              <a:endParaRPr lang="en-US"/>
            </a:p>
          </p:txBody>
        </p:sp>
        <p:sp>
          <p:nvSpPr>
            <p:cNvPr id="1629" name="Freeform 1628">
              <a:extLst>
                <a:ext uri="{FF2B5EF4-FFF2-40B4-BE49-F238E27FC236}">
                  <a16:creationId xmlns:a16="http://schemas.microsoft.com/office/drawing/2014/main" id="{E621DF8B-108C-99E5-E435-A7D6B892157F}"/>
                </a:ext>
              </a:extLst>
            </p:cNvPr>
            <p:cNvSpPr/>
            <p:nvPr/>
          </p:nvSpPr>
          <p:spPr>
            <a:xfrm>
              <a:off x="19758179" y="17548811"/>
              <a:ext cx="3876853" cy="11870"/>
            </a:xfrm>
            <a:custGeom>
              <a:avLst/>
              <a:gdLst>
                <a:gd name="connsiteX0" fmla="*/ 0 w 1811416"/>
                <a:gd name="connsiteY0" fmla="*/ 0 h 9525"/>
                <a:gd name="connsiteX1" fmla="*/ 1811417 w 1811416"/>
                <a:gd name="connsiteY1" fmla="*/ 0 h 9525"/>
              </a:gdLst>
              <a:ahLst/>
              <a:cxnLst>
                <a:cxn ang="0">
                  <a:pos x="connsiteX0" y="connsiteY0"/>
                </a:cxn>
                <a:cxn ang="0">
                  <a:pos x="connsiteX1" y="connsiteY1"/>
                </a:cxn>
              </a:cxnLst>
              <a:rect l="l" t="t" r="r" b="b"/>
              <a:pathLst>
                <a:path w="1811416" h="9525">
                  <a:moveTo>
                    <a:pt x="0" y="0"/>
                  </a:moveTo>
                  <a:lnTo>
                    <a:pt x="1811417" y="0"/>
                  </a:lnTo>
                </a:path>
              </a:pathLst>
            </a:custGeom>
            <a:noFill/>
            <a:ln w="28575" cap="flat">
              <a:solidFill>
                <a:srgbClr val="000000"/>
              </a:solidFill>
              <a:prstDash val="solid"/>
              <a:round/>
            </a:ln>
          </p:spPr>
          <p:txBody>
            <a:bodyPr rtlCol="0" anchor="ctr"/>
            <a:lstStyle/>
            <a:p>
              <a:endParaRPr lang="en-US"/>
            </a:p>
          </p:txBody>
        </p:sp>
        <p:sp>
          <p:nvSpPr>
            <p:cNvPr id="1630" name="Freeform 1629">
              <a:extLst>
                <a:ext uri="{FF2B5EF4-FFF2-40B4-BE49-F238E27FC236}">
                  <a16:creationId xmlns:a16="http://schemas.microsoft.com/office/drawing/2014/main" id="{F7D05BFE-9FBD-B13B-A75A-F00E849CB64B}"/>
                </a:ext>
              </a:extLst>
            </p:cNvPr>
            <p:cNvSpPr/>
            <p:nvPr/>
          </p:nvSpPr>
          <p:spPr>
            <a:xfrm>
              <a:off x="18748453" y="18087455"/>
              <a:ext cx="2717538" cy="11870"/>
            </a:xfrm>
            <a:custGeom>
              <a:avLst/>
              <a:gdLst>
                <a:gd name="connsiteX0" fmla="*/ 0 w 1269739"/>
                <a:gd name="connsiteY0" fmla="*/ 0 h 9525"/>
                <a:gd name="connsiteX1" fmla="*/ 1269740 w 1269739"/>
                <a:gd name="connsiteY1" fmla="*/ 0 h 9525"/>
              </a:gdLst>
              <a:ahLst/>
              <a:cxnLst>
                <a:cxn ang="0">
                  <a:pos x="connsiteX0" y="connsiteY0"/>
                </a:cxn>
                <a:cxn ang="0">
                  <a:pos x="connsiteX1" y="connsiteY1"/>
                </a:cxn>
              </a:cxnLst>
              <a:rect l="l" t="t" r="r" b="b"/>
              <a:pathLst>
                <a:path w="1269739" h="9525">
                  <a:moveTo>
                    <a:pt x="0" y="0"/>
                  </a:moveTo>
                  <a:lnTo>
                    <a:pt x="1269740" y="0"/>
                  </a:lnTo>
                </a:path>
              </a:pathLst>
            </a:custGeom>
            <a:noFill/>
            <a:ln w="28575" cap="flat">
              <a:solidFill>
                <a:srgbClr val="000000"/>
              </a:solidFill>
              <a:prstDash val="solid"/>
              <a:round/>
            </a:ln>
          </p:spPr>
          <p:txBody>
            <a:bodyPr rtlCol="0" anchor="ctr"/>
            <a:lstStyle/>
            <a:p>
              <a:endParaRPr lang="en-US"/>
            </a:p>
          </p:txBody>
        </p:sp>
        <p:sp>
          <p:nvSpPr>
            <p:cNvPr id="1631" name="Freeform 1630">
              <a:extLst>
                <a:ext uri="{FF2B5EF4-FFF2-40B4-BE49-F238E27FC236}">
                  <a16:creationId xmlns:a16="http://schemas.microsoft.com/office/drawing/2014/main" id="{C29C2693-AC54-072B-AA46-CF43D30273B7}"/>
                </a:ext>
              </a:extLst>
            </p:cNvPr>
            <p:cNvSpPr/>
            <p:nvPr/>
          </p:nvSpPr>
          <p:spPr>
            <a:xfrm>
              <a:off x="19222157" y="18626088"/>
              <a:ext cx="1034655" cy="11870"/>
            </a:xfrm>
            <a:custGeom>
              <a:avLst/>
              <a:gdLst>
                <a:gd name="connsiteX0" fmla="*/ 0 w 483431"/>
                <a:gd name="connsiteY0" fmla="*/ 0 h 9525"/>
                <a:gd name="connsiteX1" fmla="*/ 483432 w 483431"/>
                <a:gd name="connsiteY1" fmla="*/ 0 h 9525"/>
              </a:gdLst>
              <a:ahLst/>
              <a:cxnLst>
                <a:cxn ang="0">
                  <a:pos x="connsiteX0" y="connsiteY0"/>
                </a:cxn>
                <a:cxn ang="0">
                  <a:pos x="connsiteX1" y="connsiteY1"/>
                </a:cxn>
              </a:cxnLst>
              <a:rect l="l" t="t" r="r" b="b"/>
              <a:pathLst>
                <a:path w="483431" h="9525">
                  <a:moveTo>
                    <a:pt x="0" y="0"/>
                  </a:moveTo>
                  <a:lnTo>
                    <a:pt x="483432" y="0"/>
                  </a:lnTo>
                </a:path>
              </a:pathLst>
            </a:custGeom>
            <a:noFill/>
            <a:ln w="28575" cap="flat">
              <a:solidFill>
                <a:srgbClr val="000000"/>
              </a:solidFill>
              <a:prstDash val="solid"/>
              <a:round/>
            </a:ln>
          </p:spPr>
          <p:txBody>
            <a:bodyPr rtlCol="0" anchor="ctr"/>
            <a:lstStyle/>
            <a:p>
              <a:endParaRPr lang="en-US"/>
            </a:p>
          </p:txBody>
        </p:sp>
        <p:sp>
          <p:nvSpPr>
            <p:cNvPr id="1632" name="Freeform 1631">
              <a:extLst>
                <a:ext uri="{FF2B5EF4-FFF2-40B4-BE49-F238E27FC236}">
                  <a16:creationId xmlns:a16="http://schemas.microsoft.com/office/drawing/2014/main" id="{35CEA747-5761-D454-A9D2-D59B9C2AF743}"/>
                </a:ext>
              </a:extLst>
            </p:cNvPr>
            <p:cNvSpPr/>
            <p:nvPr/>
          </p:nvSpPr>
          <p:spPr>
            <a:xfrm>
              <a:off x="19259545" y="19164733"/>
              <a:ext cx="1682881" cy="11870"/>
            </a:xfrm>
            <a:custGeom>
              <a:avLst/>
              <a:gdLst>
                <a:gd name="connsiteX0" fmla="*/ 0 w 786307"/>
                <a:gd name="connsiteY0" fmla="*/ 0 h 9525"/>
                <a:gd name="connsiteX1" fmla="*/ 786308 w 786307"/>
                <a:gd name="connsiteY1" fmla="*/ 0 h 9525"/>
              </a:gdLst>
              <a:ahLst/>
              <a:cxnLst>
                <a:cxn ang="0">
                  <a:pos x="connsiteX0" y="connsiteY0"/>
                </a:cxn>
                <a:cxn ang="0">
                  <a:pos x="connsiteX1" y="connsiteY1"/>
                </a:cxn>
              </a:cxnLst>
              <a:rect l="l" t="t" r="r" b="b"/>
              <a:pathLst>
                <a:path w="786307" h="9525">
                  <a:moveTo>
                    <a:pt x="0" y="0"/>
                  </a:moveTo>
                  <a:lnTo>
                    <a:pt x="786308" y="0"/>
                  </a:lnTo>
                </a:path>
              </a:pathLst>
            </a:custGeom>
            <a:noFill/>
            <a:ln w="28575" cap="flat">
              <a:solidFill>
                <a:srgbClr val="000000"/>
              </a:solidFill>
              <a:prstDash val="solid"/>
              <a:round/>
            </a:ln>
          </p:spPr>
          <p:txBody>
            <a:bodyPr rtlCol="0" anchor="ctr"/>
            <a:lstStyle/>
            <a:p>
              <a:endParaRPr lang="en-US"/>
            </a:p>
          </p:txBody>
        </p:sp>
        <p:sp>
          <p:nvSpPr>
            <p:cNvPr id="1633" name="Freeform 1632">
              <a:extLst>
                <a:ext uri="{FF2B5EF4-FFF2-40B4-BE49-F238E27FC236}">
                  <a16:creationId xmlns:a16="http://schemas.microsoft.com/office/drawing/2014/main" id="{CABF8E65-4F28-BB69-EC10-240B52FED629}"/>
                </a:ext>
              </a:extLst>
            </p:cNvPr>
            <p:cNvSpPr/>
            <p:nvPr/>
          </p:nvSpPr>
          <p:spPr>
            <a:xfrm>
              <a:off x="19720791" y="19703377"/>
              <a:ext cx="4213422" cy="11870"/>
            </a:xfrm>
            <a:custGeom>
              <a:avLst/>
              <a:gdLst>
                <a:gd name="connsiteX0" fmla="*/ 0 w 1968674"/>
                <a:gd name="connsiteY0" fmla="*/ 0 h 9525"/>
                <a:gd name="connsiteX1" fmla="*/ 1968675 w 1968674"/>
                <a:gd name="connsiteY1" fmla="*/ 0 h 9525"/>
              </a:gdLst>
              <a:ahLst/>
              <a:cxnLst>
                <a:cxn ang="0">
                  <a:pos x="connsiteX0" y="connsiteY0"/>
                </a:cxn>
                <a:cxn ang="0">
                  <a:pos x="connsiteX1" y="connsiteY1"/>
                </a:cxn>
              </a:cxnLst>
              <a:rect l="l" t="t" r="r" b="b"/>
              <a:pathLst>
                <a:path w="1968674" h="9525">
                  <a:moveTo>
                    <a:pt x="0" y="0"/>
                  </a:moveTo>
                  <a:lnTo>
                    <a:pt x="1968675" y="0"/>
                  </a:lnTo>
                </a:path>
              </a:pathLst>
            </a:custGeom>
            <a:noFill/>
            <a:ln w="28575" cap="flat">
              <a:solidFill>
                <a:srgbClr val="000000"/>
              </a:solidFill>
              <a:prstDash val="solid"/>
              <a:round/>
            </a:ln>
          </p:spPr>
          <p:txBody>
            <a:bodyPr rtlCol="0" anchor="ctr"/>
            <a:lstStyle/>
            <a:p>
              <a:endParaRPr lang="en-US"/>
            </a:p>
          </p:txBody>
        </p:sp>
        <p:sp>
          <p:nvSpPr>
            <p:cNvPr id="1634" name="Freeform 1633">
              <a:extLst>
                <a:ext uri="{FF2B5EF4-FFF2-40B4-BE49-F238E27FC236}">
                  <a16:creationId xmlns:a16="http://schemas.microsoft.com/office/drawing/2014/main" id="{2EC0EE6F-D802-A5E3-0E57-41985ED26A2E}"/>
                </a:ext>
              </a:extLst>
            </p:cNvPr>
            <p:cNvSpPr/>
            <p:nvPr/>
          </p:nvSpPr>
          <p:spPr>
            <a:xfrm>
              <a:off x="19458998" y="12665440"/>
              <a:ext cx="20386" cy="71221"/>
            </a:xfrm>
            <a:custGeom>
              <a:avLst/>
              <a:gdLst>
                <a:gd name="connsiteX0" fmla="*/ 333 w 9525"/>
                <a:gd name="connsiteY0" fmla="*/ 57209 h 57150"/>
                <a:gd name="connsiteX1" fmla="*/ 333 w 9525"/>
                <a:gd name="connsiteY1" fmla="*/ 59 h 57150"/>
              </a:gdLst>
              <a:ahLst/>
              <a:cxnLst>
                <a:cxn ang="0">
                  <a:pos x="connsiteX0" y="connsiteY0"/>
                </a:cxn>
                <a:cxn ang="0">
                  <a:pos x="connsiteX1" y="connsiteY1"/>
                </a:cxn>
              </a:cxnLst>
              <a:rect l="l" t="t" r="r" b="b"/>
              <a:pathLst>
                <a:path w="9525" h="57150">
                  <a:moveTo>
                    <a:pt x="333" y="57209"/>
                  </a:moveTo>
                  <a:lnTo>
                    <a:pt x="333" y="59"/>
                  </a:lnTo>
                </a:path>
              </a:pathLst>
            </a:custGeom>
            <a:solidFill>
              <a:srgbClr val="000000"/>
            </a:solidFill>
            <a:ln w="9525" cap="flat">
              <a:noFill/>
              <a:prstDash val="solid"/>
              <a:round/>
            </a:ln>
          </p:spPr>
          <p:txBody>
            <a:bodyPr rtlCol="0" anchor="ctr"/>
            <a:lstStyle/>
            <a:p>
              <a:endParaRPr lang="en-US"/>
            </a:p>
          </p:txBody>
        </p:sp>
        <p:sp>
          <p:nvSpPr>
            <p:cNvPr id="1635" name="Freeform 1634">
              <a:extLst>
                <a:ext uri="{FF2B5EF4-FFF2-40B4-BE49-F238E27FC236}">
                  <a16:creationId xmlns:a16="http://schemas.microsoft.com/office/drawing/2014/main" id="{2B861EFF-002A-DE2E-72BD-6B840BDA89CB}"/>
                </a:ext>
              </a:extLst>
            </p:cNvPr>
            <p:cNvSpPr/>
            <p:nvPr/>
          </p:nvSpPr>
          <p:spPr>
            <a:xfrm>
              <a:off x="20306678" y="13204079"/>
              <a:ext cx="20386" cy="71221"/>
            </a:xfrm>
            <a:custGeom>
              <a:avLst/>
              <a:gdLst>
                <a:gd name="connsiteX0" fmla="*/ 375 w 9525"/>
                <a:gd name="connsiteY0" fmla="*/ 57254 h 57150"/>
                <a:gd name="connsiteX1" fmla="*/ 375 w 9525"/>
                <a:gd name="connsiteY1" fmla="*/ 104 h 57150"/>
              </a:gdLst>
              <a:ahLst/>
              <a:cxnLst>
                <a:cxn ang="0">
                  <a:pos x="connsiteX0" y="connsiteY0"/>
                </a:cxn>
                <a:cxn ang="0">
                  <a:pos x="connsiteX1" y="connsiteY1"/>
                </a:cxn>
              </a:cxnLst>
              <a:rect l="l" t="t" r="r" b="b"/>
              <a:pathLst>
                <a:path w="9525" h="57150">
                  <a:moveTo>
                    <a:pt x="375" y="57254"/>
                  </a:moveTo>
                  <a:lnTo>
                    <a:pt x="375" y="104"/>
                  </a:lnTo>
                </a:path>
              </a:pathLst>
            </a:custGeom>
            <a:solidFill>
              <a:srgbClr val="000000"/>
            </a:solidFill>
            <a:ln w="9525" cap="flat">
              <a:noFill/>
              <a:prstDash val="solid"/>
              <a:round/>
            </a:ln>
          </p:spPr>
          <p:txBody>
            <a:bodyPr rtlCol="0" anchor="ctr"/>
            <a:lstStyle/>
            <a:p>
              <a:endParaRPr lang="en-US"/>
            </a:p>
          </p:txBody>
        </p:sp>
        <p:sp>
          <p:nvSpPr>
            <p:cNvPr id="1636" name="Freeform 1635">
              <a:extLst>
                <a:ext uri="{FF2B5EF4-FFF2-40B4-BE49-F238E27FC236}">
                  <a16:creationId xmlns:a16="http://schemas.microsoft.com/office/drawing/2014/main" id="{B815DD49-00E4-FC45-53E4-8170B80C1D52}"/>
                </a:ext>
              </a:extLst>
            </p:cNvPr>
            <p:cNvSpPr/>
            <p:nvPr/>
          </p:nvSpPr>
          <p:spPr>
            <a:xfrm>
              <a:off x="19209682" y="13742723"/>
              <a:ext cx="20386" cy="71221"/>
            </a:xfrm>
            <a:custGeom>
              <a:avLst/>
              <a:gdLst>
                <a:gd name="connsiteX0" fmla="*/ 321 w 9525"/>
                <a:gd name="connsiteY0" fmla="*/ 57299 h 57150"/>
                <a:gd name="connsiteX1" fmla="*/ 321 w 9525"/>
                <a:gd name="connsiteY1" fmla="*/ 149 h 57150"/>
              </a:gdLst>
              <a:ahLst/>
              <a:cxnLst>
                <a:cxn ang="0">
                  <a:pos x="connsiteX0" y="connsiteY0"/>
                </a:cxn>
                <a:cxn ang="0">
                  <a:pos x="connsiteX1" y="connsiteY1"/>
                </a:cxn>
              </a:cxnLst>
              <a:rect l="l" t="t" r="r" b="b"/>
              <a:pathLst>
                <a:path w="9525" h="57150">
                  <a:moveTo>
                    <a:pt x="321" y="57299"/>
                  </a:moveTo>
                  <a:lnTo>
                    <a:pt x="321" y="149"/>
                  </a:lnTo>
                </a:path>
              </a:pathLst>
            </a:custGeom>
            <a:solidFill>
              <a:srgbClr val="000000"/>
            </a:solidFill>
            <a:ln w="9525" cap="flat">
              <a:noFill/>
              <a:prstDash val="solid"/>
              <a:round/>
            </a:ln>
          </p:spPr>
          <p:txBody>
            <a:bodyPr rtlCol="0" anchor="ctr"/>
            <a:lstStyle/>
            <a:p>
              <a:endParaRPr lang="en-US"/>
            </a:p>
          </p:txBody>
        </p:sp>
        <p:sp>
          <p:nvSpPr>
            <p:cNvPr id="1637" name="Freeform 1636">
              <a:extLst>
                <a:ext uri="{FF2B5EF4-FFF2-40B4-BE49-F238E27FC236}">
                  <a16:creationId xmlns:a16="http://schemas.microsoft.com/office/drawing/2014/main" id="{5E96EF44-4B20-313A-06A7-CFEF58491A7C}"/>
                </a:ext>
              </a:extLst>
            </p:cNvPr>
            <p:cNvSpPr/>
            <p:nvPr/>
          </p:nvSpPr>
          <p:spPr>
            <a:xfrm>
              <a:off x="20867631" y="14281356"/>
              <a:ext cx="20386" cy="71221"/>
            </a:xfrm>
            <a:custGeom>
              <a:avLst/>
              <a:gdLst>
                <a:gd name="connsiteX0" fmla="*/ 402 w 9525"/>
                <a:gd name="connsiteY0" fmla="*/ 57345 h 57150"/>
                <a:gd name="connsiteX1" fmla="*/ 402 w 9525"/>
                <a:gd name="connsiteY1" fmla="*/ 195 h 57150"/>
              </a:gdLst>
              <a:ahLst/>
              <a:cxnLst>
                <a:cxn ang="0">
                  <a:pos x="connsiteX0" y="connsiteY0"/>
                </a:cxn>
                <a:cxn ang="0">
                  <a:pos x="connsiteX1" y="connsiteY1"/>
                </a:cxn>
              </a:cxnLst>
              <a:rect l="l" t="t" r="r" b="b"/>
              <a:pathLst>
                <a:path w="9525" h="57150">
                  <a:moveTo>
                    <a:pt x="402" y="57345"/>
                  </a:moveTo>
                  <a:lnTo>
                    <a:pt x="402" y="195"/>
                  </a:lnTo>
                </a:path>
              </a:pathLst>
            </a:custGeom>
            <a:solidFill>
              <a:srgbClr val="000000"/>
            </a:solidFill>
            <a:ln w="9525" cap="flat">
              <a:noFill/>
              <a:prstDash val="solid"/>
              <a:round/>
            </a:ln>
          </p:spPr>
          <p:txBody>
            <a:bodyPr rtlCol="0" anchor="ctr"/>
            <a:lstStyle/>
            <a:p>
              <a:endParaRPr lang="en-US"/>
            </a:p>
          </p:txBody>
        </p:sp>
        <p:sp>
          <p:nvSpPr>
            <p:cNvPr id="1638" name="Freeform 1637">
              <a:extLst>
                <a:ext uri="{FF2B5EF4-FFF2-40B4-BE49-F238E27FC236}">
                  <a16:creationId xmlns:a16="http://schemas.microsoft.com/office/drawing/2014/main" id="{6E3C6636-FBE1-6228-5A6A-1BC0C6F34493}"/>
                </a:ext>
              </a:extLst>
            </p:cNvPr>
            <p:cNvSpPr/>
            <p:nvPr/>
          </p:nvSpPr>
          <p:spPr>
            <a:xfrm>
              <a:off x="19496407" y="14820001"/>
              <a:ext cx="20386" cy="71221"/>
            </a:xfrm>
            <a:custGeom>
              <a:avLst/>
              <a:gdLst>
                <a:gd name="connsiteX0" fmla="*/ 335 w 9525"/>
                <a:gd name="connsiteY0" fmla="*/ 57390 h 57150"/>
                <a:gd name="connsiteX1" fmla="*/ 335 w 9525"/>
                <a:gd name="connsiteY1" fmla="*/ 240 h 57150"/>
              </a:gdLst>
              <a:ahLst/>
              <a:cxnLst>
                <a:cxn ang="0">
                  <a:pos x="connsiteX0" y="connsiteY0"/>
                </a:cxn>
                <a:cxn ang="0">
                  <a:pos x="connsiteX1" y="connsiteY1"/>
                </a:cxn>
              </a:cxnLst>
              <a:rect l="l" t="t" r="r" b="b"/>
              <a:pathLst>
                <a:path w="9525" h="57150">
                  <a:moveTo>
                    <a:pt x="335" y="57390"/>
                  </a:moveTo>
                  <a:lnTo>
                    <a:pt x="335" y="240"/>
                  </a:lnTo>
                </a:path>
              </a:pathLst>
            </a:custGeom>
            <a:solidFill>
              <a:srgbClr val="000000"/>
            </a:solidFill>
            <a:ln w="9525" cap="flat">
              <a:noFill/>
              <a:prstDash val="solid"/>
              <a:round/>
            </a:ln>
          </p:spPr>
          <p:txBody>
            <a:bodyPr rtlCol="0" anchor="ctr"/>
            <a:lstStyle/>
            <a:p>
              <a:endParaRPr lang="en-US"/>
            </a:p>
          </p:txBody>
        </p:sp>
        <p:sp>
          <p:nvSpPr>
            <p:cNvPr id="1639" name="Freeform 1638">
              <a:extLst>
                <a:ext uri="{FF2B5EF4-FFF2-40B4-BE49-F238E27FC236}">
                  <a16:creationId xmlns:a16="http://schemas.microsoft.com/office/drawing/2014/main" id="{87B9261D-F446-B856-6E27-6AD2D95F5AE6}"/>
                </a:ext>
              </a:extLst>
            </p:cNvPr>
            <p:cNvSpPr/>
            <p:nvPr/>
          </p:nvSpPr>
          <p:spPr>
            <a:xfrm>
              <a:off x="20381472" y="15358646"/>
              <a:ext cx="20386" cy="71221"/>
            </a:xfrm>
            <a:custGeom>
              <a:avLst/>
              <a:gdLst>
                <a:gd name="connsiteX0" fmla="*/ 378 w 9525"/>
                <a:gd name="connsiteY0" fmla="*/ 57435 h 57150"/>
                <a:gd name="connsiteX1" fmla="*/ 378 w 9525"/>
                <a:gd name="connsiteY1" fmla="*/ 285 h 57150"/>
              </a:gdLst>
              <a:ahLst/>
              <a:cxnLst>
                <a:cxn ang="0">
                  <a:pos x="connsiteX0" y="connsiteY0"/>
                </a:cxn>
                <a:cxn ang="0">
                  <a:pos x="connsiteX1" y="connsiteY1"/>
                </a:cxn>
              </a:cxnLst>
              <a:rect l="l" t="t" r="r" b="b"/>
              <a:pathLst>
                <a:path w="9525" h="57150">
                  <a:moveTo>
                    <a:pt x="378" y="57435"/>
                  </a:moveTo>
                  <a:lnTo>
                    <a:pt x="378" y="285"/>
                  </a:lnTo>
                </a:path>
              </a:pathLst>
            </a:custGeom>
            <a:solidFill>
              <a:srgbClr val="000000"/>
            </a:solidFill>
            <a:ln w="9525" cap="flat">
              <a:noFill/>
              <a:prstDash val="solid"/>
              <a:round/>
            </a:ln>
          </p:spPr>
          <p:txBody>
            <a:bodyPr rtlCol="0" anchor="ctr"/>
            <a:lstStyle/>
            <a:p>
              <a:endParaRPr lang="en-US"/>
            </a:p>
          </p:txBody>
        </p:sp>
        <p:sp>
          <p:nvSpPr>
            <p:cNvPr id="1640" name="Freeform 1639">
              <a:extLst>
                <a:ext uri="{FF2B5EF4-FFF2-40B4-BE49-F238E27FC236}">
                  <a16:creationId xmlns:a16="http://schemas.microsoft.com/office/drawing/2014/main" id="{6059D308-398C-5F7E-5C41-FDF6AA221D0D}"/>
                </a:ext>
              </a:extLst>
            </p:cNvPr>
            <p:cNvSpPr/>
            <p:nvPr/>
          </p:nvSpPr>
          <p:spPr>
            <a:xfrm>
              <a:off x="20518587" y="15897278"/>
              <a:ext cx="20386" cy="71221"/>
            </a:xfrm>
            <a:custGeom>
              <a:avLst/>
              <a:gdLst>
                <a:gd name="connsiteX0" fmla="*/ 385 w 9525"/>
                <a:gd name="connsiteY0" fmla="*/ 57481 h 57150"/>
                <a:gd name="connsiteX1" fmla="*/ 385 w 9525"/>
                <a:gd name="connsiteY1" fmla="*/ 331 h 57150"/>
              </a:gdLst>
              <a:ahLst/>
              <a:cxnLst>
                <a:cxn ang="0">
                  <a:pos x="connsiteX0" y="connsiteY0"/>
                </a:cxn>
                <a:cxn ang="0">
                  <a:pos x="connsiteX1" y="connsiteY1"/>
                </a:cxn>
              </a:cxnLst>
              <a:rect l="l" t="t" r="r" b="b"/>
              <a:pathLst>
                <a:path w="9525" h="57150">
                  <a:moveTo>
                    <a:pt x="385" y="57481"/>
                  </a:moveTo>
                  <a:lnTo>
                    <a:pt x="385" y="331"/>
                  </a:lnTo>
                </a:path>
              </a:pathLst>
            </a:custGeom>
            <a:solidFill>
              <a:srgbClr val="000000"/>
            </a:solidFill>
            <a:ln w="9525" cap="flat">
              <a:noFill/>
              <a:prstDash val="solid"/>
              <a:round/>
            </a:ln>
          </p:spPr>
          <p:txBody>
            <a:bodyPr rtlCol="0" anchor="ctr"/>
            <a:lstStyle/>
            <a:p>
              <a:endParaRPr lang="en-US"/>
            </a:p>
          </p:txBody>
        </p:sp>
        <p:sp>
          <p:nvSpPr>
            <p:cNvPr id="1641" name="Freeform 1640">
              <a:extLst>
                <a:ext uri="{FF2B5EF4-FFF2-40B4-BE49-F238E27FC236}">
                  <a16:creationId xmlns:a16="http://schemas.microsoft.com/office/drawing/2014/main" id="{715BCE72-D326-B929-3DA6-7F4865EDC998}"/>
                </a:ext>
              </a:extLst>
            </p:cNvPr>
            <p:cNvSpPr/>
            <p:nvPr/>
          </p:nvSpPr>
          <p:spPr>
            <a:xfrm>
              <a:off x="19122431" y="16435922"/>
              <a:ext cx="20386" cy="71221"/>
            </a:xfrm>
            <a:custGeom>
              <a:avLst/>
              <a:gdLst>
                <a:gd name="connsiteX0" fmla="*/ 316 w 9525"/>
                <a:gd name="connsiteY0" fmla="*/ 57526 h 57150"/>
                <a:gd name="connsiteX1" fmla="*/ 316 w 9525"/>
                <a:gd name="connsiteY1" fmla="*/ 376 h 57150"/>
              </a:gdLst>
              <a:ahLst/>
              <a:cxnLst>
                <a:cxn ang="0">
                  <a:pos x="connsiteX0" y="connsiteY0"/>
                </a:cxn>
                <a:cxn ang="0">
                  <a:pos x="connsiteX1" y="connsiteY1"/>
                </a:cxn>
              </a:cxnLst>
              <a:rect l="l" t="t" r="r" b="b"/>
              <a:pathLst>
                <a:path w="9525" h="57150">
                  <a:moveTo>
                    <a:pt x="316" y="57526"/>
                  </a:moveTo>
                  <a:lnTo>
                    <a:pt x="316" y="376"/>
                  </a:lnTo>
                </a:path>
              </a:pathLst>
            </a:custGeom>
            <a:solidFill>
              <a:srgbClr val="000000"/>
            </a:solidFill>
            <a:ln w="9525" cap="flat">
              <a:noFill/>
              <a:prstDash val="solid"/>
              <a:round/>
            </a:ln>
          </p:spPr>
          <p:txBody>
            <a:bodyPr rtlCol="0" anchor="ctr"/>
            <a:lstStyle/>
            <a:p>
              <a:endParaRPr lang="en-US"/>
            </a:p>
          </p:txBody>
        </p:sp>
        <p:sp>
          <p:nvSpPr>
            <p:cNvPr id="1642" name="Freeform 1641">
              <a:extLst>
                <a:ext uri="{FF2B5EF4-FFF2-40B4-BE49-F238E27FC236}">
                  <a16:creationId xmlns:a16="http://schemas.microsoft.com/office/drawing/2014/main" id="{40D8F714-AD22-6AAA-6F3C-86B0F7ED4881}"/>
                </a:ext>
              </a:extLst>
            </p:cNvPr>
            <p:cNvSpPr/>
            <p:nvPr/>
          </p:nvSpPr>
          <p:spPr>
            <a:xfrm>
              <a:off x="19645996" y="16974555"/>
              <a:ext cx="20386" cy="71221"/>
            </a:xfrm>
            <a:custGeom>
              <a:avLst/>
              <a:gdLst>
                <a:gd name="connsiteX0" fmla="*/ 342 w 9525"/>
                <a:gd name="connsiteY0" fmla="*/ 57572 h 57150"/>
                <a:gd name="connsiteX1" fmla="*/ 342 w 9525"/>
                <a:gd name="connsiteY1" fmla="*/ 422 h 57150"/>
              </a:gdLst>
              <a:ahLst/>
              <a:cxnLst>
                <a:cxn ang="0">
                  <a:pos x="connsiteX0" y="connsiteY0"/>
                </a:cxn>
                <a:cxn ang="0">
                  <a:pos x="connsiteX1" y="connsiteY1"/>
                </a:cxn>
              </a:cxnLst>
              <a:rect l="l" t="t" r="r" b="b"/>
              <a:pathLst>
                <a:path w="9525" h="57150">
                  <a:moveTo>
                    <a:pt x="342" y="57572"/>
                  </a:moveTo>
                  <a:lnTo>
                    <a:pt x="342" y="422"/>
                  </a:lnTo>
                </a:path>
              </a:pathLst>
            </a:custGeom>
            <a:solidFill>
              <a:srgbClr val="000000"/>
            </a:solidFill>
            <a:ln w="9525" cap="flat">
              <a:noFill/>
              <a:prstDash val="solid"/>
              <a:round/>
            </a:ln>
          </p:spPr>
          <p:txBody>
            <a:bodyPr rtlCol="0" anchor="ctr"/>
            <a:lstStyle/>
            <a:p>
              <a:endParaRPr lang="en-US"/>
            </a:p>
          </p:txBody>
        </p:sp>
        <p:sp>
          <p:nvSpPr>
            <p:cNvPr id="1643" name="Freeform 1642">
              <a:extLst>
                <a:ext uri="{FF2B5EF4-FFF2-40B4-BE49-F238E27FC236}">
                  <a16:creationId xmlns:a16="http://schemas.microsoft.com/office/drawing/2014/main" id="{249F1737-63AD-8B55-A3B9-460F68821C7D}"/>
                </a:ext>
              </a:extLst>
            </p:cNvPr>
            <p:cNvSpPr/>
            <p:nvPr/>
          </p:nvSpPr>
          <p:spPr>
            <a:xfrm>
              <a:off x="19758179" y="17513200"/>
              <a:ext cx="20386" cy="71221"/>
            </a:xfrm>
            <a:custGeom>
              <a:avLst/>
              <a:gdLst>
                <a:gd name="connsiteX0" fmla="*/ 348 w 9525"/>
                <a:gd name="connsiteY0" fmla="*/ 57617 h 57150"/>
                <a:gd name="connsiteX1" fmla="*/ 348 w 9525"/>
                <a:gd name="connsiteY1" fmla="*/ 467 h 57150"/>
              </a:gdLst>
              <a:ahLst/>
              <a:cxnLst>
                <a:cxn ang="0">
                  <a:pos x="connsiteX0" y="connsiteY0"/>
                </a:cxn>
                <a:cxn ang="0">
                  <a:pos x="connsiteX1" y="connsiteY1"/>
                </a:cxn>
              </a:cxnLst>
              <a:rect l="l" t="t" r="r" b="b"/>
              <a:pathLst>
                <a:path w="9525" h="57150">
                  <a:moveTo>
                    <a:pt x="348" y="57617"/>
                  </a:moveTo>
                  <a:lnTo>
                    <a:pt x="348" y="467"/>
                  </a:lnTo>
                </a:path>
              </a:pathLst>
            </a:custGeom>
            <a:solidFill>
              <a:srgbClr val="000000"/>
            </a:solidFill>
            <a:ln w="9525" cap="flat">
              <a:noFill/>
              <a:prstDash val="solid"/>
              <a:round/>
            </a:ln>
          </p:spPr>
          <p:txBody>
            <a:bodyPr rtlCol="0" anchor="ctr"/>
            <a:lstStyle/>
            <a:p>
              <a:endParaRPr lang="en-US"/>
            </a:p>
          </p:txBody>
        </p:sp>
        <p:sp>
          <p:nvSpPr>
            <p:cNvPr id="1644" name="Freeform 1643">
              <a:extLst>
                <a:ext uri="{FF2B5EF4-FFF2-40B4-BE49-F238E27FC236}">
                  <a16:creationId xmlns:a16="http://schemas.microsoft.com/office/drawing/2014/main" id="{5CAEB8BA-EAD6-86BC-22FB-BEF53373B6E8}"/>
                </a:ext>
              </a:extLst>
            </p:cNvPr>
            <p:cNvSpPr/>
            <p:nvPr/>
          </p:nvSpPr>
          <p:spPr>
            <a:xfrm>
              <a:off x="18748453" y="18051844"/>
              <a:ext cx="20386" cy="71221"/>
            </a:xfrm>
            <a:custGeom>
              <a:avLst/>
              <a:gdLst>
                <a:gd name="connsiteX0" fmla="*/ 298 w 9525"/>
                <a:gd name="connsiteY0" fmla="*/ 57662 h 57150"/>
                <a:gd name="connsiteX1" fmla="*/ 298 w 9525"/>
                <a:gd name="connsiteY1" fmla="*/ 512 h 57150"/>
              </a:gdLst>
              <a:ahLst/>
              <a:cxnLst>
                <a:cxn ang="0">
                  <a:pos x="connsiteX0" y="connsiteY0"/>
                </a:cxn>
                <a:cxn ang="0">
                  <a:pos x="connsiteX1" y="connsiteY1"/>
                </a:cxn>
              </a:cxnLst>
              <a:rect l="l" t="t" r="r" b="b"/>
              <a:pathLst>
                <a:path w="9525" h="57150">
                  <a:moveTo>
                    <a:pt x="298" y="57662"/>
                  </a:moveTo>
                  <a:lnTo>
                    <a:pt x="298" y="512"/>
                  </a:lnTo>
                </a:path>
              </a:pathLst>
            </a:custGeom>
            <a:solidFill>
              <a:srgbClr val="000000"/>
            </a:solidFill>
            <a:ln w="9525" cap="flat">
              <a:noFill/>
              <a:prstDash val="solid"/>
              <a:round/>
            </a:ln>
          </p:spPr>
          <p:txBody>
            <a:bodyPr rtlCol="0" anchor="ctr"/>
            <a:lstStyle/>
            <a:p>
              <a:endParaRPr lang="en-US"/>
            </a:p>
          </p:txBody>
        </p:sp>
        <p:sp>
          <p:nvSpPr>
            <p:cNvPr id="1645" name="Freeform 1644">
              <a:extLst>
                <a:ext uri="{FF2B5EF4-FFF2-40B4-BE49-F238E27FC236}">
                  <a16:creationId xmlns:a16="http://schemas.microsoft.com/office/drawing/2014/main" id="{AF6CE309-5A75-F4C5-8FA3-1F0BE795C160}"/>
                </a:ext>
              </a:extLst>
            </p:cNvPr>
            <p:cNvSpPr/>
            <p:nvPr/>
          </p:nvSpPr>
          <p:spPr>
            <a:xfrm>
              <a:off x="19222157" y="18590477"/>
              <a:ext cx="20386" cy="71221"/>
            </a:xfrm>
            <a:custGeom>
              <a:avLst/>
              <a:gdLst>
                <a:gd name="connsiteX0" fmla="*/ 321 w 9525"/>
                <a:gd name="connsiteY0" fmla="*/ 57708 h 57150"/>
                <a:gd name="connsiteX1" fmla="*/ 321 w 9525"/>
                <a:gd name="connsiteY1" fmla="*/ 558 h 57150"/>
              </a:gdLst>
              <a:ahLst/>
              <a:cxnLst>
                <a:cxn ang="0">
                  <a:pos x="connsiteX0" y="connsiteY0"/>
                </a:cxn>
                <a:cxn ang="0">
                  <a:pos x="connsiteX1" y="connsiteY1"/>
                </a:cxn>
              </a:cxnLst>
              <a:rect l="l" t="t" r="r" b="b"/>
              <a:pathLst>
                <a:path w="9525" h="57150">
                  <a:moveTo>
                    <a:pt x="321" y="57708"/>
                  </a:moveTo>
                  <a:lnTo>
                    <a:pt x="321" y="558"/>
                  </a:lnTo>
                </a:path>
              </a:pathLst>
            </a:custGeom>
            <a:solidFill>
              <a:srgbClr val="000000"/>
            </a:solidFill>
            <a:ln w="9525" cap="flat">
              <a:noFill/>
              <a:prstDash val="solid"/>
              <a:round/>
            </a:ln>
          </p:spPr>
          <p:txBody>
            <a:bodyPr rtlCol="0" anchor="ctr"/>
            <a:lstStyle/>
            <a:p>
              <a:endParaRPr lang="en-US"/>
            </a:p>
          </p:txBody>
        </p:sp>
        <p:sp>
          <p:nvSpPr>
            <p:cNvPr id="1646" name="Freeform 1645">
              <a:extLst>
                <a:ext uri="{FF2B5EF4-FFF2-40B4-BE49-F238E27FC236}">
                  <a16:creationId xmlns:a16="http://schemas.microsoft.com/office/drawing/2014/main" id="{8E5FCA07-8145-F454-2554-C3B56E9F6B5D}"/>
                </a:ext>
              </a:extLst>
            </p:cNvPr>
            <p:cNvSpPr/>
            <p:nvPr/>
          </p:nvSpPr>
          <p:spPr>
            <a:xfrm>
              <a:off x="19259545" y="19129123"/>
              <a:ext cx="20386" cy="71221"/>
            </a:xfrm>
            <a:custGeom>
              <a:avLst/>
              <a:gdLst>
                <a:gd name="connsiteX0" fmla="*/ 323 w 9525"/>
                <a:gd name="connsiteY0" fmla="*/ 57753 h 57150"/>
                <a:gd name="connsiteX1" fmla="*/ 323 w 9525"/>
                <a:gd name="connsiteY1" fmla="*/ 603 h 57150"/>
              </a:gdLst>
              <a:ahLst/>
              <a:cxnLst>
                <a:cxn ang="0">
                  <a:pos x="connsiteX0" y="connsiteY0"/>
                </a:cxn>
                <a:cxn ang="0">
                  <a:pos x="connsiteX1" y="connsiteY1"/>
                </a:cxn>
              </a:cxnLst>
              <a:rect l="l" t="t" r="r" b="b"/>
              <a:pathLst>
                <a:path w="9525" h="57150">
                  <a:moveTo>
                    <a:pt x="323" y="57753"/>
                  </a:moveTo>
                  <a:lnTo>
                    <a:pt x="323" y="603"/>
                  </a:lnTo>
                </a:path>
              </a:pathLst>
            </a:custGeom>
            <a:solidFill>
              <a:srgbClr val="000000"/>
            </a:solidFill>
            <a:ln w="9525" cap="flat">
              <a:noFill/>
              <a:prstDash val="solid"/>
              <a:round/>
            </a:ln>
          </p:spPr>
          <p:txBody>
            <a:bodyPr rtlCol="0" anchor="ctr"/>
            <a:lstStyle/>
            <a:p>
              <a:endParaRPr lang="en-US"/>
            </a:p>
          </p:txBody>
        </p:sp>
        <p:sp>
          <p:nvSpPr>
            <p:cNvPr id="1647" name="Freeform 1646">
              <a:extLst>
                <a:ext uri="{FF2B5EF4-FFF2-40B4-BE49-F238E27FC236}">
                  <a16:creationId xmlns:a16="http://schemas.microsoft.com/office/drawing/2014/main" id="{3F9146E1-AF09-5F03-5FD7-A0DCD1EF4FF3}"/>
                </a:ext>
              </a:extLst>
            </p:cNvPr>
            <p:cNvSpPr/>
            <p:nvPr/>
          </p:nvSpPr>
          <p:spPr>
            <a:xfrm>
              <a:off x="19720791" y="19667767"/>
              <a:ext cx="20386" cy="71221"/>
            </a:xfrm>
            <a:custGeom>
              <a:avLst/>
              <a:gdLst>
                <a:gd name="connsiteX0" fmla="*/ 346 w 9525"/>
                <a:gd name="connsiteY0" fmla="*/ 57798 h 57150"/>
                <a:gd name="connsiteX1" fmla="*/ 346 w 9525"/>
                <a:gd name="connsiteY1" fmla="*/ 648 h 57150"/>
              </a:gdLst>
              <a:ahLst/>
              <a:cxnLst>
                <a:cxn ang="0">
                  <a:pos x="connsiteX0" y="connsiteY0"/>
                </a:cxn>
                <a:cxn ang="0">
                  <a:pos x="connsiteX1" y="connsiteY1"/>
                </a:cxn>
              </a:cxnLst>
              <a:rect l="l" t="t" r="r" b="b"/>
              <a:pathLst>
                <a:path w="9525" h="57150">
                  <a:moveTo>
                    <a:pt x="346" y="57798"/>
                  </a:moveTo>
                  <a:lnTo>
                    <a:pt x="346" y="648"/>
                  </a:lnTo>
                </a:path>
              </a:pathLst>
            </a:custGeom>
            <a:solidFill>
              <a:srgbClr val="000000"/>
            </a:solidFill>
            <a:ln w="9525" cap="flat">
              <a:noFill/>
              <a:prstDash val="solid"/>
              <a:round/>
            </a:ln>
          </p:spPr>
          <p:txBody>
            <a:bodyPr rtlCol="0" anchor="ctr"/>
            <a:lstStyle/>
            <a:p>
              <a:endParaRPr lang="en-US"/>
            </a:p>
          </p:txBody>
        </p:sp>
        <p:sp>
          <p:nvSpPr>
            <p:cNvPr id="1648" name="Freeform 1647">
              <a:extLst>
                <a:ext uri="{FF2B5EF4-FFF2-40B4-BE49-F238E27FC236}">
                  <a16:creationId xmlns:a16="http://schemas.microsoft.com/office/drawing/2014/main" id="{ED6CF4D4-7C59-2B88-F8E9-D6E29FCF4927}"/>
                </a:ext>
              </a:extLst>
            </p:cNvPr>
            <p:cNvSpPr/>
            <p:nvPr/>
          </p:nvSpPr>
          <p:spPr>
            <a:xfrm>
              <a:off x="20206951" y="12665440"/>
              <a:ext cx="20386" cy="71221"/>
            </a:xfrm>
            <a:custGeom>
              <a:avLst/>
              <a:gdLst>
                <a:gd name="connsiteX0" fmla="*/ 370 w 9525"/>
                <a:gd name="connsiteY0" fmla="*/ 57209 h 57150"/>
                <a:gd name="connsiteX1" fmla="*/ 370 w 9525"/>
                <a:gd name="connsiteY1" fmla="*/ 59 h 57150"/>
              </a:gdLst>
              <a:ahLst/>
              <a:cxnLst>
                <a:cxn ang="0">
                  <a:pos x="connsiteX0" y="connsiteY0"/>
                </a:cxn>
                <a:cxn ang="0">
                  <a:pos x="connsiteX1" y="connsiteY1"/>
                </a:cxn>
              </a:cxnLst>
              <a:rect l="l" t="t" r="r" b="b"/>
              <a:pathLst>
                <a:path w="9525" h="57150">
                  <a:moveTo>
                    <a:pt x="370" y="57209"/>
                  </a:moveTo>
                  <a:lnTo>
                    <a:pt x="370" y="59"/>
                  </a:lnTo>
                </a:path>
              </a:pathLst>
            </a:custGeom>
            <a:solidFill>
              <a:srgbClr val="000000"/>
            </a:solidFill>
            <a:ln w="9525" cap="flat">
              <a:noFill/>
              <a:prstDash val="solid"/>
              <a:round/>
            </a:ln>
          </p:spPr>
          <p:txBody>
            <a:bodyPr rtlCol="0" anchor="ctr"/>
            <a:lstStyle/>
            <a:p>
              <a:endParaRPr lang="en-US"/>
            </a:p>
          </p:txBody>
        </p:sp>
        <p:sp>
          <p:nvSpPr>
            <p:cNvPr id="1649" name="Freeform 1648">
              <a:extLst>
                <a:ext uri="{FF2B5EF4-FFF2-40B4-BE49-F238E27FC236}">
                  <a16:creationId xmlns:a16="http://schemas.microsoft.com/office/drawing/2014/main" id="{AFFBE48E-B9B7-C239-D650-6324DB4C50A6}"/>
                </a:ext>
              </a:extLst>
            </p:cNvPr>
            <p:cNvSpPr/>
            <p:nvPr/>
          </p:nvSpPr>
          <p:spPr>
            <a:xfrm>
              <a:off x="22313673" y="13204079"/>
              <a:ext cx="20386" cy="71221"/>
            </a:xfrm>
            <a:custGeom>
              <a:avLst/>
              <a:gdLst>
                <a:gd name="connsiteX0" fmla="*/ 473 w 9525"/>
                <a:gd name="connsiteY0" fmla="*/ 57254 h 57150"/>
                <a:gd name="connsiteX1" fmla="*/ 473 w 9525"/>
                <a:gd name="connsiteY1" fmla="*/ 104 h 57150"/>
              </a:gdLst>
              <a:ahLst/>
              <a:cxnLst>
                <a:cxn ang="0">
                  <a:pos x="connsiteX0" y="connsiteY0"/>
                </a:cxn>
                <a:cxn ang="0">
                  <a:pos x="connsiteX1" y="connsiteY1"/>
                </a:cxn>
              </a:cxnLst>
              <a:rect l="l" t="t" r="r" b="b"/>
              <a:pathLst>
                <a:path w="9525" h="57150">
                  <a:moveTo>
                    <a:pt x="473" y="57254"/>
                  </a:moveTo>
                  <a:lnTo>
                    <a:pt x="473" y="104"/>
                  </a:lnTo>
                </a:path>
              </a:pathLst>
            </a:custGeom>
            <a:solidFill>
              <a:srgbClr val="000000"/>
            </a:solidFill>
            <a:ln w="9525" cap="flat">
              <a:noFill/>
              <a:prstDash val="solid"/>
              <a:round/>
            </a:ln>
          </p:spPr>
          <p:txBody>
            <a:bodyPr rtlCol="0" anchor="ctr"/>
            <a:lstStyle/>
            <a:p>
              <a:endParaRPr lang="en-US"/>
            </a:p>
          </p:txBody>
        </p:sp>
        <p:sp>
          <p:nvSpPr>
            <p:cNvPr id="1650" name="Freeform 1649">
              <a:extLst>
                <a:ext uri="{FF2B5EF4-FFF2-40B4-BE49-F238E27FC236}">
                  <a16:creationId xmlns:a16="http://schemas.microsoft.com/office/drawing/2014/main" id="{6F144C86-FE4F-CB75-97E0-778BACB96602}"/>
                </a:ext>
              </a:extLst>
            </p:cNvPr>
            <p:cNvSpPr/>
            <p:nvPr/>
          </p:nvSpPr>
          <p:spPr>
            <a:xfrm>
              <a:off x="20331609" y="13742723"/>
              <a:ext cx="20386" cy="71221"/>
            </a:xfrm>
            <a:custGeom>
              <a:avLst/>
              <a:gdLst>
                <a:gd name="connsiteX0" fmla="*/ 376 w 9525"/>
                <a:gd name="connsiteY0" fmla="*/ 57299 h 57150"/>
                <a:gd name="connsiteX1" fmla="*/ 376 w 9525"/>
                <a:gd name="connsiteY1" fmla="*/ 149 h 57150"/>
              </a:gdLst>
              <a:ahLst/>
              <a:cxnLst>
                <a:cxn ang="0">
                  <a:pos x="connsiteX0" y="connsiteY0"/>
                </a:cxn>
                <a:cxn ang="0">
                  <a:pos x="connsiteX1" y="connsiteY1"/>
                </a:cxn>
              </a:cxnLst>
              <a:rect l="l" t="t" r="r" b="b"/>
              <a:pathLst>
                <a:path w="9525" h="57150">
                  <a:moveTo>
                    <a:pt x="376" y="57299"/>
                  </a:moveTo>
                  <a:lnTo>
                    <a:pt x="376" y="149"/>
                  </a:lnTo>
                </a:path>
              </a:pathLst>
            </a:custGeom>
            <a:solidFill>
              <a:srgbClr val="000000"/>
            </a:solidFill>
            <a:ln w="9525" cap="flat">
              <a:noFill/>
              <a:prstDash val="solid"/>
              <a:round/>
            </a:ln>
          </p:spPr>
          <p:txBody>
            <a:bodyPr rtlCol="0" anchor="ctr"/>
            <a:lstStyle/>
            <a:p>
              <a:endParaRPr lang="en-US"/>
            </a:p>
          </p:txBody>
        </p:sp>
        <p:sp>
          <p:nvSpPr>
            <p:cNvPr id="1651" name="Freeform 1650">
              <a:extLst>
                <a:ext uri="{FF2B5EF4-FFF2-40B4-BE49-F238E27FC236}">
                  <a16:creationId xmlns:a16="http://schemas.microsoft.com/office/drawing/2014/main" id="{7A55D65A-6C50-82C3-9957-F995253E0D52}"/>
                </a:ext>
              </a:extLst>
            </p:cNvPr>
            <p:cNvSpPr/>
            <p:nvPr/>
          </p:nvSpPr>
          <p:spPr>
            <a:xfrm>
              <a:off x="22176538" y="14281356"/>
              <a:ext cx="20386" cy="71221"/>
            </a:xfrm>
            <a:custGeom>
              <a:avLst/>
              <a:gdLst>
                <a:gd name="connsiteX0" fmla="*/ 466 w 9525"/>
                <a:gd name="connsiteY0" fmla="*/ 57345 h 57150"/>
                <a:gd name="connsiteX1" fmla="*/ 466 w 9525"/>
                <a:gd name="connsiteY1" fmla="*/ 195 h 57150"/>
              </a:gdLst>
              <a:ahLst/>
              <a:cxnLst>
                <a:cxn ang="0">
                  <a:pos x="connsiteX0" y="connsiteY0"/>
                </a:cxn>
                <a:cxn ang="0">
                  <a:pos x="connsiteX1" y="connsiteY1"/>
                </a:cxn>
              </a:cxnLst>
              <a:rect l="l" t="t" r="r" b="b"/>
              <a:pathLst>
                <a:path w="9525" h="57150">
                  <a:moveTo>
                    <a:pt x="466" y="57345"/>
                  </a:moveTo>
                  <a:lnTo>
                    <a:pt x="466" y="195"/>
                  </a:lnTo>
                </a:path>
              </a:pathLst>
            </a:custGeom>
            <a:solidFill>
              <a:srgbClr val="000000"/>
            </a:solidFill>
            <a:ln w="9525" cap="flat">
              <a:noFill/>
              <a:prstDash val="solid"/>
              <a:round/>
            </a:ln>
          </p:spPr>
          <p:txBody>
            <a:bodyPr rtlCol="0" anchor="ctr"/>
            <a:lstStyle/>
            <a:p>
              <a:endParaRPr lang="en-US"/>
            </a:p>
          </p:txBody>
        </p:sp>
        <p:sp>
          <p:nvSpPr>
            <p:cNvPr id="1652" name="Freeform 1651">
              <a:extLst>
                <a:ext uri="{FF2B5EF4-FFF2-40B4-BE49-F238E27FC236}">
                  <a16:creationId xmlns:a16="http://schemas.microsoft.com/office/drawing/2014/main" id="{816C6BCB-2238-9A30-4A2D-AC6EFA40D0E2}"/>
                </a:ext>
              </a:extLst>
            </p:cNvPr>
            <p:cNvSpPr/>
            <p:nvPr/>
          </p:nvSpPr>
          <p:spPr>
            <a:xfrm>
              <a:off x="20680654" y="14820001"/>
              <a:ext cx="20386" cy="71221"/>
            </a:xfrm>
            <a:custGeom>
              <a:avLst/>
              <a:gdLst>
                <a:gd name="connsiteX0" fmla="*/ 393 w 9525"/>
                <a:gd name="connsiteY0" fmla="*/ 57390 h 57150"/>
                <a:gd name="connsiteX1" fmla="*/ 393 w 9525"/>
                <a:gd name="connsiteY1" fmla="*/ 240 h 57150"/>
              </a:gdLst>
              <a:ahLst/>
              <a:cxnLst>
                <a:cxn ang="0">
                  <a:pos x="connsiteX0" y="connsiteY0"/>
                </a:cxn>
                <a:cxn ang="0">
                  <a:pos x="connsiteX1" y="connsiteY1"/>
                </a:cxn>
              </a:cxnLst>
              <a:rect l="l" t="t" r="r" b="b"/>
              <a:pathLst>
                <a:path w="9525" h="57150">
                  <a:moveTo>
                    <a:pt x="393" y="57390"/>
                  </a:moveTo>
                  <a:lnTo>
                    <a:pt x="393" y="240"/>
                  </a:lnTo>
                </a:path>
              </a:pathLst>
            </a:custGeom>
            <a:solidFill>
              <a:srgbClr val="000000"/>
            </a:solidFill>
            <a:ln w="9525" cap="flat">
              <a:noFill/>
              <a:prstDash val="solid"/>
              <a:round/>
            </a:ln>
          </p:spPr>
          <p:txBody>
            <a:bodyPr rtlCol="0" anchor="ctr"/>
            <a:lstStyle/>
            <a:p>
              <a:endParaRPr lang="en-US"/>
            </a:p>
          </p:txBody>
        </p:sp>
        <p:sp>
          <p:nvSpPr>
            <p:cNvPr id="1653" name="Freeform 1652">
              <a:extLst>
                <a:ext uri="{FF2B5EF4-FFF2-40B4-BE49-F238E27FC236}">
                  <a16:creationId xmlns:a16="http://schemas.microsoft.com/office/drawing/2014/main" id="{95B90DD6-A7B3-5C45-3381-24310F6E3454}"/>
                </a:ext>
              </a:extLst>
            </p:cNvPr>
            <p:cNvSpPr/>
            <p:nvPr/>
          </p:nvSpPr>
          <p:spPr>
            <a:xfrm>
              <a:off x="22525582" y="15358646"/>
              <a:ext cx="20386" cy="71221"/>
            </a:xfrm>
            <a:custGeom>
              <a:avLst/>
              <a:gdLst>
                <a:gd name="connsiteX0" fmla="*/ 483 w 9525"/>
                <a:gd name="connsiteY0" fmla="*/ 57435 h 57150"/>
                <a:gd name="connsiteX1" fmla="*/ 483 w 9525"/>
                <a:gd name="connsiteY1" fmla="*/ 285 h 57150"/>
              </a:gdLst>
              <a:ahLst/>
              <a:cxnLst>
                <a:cxn ang="0">
                  <a:pos x="connsiteX0" y="connsiteY0"/>
                </a:cxn>
                <a:cxn ang="0">
                  <a:pos x="connsiteX1" y="connsiteY1"/>
                </a:cxn>
              </a:cxnLst>
              <a:rect l="l" t="t" r="r" b="b"/>
              <a:pathLst>
                <a:path w="9525" h="57150">
                  <a:moveTo>
                    <a:pt x="483" y="57435"/>
                  </a:moveTo>
                  <a:lnTo>
                    <a:pt x="483" y="285"/>
                  </a:lnTo>
                </a:path>
              </a:pathLst>
            </a:custGeom>
            <a:solidFill>
              <a:srgbClr val="000000"/>
            </a:solidFill>
            <a:ln w="9525" cap="flat">
              <a:noFill/>
              <a:prstDash val="solid"/>
              <a:round/>
            </a:ln>
          </p:spPr>
          <p:txBody>
            <a:bodyPr rtlCol="0" anchor="ctr"/>
            <a:lstStyle/>
            <a:p>
              <a:endParaRPr lang="en-US"/>
            </a:p>
          </p:txBody>
        </p:sp>
        <p:sp>
          <p:nvSpPr>
            <p:cNvPr id="1654" name="Freeform 1653">
              <a:extLst>
                <a:ext uri="{FF2B5EF4-FFF2-40B4-BE49-F238E27FC236}">
                  <a16:creationId xmlns:a16="http://schemas.microsoft.com/office/drawing/2014/main" id="{DE933FDF-C79C-D40E-9867-1F5E461E19B1}"/>
                </a:ext>
              </a:extLst>
            </p:cNvPr>
            <p:cNvSpPr/>
            <p:nvPr/>
          </p:nvSpPr>
          <p:spPr>
            <a:xfrm>
              <a:off x="23186263" y="15897278"/>
              <a:ext cx="20386" cy="71221"/>
            </a:xfrm>
            <a:custGeom>
              <a:avLst/>
              <a:gdLst>
                <a:gd name="connsiteX0" fmla="*/ 516 w 9525"/>
                <a:gd name="connsiteY0" fmla="*/ 57481 h 57150"/>
                <a:gd name="connsiteX1" fmla="*/ 516 w 9525"/>
                <a:gd name="connsiteY1" fmla="*/ 331 h 57150"/>
              </a:gdLst>
              <a:ahLst/>
              <a:cxnLst>
                <a:cxn ang="0">
                  <a:pos x="connsiteX0" y="connsiteY0"/>
                </a:cxn>
                <a:cxn ang="0">
                  <a:pos x="connsiteX1" y="connsiteY1"/>
                </a:cxn>
              </a:cxnLst>
              <a:rect l="l" t="t" r="r" b="b"/>
              <a:pathLst>
                <a:path w="9525" h="57150">
                  <a:moveTo>
                    <a:pt x="516" y="57481"/>
                  </a:moveTo>
                  <a:lnTo>
                    <a:pt x="516" y="331"/>
                  </a:lnTo>
                </a:path>
              </a:pathLst>
            </a:custGeom>
            <a:solidFill>
              <a:srgbClr val="000000"/>
            </a:solidFill>
            <a:ln w="9525" cap="flat">
              <a:noFill/>
              <a:prstDash val="solid"/>
              <a:round/>
            </a:ln>
          </p:spPr>
          <p:txBody>
            <a:bodyPr rtlCol="0" anchor="ctr"/>
            <a:lstStyle/>
            <a:p>
              <a:endParaRPr lang="en-US"/>
            </a:p>
          </p:txBody>
        </p:sp>
        <p:sp>
          <p:nvSpPr>
            <p:cNvPr id="1655" name="Freeform 1654">
              <a:extLst>
                <a:ext uri="{FF2B5EF4-FFF2-40B4-BE49-F238E27FC236}">
                  <a16:creationId xmlns:a16="http://schemas.microsoft.com/office/drawing/2014/main" id="{D3B9210F-4917-F69A-AD4E-FE91766090B3}"/>
                </a:ext>
              </a:extLst>
            </p:cNvPr>
            <p:cNvSpPr/>
            <p:nvPr/>
          </p:nvSpPr>
          <p:spPr>
            <a:xfrm>
              <a:off x="20094769" y="16435922"/>
              <a:ext cx="20386" cy="71221"/>
            </a:xfrm>
            <a:custGeom>
              <a:avLst/>
              <a:gdLst>
                <a:gd name="connsiteX0" fmla="*/ 364 w 9525"/>
                <a:gd name="connsiteY0" fmla="*/ 57526 h 57150"/>
                <a:gd name="connsiteX1" fmla="*/ 364 w 9525"/>
                <a:gd name="connsiteY1" fmla="*/ 376 h 57150"/>
              </a:gdLst>
              <a:ahLst/>
              <a:cxnLst>
                <a:cxn ang="0">
                  <a:pos x="connsiteX0" y="connsiteY0"/>
                </a:cxn>
                <a:cxn ang="0">
                  <a:pos x="connsiteX1" y="connsiteY1"/>
                </a:cxn>
              </a:cxnLst>
              <a:rect l="l" t="t" r="r" b="b"/>
              <a:pathLst>
                <a:path w="9525" h="57150">
                  <a:moveTo>
                    <a:pt x="364" y="57526"/>
                  </a:moveTo>
                  <a:lnTo>
                    <a:pt x="364" y="376"/>
                  </a:lnTo>
                </a:path>
              </a:pathLst>
            </a:custGeom>
            <a:solidFill>
              <a:srgbClr val="000000"/>
            </a:solidFill>
            <a:ln w="9525" cap="flat">
              <a:noFill/>
              <a:prstDash val="solid"/>
              <a:round/>
            </a:ln>
          </p:spPr>
          <p:txBody>
            <a:bodyPr rtlCol="0" anchor="ctr"/>
            <a:lstStyle/>
            <a:p>
              <a:endParaRPr lang="en-US"/>
            </a:p>
          </p:txBody>
        </p:sp>
        <p:sp>
          <p:nvSpPr>
            <p:cNvPr id="1656" name="Freeform 1655">
              <a:extLst>
                <a:ext uri="{FF2B5EF4-FFF2-40B4-BE49-F238E27FC236}">
                  <a16:creationId xmlns:a16="http://schemas.microsoft.com/office/drawing/2014/main" id="{70300252-9067-B18B-2A20-0505CD43C41E}"/>
                </a:ext>
              </a:extLst>
            </p:cNvPr>
            <p:cNvSpPr/>
            <p:nvPr/>
          </p:nvSpPr>
          <p:spPr>
            <a:xfrm>
              <a:off x="21303947" y="16974555"/>
              <a:ext cx="20386" cy="71221"/>
            </a:xfrm>
            <a:custGeom>
              <a:avLst/>
              <a:gdLst>
                <a:gd name="connsiteX0" fmla="*/ 423 w 9525"/>
                <a:gd name="connsiteY0" fmla="*/ 57572 h 57150"/>
                <a:gd name="connsiteX1" fmla="*/ 423 w 9525"/>
                <a:gd name="connsiteY1" fmla="*/ 422 h 57150"/>
              </a:gdLst>
              <a:ahLst/>
              <a:cxnLst>
                <a:cxn ang="0">
                  <a:pos x="connsiteX0" y="connsiteY0"/>
                </a:cxn>
                <a:cxn ang="0">
                  <a:pos x="connsiteX1" y="connsiteY1"/>
                </a:cxn>
              </a:cxnLst>
              <a:rect l="l" t="t" r="r" b="b"/>
              <a:pathLst>
                <a:path w="9525" h="57150">
                  <a:moveTo>
                    <a:pt x="423" y="57572"/>
                  </a:moveTo>
                  <a:lnTo>
                    <a:pt x="423" y="422"/>
                  </a:lnTo>
                </a:path>
              </a:pathLst>
            </a:custGeom>
            <a:solidFill>
              <a:srgbClr val="000000"/>
            </a:solidFill>
            <a:ln w="9525" cap="flat">
              <a:noFill/>
              <a:prstDash val="solid"/>
              <a:round/>
            </a:ln>
          </p:spPr>
          <p:txBody>
            <a:bodyPr rtlCol="0" anchor="ctr"/>
            <a:lstStyle/>
            <a:p>
              <a:endParaRPr lang="en-US"/>
            </a:p>
          </p:txBody>
        </p:sp>
        <p:sp>
          <p:nvSpPr>
            <p:cNvPr id="1657" name="Freeform 1656">
              <a:extLst>
                <a:ext uri="{FF2B5EF4-FFF2-40B4-BE49-F238E27FC236}">
                  <a16:creationId xmlns:a16="http://schemas.microsoft.com/office/drawing/2014/main" id="{3AA61950-38AF-AA1B-34BE-0E251D1990D4}"/>
                </a:ext>
              </a:extLst>
            </p:cNvPr>
            <p:cNvSpPr/>
            <p:nvPr/>
          </p:nvSpPr>
          <p:spPr>
            <a:xfrm>
              <a:off x="23635034" y="17513200"/>
              <a:ext cx="20386" cy="71221"/>
            </a:xfrm>
            <a:custGeom>
              <a:avLst/>
              <a:gdLst>
                <a:gd name="connsiteX0" fmla="*/ 538 w 9525"/>
                <a:gd name="connsiteY0" fmla="*/ 57617 h 57150"/>
                <a:gd name="connsiteX1" fmla="*/ 538 w 9525"/>
                <a:gd name="connsiteY1" fmla="*/ 467 h 57150"/>
              </a:gdLst>
              <a:ahLst/>
              <a:cxnLst>
                <a:cxn ang="0">
                  <a:pos x="connsiteX0" y="connsiteY0"/>
                </a:cxn>
                <a:cxn ang="0">
                  <a:pos x="connsiteX1" y="connsiteY1"/>
                </a:cxn>
              </a:cxnLst>
              <a:rect l="l" t="t" r="r" b="b"/>
              <a:pathLst>
                <a:path w="9525" h="57150">
                  <a:moveTo>
                    <a:pt x="538" y="57617"/>
                  </a:moveTo>
                  <a:lnTo>
                    <a:pt x="538" y="467"/>
                  </a:lnTo>
                </a:path>
              </a:pathLst>
            </a:custGeom>
            <a:solidFill>
              <a:srgbClr val="000000"/>
            </a:solidFill>
            <a:ln w="9525" cap="flat">
              <a:noFill/>
              <a:prstDash val="solid"/>
              <a:round/>
            </a:ln>
          </p:spPr>
          <p:txBody>
            <a:bodyPr rtlCol="0" anchor="ctr"/>
            <a:lstStyle/>
            <a:p>
              <a:endParaRPr lang="en-US"/>
            </a:p>
          </p:txBody>
        </p:sp>
        <p:sp>
          <p:nvSpPr>
            <p:cNvPr id="1658" name="Freeform 1657">
              <a:extLst>
                <a:ext uri="{FF2B5EF4-FFF2-40B4-BE49-F238E27FC236}">
                  <a16:creationId xmlns:a16="http://schemas.microsoft.com/office/drawing/2014/main" id="{970368E1-22B3-31E8-C824-8CBAF485F02B}"/>
                </a:ext>
              </a:extLst>
            </p:cNvPr>
            <p:cNvSpPr/>
            <p:nvPr/>
          </p:nvSpPr>
          <p:spPr>
            <a:xfrm>
              <a:off x="21465993" y="18051844"/>
              <a:ext cx="20386" cy="71221"/>
            </a:xfrm>
            <a:custGeom>
              <a:avLst/>
              <a:gdLst>
                <a:gd name="connsiteX0" fmla="*/ 431 w 9525"/>
                <a:gd name="connsiteY0" fmla="*/ 57662 h 57150"/>
                <a:gd name="connsiteX1" fmla="*/ 431 w 9525"/>
                <a:gd name="connsiteY1" fmla="*/ 512 h 57150"/>
              </a:gdLst>
              <a:ahLst/>
              <a:cxnLst>
                <a:cxn ang="0">
                  <a:pos x="connsiteX0" y="connsiteY0"/>
                </a:cxn>
                <a:cxn ang="0">
                  <a:pos x="connsiteX1" y="connsiteY1"/>
                </a:cxn>
              </a:cxnLst>
              <a:rect l="l" t="t" r="r" b="b"/>
              <a:pathLst>
                <a:path w="9525" h="57150">
                  <a:moveTo>
                    <a:pt x="431" y="57662"/>
                  </a:moveTo>
                  <a:lnTo>
                    <a:pt x="431" y="512"/>
                  </a:lnTo>
                </a:path>
              </a:pathLst>
            </a:custGeom>
            <a:solidFill>
              <a:srgbClr val="000000"/>
            </a:solidFill>
            <a:ln w="9525" cap="flat">
              <a:noFill/>
              <a:prstDash val="solid"/>
              <a:round/>
            </a:ln>
          </p:spPr>
          <p:txBody>
            <a:bodyPr rtlCol="0" anchor="ctr"/>
            <a:lstStyle/>
            <a:p>
              <a:endParaRPr lang="en-US"/>
            </a:p>
          </p:txBody>
        </p:sp>
        <p:sp>
          <p:nvSpPr>
            <p:cNvPr id="1659" name="Freeform 1658">
              <a:extLst>
                <a:ext uri="{FF2B5EF4-FFF2-40B4-BE49-F238E27FC236}">
                  <a16:creationId xmlns:a16="http://schemas.microsoft.com/office/drawing/2014/main" id="{061E223C-1255-CEF3-18B8-A48AAC866972}"/>
                </a:ext>
              </a:extLst>
            </p:cNvPr>
            <p:cNvSpPr/>
            <p:nvPr/>
          </p:nvSpPr>
          <p:spPr>
            <a:xfrm>
              <a:off x="20256815" y="18590477"/>
              <a:ext cx="20386" cy="71221"/>
            </a:xfrm>
            <a:custGeom>
              <a:avLst/>
              <a:gdLst>
                <a:gd name="connsiteX0" fmla="*/ 372 w 9525"/>
                <a:gd name="connsiteY0" fmla="*/ 57708 h 57150"/>
                <a:gd name="connsiteX1" fmla="*/ 372 w 9525"/>
                <a:gd name="connsiteY1" fmla="*/ 558 h 57150"/>
              </a:gdLst>
              <a:ahLst/>
              <a:cxnLst>
                <a:cxn ang="0">
                  <a:pos x="connsiteX0" y="connsiteY0"/>
                </a:cxn>
                <a:cxn ang="0">
                  <a:pos x="connsiteX1" y="connsiteY1"/>
                </a:cxn>
              </a:cxnLst>
              <a:rect l="l" t="t" r="r" b="b"/>
              <a:pathLst>
                <a:path w="9525" h="57150">
                  <a:moveTo>
                    <a:pt x="372" y="57708"/>
                  </a:moveTo>
                  <a:lnTo>
                    <a:pt x="372" y="558"/>
                  </a:lnTo>
                </a:path>
              </a:pathLst>
            </a:custGeom>
            <a:solidFill>
              <a:srgbClr val="000000"/>
            </a:solidFill>
            <a:ln w="9525" cap="flat">
              <a:noFill/>
              <a:prstDash val="solid"/>
              <a:round/>
            </a:ln>
          </p:spPr>
          <p:txBody>
            <a:bodyPr rtlCol="0" anchor="ctr"/>
            <a:lstStyle/>
            <a:p>
              <a:endParaRPr lang="en-US"/>
            </a:p>
          </p:txBody>
        </p:sp>
        <p:sp>
          <p:nvSpPr>
            <p:cNvPr id="1660" name="Freeform 1659">
              <a:extLst>
                <a:ext uri="{FF2B5EF4-FFF2-40B4-BE49-F238E27FC236}">
                  <a16:creationId xmlns:a16="http://schemas.microsoft.com/office/drawing/2014/main" id="{3D297377-B9AB-2917-1AE7-2B78A6ABED66}"/>
                </a:ext>
              </a:extLst>
            </p:cNvPr>
            <p:cNvSpPr/>
            <p:nvPr/>
          </p:nvSpPr>
          <p:spPr>
            <a:xfrm>
              <a:off x="20942428" y="19129123"/>
              <a:ext cx="20386" cy="71221"/>
            </a:xfrm>
            <a:custGeom>
              <a:avLst/>
              <a:gdLst>
                <a:gd name="connsiteX0" fmla="*/ 406 w 9525"/>
                <a:gd name="connsiteY0" fmla="*/ 57753 h 57150"/>
                <a:gd name="connsiteX1" fmla="*/ 406 w 9525"/>
                <a:gd name="connsiteY1" fmla="*/ 603 h 57150"/>
              </a:gdLst>
              <a:ahLst/>
              <a:cxnLst>
                <a:cxn ang="0">
                  <a:pos x="connsiteX0" y="connsiteY0"/>
                </a:cxn>
                <a:cxn ang="0">
                  <a:pos x="connsiteX1" y="connsiteY1"/>
                </a:cxn>
              </a:cxnLst>
              <a:rect l="l" t="t" r="r" b="b"/>
              <a:pathLst>
                <a:path w="9525" h="57150">
                  <a:moveTo>
                    <a:pt x="406" y="57753"/>
                  </a:moveTo>
                  <a:lnTo>
                    <a:pt x="406" y="603"/>
                  </a:lnTo>
                </a:path>
              </a:pathLst>
            </a:custGeom>
            <a:solidFill>
              <a:srgbClr val="000000"/>
            </a:solidFill>
            <a:ln w="9525" cap="flat">
              <a:noFill/>
              <a:prstDash val="solid"/>
              <a:round/>
            </a:ln>
          </p:spPr>
          <p:txBody>
            <a:bodyPr rtlCol="0" anchor="ctr"/>
            <a:lstStyle/>
            <a:p>
              <a:endParaRPr lang="en-US"/>
            </a:p>
          </p:txBody>
        </p:sp>
        <p:sp>
          <p:nvSpPr>
            <p:cNvPr id="1661" name="Freeform 1660">
              <a:extLst>
                <a:ext uri="{FF2B5EF4-FFF2-40B4-BE49-F238E27FC236}">
                  <a16:creationId xmlns:a16="http://schemas.microsoft.com/office/drawing/2014/main" id="{7F6A46FD-7F7C-4613-BCBD-65BF38D4786E}"/>
                </a:ext>
              </a:extLst>
            </p:cNvPr>
            <p:cNvSpPr/>
            <p:nvPr/>
          </p:nvSpPr>
          <p:spPr>
            <a:xfrm>
              <a:off x="23934215" y="19667767"/>
              <a:ext cx="20386" cy="71221"/>
            </a:xfrm>
            <a:custGeom>
              <a:avLst/>
              <a:gdLst>
                <a:gd name="connsiteX0" fmla="*/ 552 w 9525"/>
                <a:gd name="connsiteY0" fmla="*/ 57798 h 57150"/>
                <a:gd name="connsiteX1" fmla="*/ 552 w 9525"/>
                <a:gd name="connsiteY1" fmla="*/ 648 h 57150"/>
              </a:gdLst>
              <a:ahLst/>
              <a:cxnLst>
                <a:cxn ang="0">
                  <a:pos x="connsiteX0" y="connsiteY0"/>
                </a:cxn>
                <a:cxn ang="0">
                  <a:pos x="connsiteX1" y="connsiteY1"/>
                </a:cxn>
              </a:cxnLst>
              <a:rect l="l" t="t" r="r" b="b"/>
              <a:pathLst>
                <a:path w="9525" h="57150">
                  <a:moveTo>
                    <a:pt x="552" y="57798"/>
                  </a:moveTo>
                  <a:lnTo>
                    <a:pt x="552" y="648"/>
                  </a:lnTo>
                </a:path>
              </a:pathLst>
            </a:custGeom>
            <a:solidFill>
              <a:srgbClr val="000000"/>
            </a:solidFill>
            <a:ln w="9525" cap="flat">
              <a:noFill/>
              <a:prstDash val="solid"/>
              <a:round/>
            </a:ln>
          </p:spPr>
          <p:txBody>
            <a:bodyPr rtlCol="0" anchor="ctr"/>
            <a:lstStyle/>
            <a:p>
              <a:endParaRPr lang="en-US"/>
            </a:p>
          </p:txBody>
        </p:sp>
        <p:sp>
          <p:nvSpPr>
            <p:cNvPr id="1677" name="Freeform 1676">
              <a:extLst>
                <a:ext uri="{FF2B5EF4-FFF2-40B4-BE49-F238E27FC236}">
                  <a16:creationId xmlns:a16="http://schemas.microsoft.com/office/drawing/2014/main" id="{CDAC6290-9FE5-6F90-586E-E8A51B7B2CBB}"/>
                </a:ext>
              </a:extLst>
            </p:cNvPr>
            <p:cNvSpPr/>
            <p:nvPr/>
          </p:nvSpPr>
          <p:spPr>
            <a:xfrm>
              <a:off x="18489168" y="12350935"/>
              <a:ext cx="20386" cy="7702553"/>
            </a:xfrm>
            <a:custGeom>
              <a:avLst/>
              <a:gdLst>
                <a:gd name="connsiteX0" fmla="*/ 0 w 9525"/>
                <a:gd name="connsiteY0" fmla="*/ 6180773 h 6180772"/>
                <a:gd name="connsiteX1" fmla="*/ 0 w 9525"/>
                <a:gd name="connsiteY1" fmla="*/ 0 h 6180772"/>
              </a:gdLst>
              <a:ahLst/>
              <a:cxnLst>
                <a:cxn ang="0">
                  <a:pos x="connsiteX0" y="connsiteY0"/>
                </a:cxn>
                <a:cxn ang="0">
                  <a:pos x="connsiteX1" y="connsiteY1"/>
                </a:cxn>
              </a:cxnLst>
              <a:rect l="l" t="t" r="r" b="b"/>
              <a:pathLst>
                <a:path w="9525" h="6180772">
                  <a:moveTo>
                    <a:pt x="0" y="6180773"/>
                  </a:moveTo>
                  <a:lnTo>
                    <a:pt x="0" y="0"/>
                  </a:lnTo>
                </a:path>
              </a:pathLst>
            </a:custGeom>
            <a:noFill/>
            <a:ln w="28575" cap="sq">
              <a:solidFill>
                <a:srgbClr val="1A1A1A"/>
              </a:solidFill>
              <a:prstDash val="solid"/>
              <a:miter/>
            </a:ln>
          </p:spPr>
          <p:txBody>
            <a:bodyPr rtlCol="0" anchor="ctr"/>
            <a:lstStyle/>
            <a:p>
              <a:endParaRPr lang="en-US"/>
            </a:p>
          </p:txBody>
        </p:sp>
        <p:sp>
          <p:nvSpPr>
            <p:cNvPr id="1678" name="Freeform 1677">
              <a:extLst>
                <a:ext uri="{FF2B5EF4-FFF2-40B4-BE49-F238E27FC236}">
                  <a16:creationId xmlns:a16="http://schemas.microsoft.com/office/drawing/2014/main" id="{968FA93F-F706-4274-8EED-0DD020BCA4C4}"/>
                </a:ext>
              </a:extLst>
            </p:cNvPr>
            <p:cNvSpPr/>
            <p:nvPr/>
          </p:nvSpPr>
          <p:spPr>
            <a:xfrm>
              <a:off x="18489168" y="20053488"/>
              <a:ext cx="5704332" cy="11870"/>
            </a:xfrm>
            <a:custGeom>
              <a:avLst/>
              <a:gdLst>
                <a:gd name="connsiteX0" fmla="*/ 0 w 2665285"/>
                <a:gd name="connsiteY0" fmla="*/ 0 h 9525"/>
                <a:gd name="connsiteX1" fmla="*/ 2665286 w 2665285"/>
                <a:gd name="connsiteY1" fmla="*/ 0 h 9525"/>
              </a:gdLst>
              <a:ahLst/>
              <a:cxnLst>
                <a:cxn ang="0">
                  <a:pos x="connsiteX0" y="connsiteY0"/>
                </a:cxn>
                <a:cxn ang="0">
                  <a:pos x="connsiteX1" y="connsiteY1"/>
                </a:cxn>
              </a:cxnLst>
              <a:rect l="l" t="t" r="r" b="b"/>
              <a:pathLst>
                <a:path w="2665285" h="9525">
                  <a:moveTo>
                    <a:pt x="0" y="0"/>
                  </a:moveTo>
                  <a:lnTo>
                    <a:pt x="2665286" y="0"/>
                  </a:lnTo>
                </a:path>
              </a:pathLst>
            </a:custGeom>
            <a:noFill/>
            <a:ln w="28575" cap="sq">
              <a:solidFill>
                <a:srgbClr val="1A1A1A"/>
              </a:solidFill>
              <a:prstDash val="solid"/>
              <a:miter/>
            </a:ln>
          </p:spPr>
          <p:txBody>
            <a:bodyPr rtlCol="0" anchor="ctr"/>
            <a:lstStyle/>
            <a:p>
              <a:endParaRPr lang="en-US"/>
            </a:p>
          </p:txBody>
        </p:sp>
        <p:sp>
          <p:nvSpPr>
            <p:cNvPr id="1682" name="Freeform 1681">
              <a:extLst>
                <a:ext uri="{FF2B5EF4-FFF2-40B4-BE49-F238E27FC236}">
                  <a16:creationId xmlns:a16="http://schemas.microsoft.com/office/drawing/2014/main" id="{DBAF2061-EF31-5AAE-2D9D-D6D16A6DA3B8}"/>
                </a:ext>
              </a:extLst>
            </p:cNvPr>
            <p:cNvSpPr/>
            <p:nvPr/>
          </p:nvSpPr>
          <p:spPr>
            <a:xfrm flipV="1">
              <a:off x="22482176" y="12279714"/>
              <a:ext cx="20386" cy="11870"/>
            </a:xfrm>
            <a:custGeom>
              <a:avLst/>
              <a:gdLst/>
              <a:ahLst/>
              <a:cxnLst/>
              <a:rect l="l" t="t" r="r" b="b"/>
              <a:pathLst>
                <a:path w="9525" h="9525"/>
              </a:pathLst>
            </a:custGeom>
            <a:solidFill>
              <a:srgbClr val="333333"/>
            </a:solidFill>
            <a:ln w="24" cap="flat">
              <a:noFill/>
              <a:prstDash val="solid"/>
              <a:round/>
            </a:ln>
          </p:spPr>
          <p:txBody>
            <a:bodyPr rtlCol="0" anchor="ctr"/>
            <a:lstStyle/>
            <a:p>
              <a:endParaRPr lang="en-US"/>
            </a:p>
          </p:txBody>
        </p:sp>
        <p:grpSp>
          <p:nvGrpSpPr>
            <p:cNvPr id="1735" name="Group 1734">
              <a:extLst>
                <a:ext uri="{FF2B5EF4-FFF2-40B4-BE49-F238E27FC236}">
                  <a16:creationId xmlns:a16="http://schemas.microsoft.com/office/drawing/2014/main" id="{44A68A43-90D9-DE55-0C79-C1055D50EFEA}"/>
                </a:ext>
              </a:extLst>
            </p:cNvPr>
            <p:cNvGrpSpPr/>
            <p:nvPr/>
          </p:nvGrpSpPr>
          <p:grpSpPr>
            <a:xfrm>
              <a:off x="13013147" y="12497461"/>
              <a:ext cx="5366293" cy="7389943"/>
              <a:chOff x="11659835" y="12494927"/>
              <a:chExt cx="6400800" cy="7389943"/>
            </a:xfrm>
          </p:grpSpPr>
          <p:sp>
            <p:nvSpPr>
              <p:cNvPr id="1718" name="TextBox 1717">
                <a:extLst>
                  <a:ext uri="{FF2B5EF4-FFF2-40B4-BE49-F238E27FC236}">
                    <a16:creationId xmlns:a16="http://schemas.microsoft.com/office/drawing/2014/main" id="{B83F7FD5-6CE7-E835-7556-2343B70F17A0}"/>
                  </a:ext>
                </a:extLst>
              </p:cNvPr>
              <p:cNvSpPr txBox="1"/>
              <p:nvPr/>
            </p:nvSpPr>
            <p:spPr>
              <a:xfrm>
                <a:off x="11659835" y="12494927"/>
                <a:ext cx="6400800" cy="400110"/>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CAB vs. TDF/FTC</a:t>
                </a:r>
              </a:p>
            </p:txBody>
          </p:sp>
          <p:sp>
            <p:nvSpPr>
              <p:cNvPr id="1720" name="TextBox 1719">
                <a:extLst>
                  <a:ext uri="{FF2B5EF4-FFF2-40B4-BE49-F238E27FC236}">
                    <a16:creationId xmlns:a16="http://schemas.microsoft.com/office/drawing/2014/main" id="{56524339-A220-77C9-E073-9F740A98A624}"/>
                  </a:ext>
                </a:extLst>
              </p:cNvPr>
              <p:cNvSpPr txBox="1"/>
              <p:nvPr/>
            </p:nvSpPr>
            <p:spPr>
              <a:xfrm>
                <a:off x="11659835" y="13032606"/>
                <a:ext cx="6400800" cy="400110"/>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Southern Africa vs. South Africa</a:t>
                </a:r>
              </a:p>
            </p:txBody>
          </p:sp>
          <p:sp>
            <p:nvSpPr>
              <p:cNvPr id="1721" name="TextBox 1720">
                <a:extLst>
                  <a:ext uri="{FF2B5EF4-FFF2-40B4-BE49-F238E27FC236}">
                    <a16:creationId xmlns:a16="http://schemas.microsoft.com/office/drawing/2014/main" id="{B8519EAA-E7CC-96E4-548D-A34C418B5246}"/>
                  </a:ext>
                </a:extLst>
              </p:cNvPr>
              <p:cNvSpPr txBox="1"/>
              <p:nvPr/>
            </p:nvSpPr>
            <p:spPr>
              <a:xfrm>
                <a:off x="11659835" y="13570285"/>
                <a:ext cx="6400800" cy="400110"/>
              </a:xfrm>
              <a:prstGeom prst="rect">
                <a:avLst/>
              </a:prstGeom>
              <a:noFill/>
            </p:spPr>
            <p:txBody>
              <a:bodyPr wrap="square" rtlCol="0">
                <a:spAutoFit/>
              </a:bodyPr>
              <a:lstStyle/>
              <a:p>
                <a:pPr algn="r"/>
                <a:r>
                  <a:rPr lang="en-US" sz="2000" dirty="0">
                    <a:solidFill>
                      <a:srgbClr val="000000"/>
                    </a:solidFill>
                    <a:effectLst/>
                    <a:latin typeface="Arial" panose="020B0604020202020204" pitchFamily="34" charset="0"/>
                    <a:ea typeface="Times New Roman" panose="02020603050405020304" pitchFamily="18" charset="0"/>
                  </a:rPr>
                  <a:t>East Africa vs. South Africa</a:t>
                </a:r>
                <a:endParaRPr lang="en-US" sz="2000" dirty="0">
                  <a:latin typeface="Arial" panose="020B0604020202020204" pitchFamily="34" charset="0"/>
                  <a:cs typeface="Arial" panose="020B0604020202020204" pitchFamily="34" charset="0"/>
                </a:endParaRPr>
              </a:p>
            </p:txBody>
          </p:sp>
          <p:sp>
            <p:nvSpPr>
              <p:cNvPr id="1722" name="TextBox 1721">
                <a:extLst>
                  <a:ext uri="{FF2B5EF4-FFF2-40B4-BE49-F238E27FC236}">
                    <a16:creationId xmlns:a16="http://schemas.microsoft.com/office/drawing/2014/main" id="{88481826-2614-22FE-BD52-36129AB67CDE}"/>
                  </a:ext>
                </a:extLst>
              </p:cNvPr>
              <p:cNvSpPr txBox="1"/>
              <p:nvPr/>
            </p:nvSpPr>
            <p:spPr>
              <a:xfrm>
                <a:off x="11659835" y="14107964"/>
                <a:ext cx="6400800" cy="418862"/>
              </a:xfrm>
              <a:prstGeom prst="rect">
                <a:avLst/>
              </a:prstGeom>
              <a:noFill/>
            </p:spPr>
            <p:txBody>
              <a:bodyPr wrap="square" rtlCol="0">
                <a:spAutoFit/>
              </a:bodyPr>
              <a:lstStyle/>
              <a:p>
                <a:pPr algn="r"/>
                <a:r>
                  <a:rPr lang="en-US" sz="2000" dirty="0">
                    <a:solidFill>
                      <a:srgbClr val="000000"/>
                    </a:solidFill>
                    <a:effectLst/>
                    <a:latin typeface="Arial" panose="020B0604020202020204" pitchFamily="34" charset="0"/>
                    <a:ea typeface="Times New Roman" panose="02020603050405020304" pitchFamily="18" charset="0"/>
                  </a:rPr>
                  <a:t>Age in 10-year increments</a:t>
                </a:r>
                <a:r>
                  <a:rPr lang="en-US" sz="2000" dirty="0">
                    <a:effectLst/>
                  </a:rPr>
                  <a:t> </a:t>
                </a:r>
                <a:endParaRPr lang="en-US" sz="2000" dirty="0">
                  <a:latin typeface="Arial" panose="020B0604020202020204" pitchFamily="34" charset="0"/>
                  <a:cs typeface="Arial" panose="020B0604020202020204" pitchFamily="34" charset="0"/>
                </a:endParaRPr>
              </a:p>
            </p:txBody>
          </p:sp>
          <p:sp>
            <p:nvSpPr>
              <p:cNvPr id="1723" name="TextBox 1722">
                <a:extLst>
                  <a:ext uri="{FF2B5EF4-FFF2-40B4-BE49-F238E27FC236}">
                    <a16:creationId xmlns:a16="http://schemas.microsoft.com/office/drawing/2014/main" id="{B2D51559-5E42-DBF0-4FD8-66785C519319}"/>
                  </a:ext>
                </a:extLst>
              </p:cNvPr>
              <p:cNvSpPr txBox="1"/>
              <p:nvPr/>
            </p:nvSpPr>
            <p:spPr>
              <a:xfrm>
                <a:off x="11659835" y="14645643"/>
                <a:ext cx="6400800" cy="400110"/>
              </a:xfrm>
              <a:prstGeom prst="rect">
                <a:avLst/>
              </a:prstGeom>
              <a:noFill/>
            </p:spPr>
            <p:txBody>
              <a:bodyPr wrap="square" rtlCol="0">
                <a:spAutoFit/>
              </a:bodyPr>
              <a:lstStyle/>
              <a:p>
                <a:pPr algn="r"/>
                <a:r>
                  <a:rPr lang="en-US" sz="2000" dirty="0">
                    <a:solidFill>
                      <a:srgbClr val="000000"/>
                    </a:solidFill>
                    <a:effectLst/>
                    <a:latin typeface="Arial" panose="020B0604020202020204" pitchFamily="34" charset="0"/>
                    <a:ea typeface="Times New Roman" panose="02020603050405020304" pitchFamily="18" charset="0"/>
                  </a:rPr>
                  <a:t>Overweight vs. Normal/Underweight</a:t>
                </a:r>
                <a:r>
                  <a:rPr lang="en-US" sz="2000" dirty="0">
                    <a:effectLst/>
                  </a:rPr>
                  <a:t> </a:t>
                </a:r>
                <a:endParaRPr lang="en-US" sz="2000" dirty="0">
                  <a:latin typeface="Arial" panose="020B0604020202020204" pitchFamily="34" charset="0"/>
                  <a:cs typeface="Arial" panose="020B0604020202020204" pitchFamily="34" charset="0"/>
                </a:endParaRPr>
              </a:p>
            </p:txBody>
          </p:sp>
          <p:sp>
            <p:nvSpPr>
              <p:cNvPr id="1724" name="TextBox 1723">
                <a:extLst>
                  <a:ext uri="{FF2B5EF4-FFF2-40B4-BE49-F238E27FC236}">
                    <a16:creationId xmlns:a16="http://schemas.microsoft.com/office/drawing/2014/main" id="{21897C03-1E2F-6009-59A8-38E7E1921728}"/>
                  </a:ext>
                </a:extLst>
              </p:cNvPr>
              <p:cNvSpPr txBox="1"/>
              <p:nvPr/>
            </p:nvSpPr>
            <p:spPr>
              <a:xfrm>
                <a:off x="11659835" y="18947075"/>
                <a:ext cx="6400800" cy="400110"/>
              </a:xfrm>
              <a:prstGeom prst="rect">
                <a:avLst/>
              </a:prstGeom>
              <a:noFill/>
            </p:spPr>
            <p:txBody>
              <a:bodyPr wrap="square" rtlCol="0">
                <a:spAutoFit/>
              </a:bodyPr>
              <a:lstStyle/>
              <a:p>
                <a:pPr algn="r"/>
                <a:r>
                  <a:rPr lang="en-US" sz="2000" dirty="0">
                    <a:solidFill>
                      <a:srgbClr val="000000"/>
                    </a:solidFill>
                    <a:effectLst/>
                    <a:latin typeface="Arial" panose="020B0604020202020204" pitchFamily="34" charset="0"/>
                    <a:ea typeface="Times New Roman" panose="02020603050405020304" pitchFamily="18" charset="0"/>
                  </a:rPr>
                  <a:t>NET EN vs. DMPA </a:t>
                </a:r>
                <a:r>
                  <a:rPr lang="en-US" sz="2000" dirty="0">
                    <a:effectLst/>
                  </a:rPr>
                  <a:t> </a:t>
                </a:r>
                <a:endParaRPr lang="en-US" sz="2000" dirty="0">
                  <a:latin typeface="Arial" panose="020B0604020202020204" pitchFamily="34" charset="0"/>
                  <a:cs typeface="Arial" panose="020B0604020202020204" pitchFamily="34" charset="0"/>
                </a:endParaRPr>
              </a:p>
            </p:txBody>
          </p:sp>
          <p:sp>
            <p:nvSpPr>
              <p:cNvPr id="1725" name="TextBox 1724">
                <a:extLst>
                  <a:ext uri="{FF2B5EF4-FFF2-40B4-BE49-F238E27FC236}">
                    <a16:creationId xmlns:a16="http://schemas.microsoft.com/office/drawing/2014/main" id="{278FF4CD-22E2-D8D1-6CAC-8254727A7322}"/>
                  </a:ext>
                </a:extLst>
              </p:cNvPr>
              <p:cNvSpPr txBox="1"/>
              <p:nvPr/>
            </p:nvSpPr>
            <p:spPr>
              <a:xfrm>
                <a:off x="11659835" y="15183322"/>
                <a:ext cx="6400800" cy="400110"/>
              </a:xfrm>
              <a:prstGeom prst="rect">
                <a:avLst/>
              </a:prstGeom>
              <a:noFill/>
            </p:spPr>
            <p:txBody>
              <a:bodyPr wrap="square" rtlCol="0">
                <a:spAutoFit/>
              </a:bodyPr>
              <a:lstStyle/>
              <a:p>
                <a:pPr algn="r"/>
                <a:r>
                  <a:rPr lang="en-US" sz="2000" dirty="0">
                    <a:solidFill>
                      <a:srgbClr val="000000"/>
                    </a:solidFill>
                    <a:effectLst/>
                    <a:latin typeface="Arial" panose="020B0604020202020204" pitchFamily="34" charset="0"/>
                    <a:ea typeface="Times New Roman" panose="02020603050405020304" pitchFamily="18" charset="0"/>
                  </a:rPr>
                  <a:t>Obese vs. Normal/Underweight </a:t>
                </a:r>
                <a:r>
                  <a:rPr lang="en-US" sz="2000" dirty="0">
                    <a:effectLst/>
                  </a:rPr>
                  <a:t> </a:t>
                </a:r>
                <a:endParaRPr lang="en-US" sz="2000" dirty="0">
                  <a:latin typeface="Arial" panose="020B0604020202020204" pitchFamily="34" charset="0"/>
                  <a:cs typeface="Arial" panose="020B0604020202020204" pitchFamily="34" charset="0"/>
                </a:endParaRPr>
              </a:p>
            </p:txBody>
          </p:sp>
          <p:sp>
            <p:nvSpPr>
              <p:cNvPr id="1726" name="TextBox 1725">
                <a:extLst>
                  <a:ext uri="{FF2B5EF4-FFF2-40B4-BE49-F238E27FC236}">
                    <a16:creationId xmlns:a16="http://schemas.microsoft.com/office/drawing/2014/main" id="{30AEE727-880E-70F6-5D21-7A3410F2C1AF}"/>
                  </a:ext>
                </a:extLst>
              </p:cNvPr>
              <p:cNvSpPr txBox="1"/>
              <p:nvPr/>
            </p:nvSpPr>
            <p:spPr>
              <a:xfrm>
                <a:off x="11659835" y="15721001"/>
                <a:ext cx="6400800" cy="400110"/>
              </a:xfrm>
              <a:prstGeom prst="rect">
                <a:avLst/>
              </a:prstGeom>
              <a:noFill/>
            </p:spPr>
            <p:txBody>
              <a:bodyPr wrap="square" rtlCol="0">
                <a:spAutoFit/>
              </a:bodyPr>
              <a:lstStyle/>
              <a:p>
                <a:pPr algn="r"/>
                <a:r>
                  <a:rPr lang="en-US" sz="2000" dirty="0">
                    <a:solidFill>
                      <a:srgbClr val="000000"/>
                    </a:solidFill>
                    <a:effectLst/>
                    <a:latin typeface="Arial" panose="020B0604020202020204" pitchFamily="34" charset="0"/>
                    <a:ea typeface="Times New Roman" panose="02020603050405020304" pitchFamily="18" charset="0"/>
                  </a:rPr>
                  <a:t>Extreme vs. Normal/Underweight </a:t>
                </a:r>
                <a:r>
                  <a:rPr lang="en-US" sz="2000" dirty="0">
                    <a:effectLst/>
                  </a:rPr>
                  <a:t> </a:t>
                </a:r>
                <a:endParaRPr lang="en-US" sz="2000" dirty="0">
                  <a:latin typeface="Arial" panose="020B0604020202020204" pitchFamily="34" charset="0"/>
                  <a:cs typeface="Arial" panose="020B0604020202020204" pitchFamily="34" charset="0"/>
                </a:endParaRPr>
              </a:p>
            </p:txBody>
          </p:sp>
          <p:sp>
            <p:nvSpPr>
              <p:cNvPr id="1727" name="TextBox 1726">
                <a:extLst>
                  <a:ext uri="{FF2B5EF4-FFF2-40B4-BE49-F238E27FC236}">
                    <a16:creationId xmlns:a16="http://schemas.microsoft.com/office/drawing/2014/main" id="{DCEDCFCE-0202-7A15-FDDC-EB2BBECDBF82}"/>
                  </a:ext>
                </a:extLst>
              </p:cNvPr>
              <p:cNvSpPr txBox="1"/>
              <p:nvPr/>
            </p:nvSpPr>
            <p:spPr>
              <a:xfrm>
                <a:off x="11659835" y="16258680"/>
                <a:ext cx="6400800" cy="400110"/>
              </a:xfrm>
              <a:prstGeom prst="rect">
                <a:avLst/>
              </a:prstGeom>
              <a:noFill/>
            </p:spPr>
            <p:txBody>
              <a:bodyPr wrap="square" rtlCol="0">
                <a:spAutoFit/>
              </a:bodyPr>
              <a:lstStyle/>
              <a:p>
                <a:pPr algn="r"/>
                <a:r>
                  <a:rPr lang="en-US" sz="2000" dirty="0">
                    <a:solidFill>
                      <a:srgbClr val="000000"/>
                    </a:solidFill>
                    <a:effectLst/>
                    <a:latin typeface="Arial" panose="020B0604020202020204" pitchFamily="34" charset="0"/>
                    <a:ea typeface="Times New Roman" panose="02020603050405020304" pitchFamily="18" charset="0"/>
                  </a:rPr>
                  <a:t>Weight gain 5-10% vs. &lt;5% </a:t>
                </a:r>
                <a:r>
                  <a:rPr lang="en-US" sz="2000" dirty="0">
                    <a:effectLst/>
                  </a:rPr>
                  <a:t> </a:t>
                </a:r>
                <a:endParaRPr lang="en-US" sz="2000" dirty="0">
                  <a:latin typeface="Arial" panose="020B0604020202020204" pitchFamily="34" charset="0"/>
                  <a:cs typeface="Arial" panose="020B0604020202020204" pitchFamily="34" charset="0"/>
                </a:endParaRPr>
              </a:p>
            </p:txBody>
          </p:sp>
          <p:sp>
            <p:nvSpPr>
              <p:cNvPr id="1728" name="TextBox 1727">
                <a:extLst>
                  <a:ext uri="{FF2B5EF4-FFF2-40B4-BE49-F238E27FC236}">
                    <a16:creationId xmlns:a16="http://schemas.microsoft.com/office/drawing/2014/main" id="{E1F2EB7A-6240-7660-85F9-C410765D5AFD}"/>
                  </a:ext>
                </a:extLst>
              </p:cNvPr>
              <p:cNvSpPr txBox="1"/>
              <p:nvPr/>
            </p:nvSpPr>
            <p:spPr>
              <a:xfrm>
                <a:off x="11659835" y="16796359"/>
                <a:ext cx="6400800" cy="400110"/>
              </a:xfrm>
              <a:prstGeom prst="rect">
                <a:avLst/>
              </a:prstGeom>
              <a:noFill/>
            </p:spPr>
            <p:txBody>
              <a:bodyPr wrap="square" rtlCol="0">
                <a:spAutoFit/>
              </a:bodyPr>
              <a:lstStyle/>
              <a:p>
                <a:pPr algn="r"/>
                <a:r>
                  <a:rPr lang="en-US" sz="2000" dirty="0">
                    <a:solidFill>
                      <a:srgbClr val="000000"/>
                    </a:solidFill>
                    <a:effectLst/>
                    <a:latin typeface="Arial" panose="020B0604020202020204" pitchFamily="34" charset="0"/>
                    <a:ea typeface="Times New Roman" panose="02020603050405020304" pitchFamily="18" charset="0"/>
                  </a:rPr>
                  <a:t>Weight gain &gt;10% vs. &lt;5% </a:t>
                </a:r>
                <a:r>
                  <a:rPr lang="en-US" sz="2000" dirty="0">
                    <a:effectLst/>
                  </a:rPr>
                  <a:t> </a:t>
                </a:r>
                <a:endParaRPr lang="en-US" sz="2000" dirty="0">
                  <a:latin typeface="Arial" panose="020B0604020202020204" pitchFamily="34" charset="0"/>
                  <a:cs typeface="Arial" panose="020B0604020202020204" pitchFamily="34" charset="0"/>
                </a:endParaRPr>
              </a:p>
            </p:txBody>
          </p:sp>
          <p:sp>
            <p:nvSpPr>
              <p:cNvPr id="1729" name="TextBox 1728">
                <a:extLst>
                  <a:ext uri="{FF2B5EF4-FFF2-40B4-BE49-F238E27FC236}">
                    <a16:creationId xmlns:a16="http://schemas.microsoft.com/office/drawing/2014/main" id="{B9394523-01C2-9AC6-69FD-849B9ADD1A93}"/>
                  </a:ext>
                </a:extLst>
              </p:cNvPr>
              <p:cNvSpPr txBox="1"/>
              <p:nvPr/>
            </p:nvSpPr>
            <p:spPr>
              <a:xfrm>
                <a:off x="11659835" y="17334038"/>
                <a:ext cx="6400800" cy="400110"/>
              </a:xfrm>
              <a:prstGeom prst="rect">
                <a:avLst/>
              </a:prstGeom>
              <a:noFill/>
            </p:spPr>
            <p:txBody>
              <a:bodyPr wrap="square" rtlCol="0">
                <a:spAutoFit/>
              </a:bodyPr>
              <a:lstStyle/>
              <a:p>
                <a:pPr algn="r"/>
                <a:r>
                  <a:rPr lang="en-US" sz="2000" dirty="0">
                    <a:solidFill>
                      <a:srgbClr val="000000"/>
                    </a:solidFill>
                    <a:effectLst/>
                    <a:latin typeface="Arial" panose="020B0604020202020204" pitchFamily="34" charset="0"/>
                    <a:ea typeface="Times New Roman" panose="02020603050405020304" pitchFamily="18" charset="0"/>
                  </a:rPr>
                  <a:t>Confirmed pregnancy vs. No pregnancy </a:t>
                </a:r>
                <a:r>
                  <a:rPr lang="en-US" sz="2000" dirty="0">
                    <a:effectLst/>
                  </a:rPr>
                  <a:t> </a:t>
                </a:r>
                <a:endParaRPr lang="en-US" sz="2000" dirty="0">
                  <a:latin typeface="Arial" panose="020B0604020202020204" pitchFamily="34" charset="0"/>
                  <a:cs typeface="Arial" panose="020B0604020202020204" pitchFamily="34" charset="0"/>
                </a:endParaRPr>
              </a:p>
            </p:txBody>
          </p:sp>
          <p:sp>
            <p:nvSpPr>
              <p:cNvPr id="1730" name="TextBox 1729">
                <a:extLst>
                  <a:ext uri="{FF2B5EF4-FFF2-40B4-BE49-F238E27FC236}">
                    <a16:creationId xmlns:a16="http://schemas.microsoft.com/office/drawing/2014/main" id="{C158BF9B-4908-9AE5-B827-410D7572E5F2}"/>
                  </a:ext>
                </a:extLst>
              </p:cNvPr>
              <p:cNvSpPr txBox="1"/>
              <p:nvPr/>
            </p:nvSpPr>
            <p:spPr>
              <a:xfrm>
                <a:off x="11659835" y="17871717"/>
                <a:ext cx="6400800" cy="400110"/>
              </a:xfrm>
              <a:prstGeom prst="rect">
                <a:avLst/>
              </a:prstGeom>
              <a:noFill/>
            </p:spPr>
            <p:txBody>
              <a:bodyPr wrap="square" rtlCol="0">
                <a:spAutoFit/>
              </a:bodyPr>
              <a:lstStyle/>
              <a:p>
                <a:pPr algn="r"/>
                <a:r>
                  <a:rPr lang="en-US" sz="2000" dirty="0">
                    <a:solidFill>
                      <a:srgbClr val="000000"/>
                    </a:solidFill>
                    <a:effectLst/>
                    <a:latin typeface="Arial" panose="020B0604020202020204" pitchFamily="34" charset="0"/>
                    <a:ea typeface="Times New Roman" panose="02020603050405020304" pitchFamily="18" charset="0"/>
                  </a:rPr>
                  <a:t>IUD vs. DMPA </a:t>
                </a:r>
                <a:r>
                  <a:rPr lang="en-US" sz="2000" dirty="0">
                    <a:effectLst/>
                  </a:rPr>
                  <a:t> </a:t>
                </a:r>
                <a:endParaRPr lang="en-US" sz="2000" dirty="0">
                  <a:latin typeface="Arial" panose="020B0604020202020204" pitchFamily="34" charset="0"/>
                  <a:cs typeface="Arial" panose="020B0604020202020204" pitchFamily="34" charset="0"/>
                </a:endParaRPr>
              </a:p>
            </p:txBody>
          </p:sp>
          <p:sp>
            <p:nvSpPr>
              <p:cNvPr id="1731" name="TextBox 1730">
                <a:extLst>
                  <a:ext uri="{FF2B5EF4-FFF2-40B4-BE49-F238E27FC236}">
                    <a16:creationId xmlns:a16="http://schemas.microsoft.com/office/drawing/2014/main" id="{521B1DEF-D545-97F5-8CEA-79430FCE38DA}"/>
                  </a:ext>
                </a:extLst>
              </p:cNvPr>
              <p:cNvSpPr txBox="1"/>
              <p:nvPr/>
            </p:nvSpPr>
            <p:spPr>
              <a:xfrm>
                <a:off x="11659835" y="18409396"/>
                <a:ext cx="6400800" cy="400110"/>
              </a:xfrm>
              <a:prstGeom prst="rect">
                <a:avLst/>
              </a:prstGeom>
              <a:noFill/>
            </p:spPr>
            <p:txBody>
              <a:bodyPr wrap="square" rtlCol="0">
                <a:spAutoFit/>
              </a:bodyPr>
              <a:lstStyle/>
              <a:p>
                <a:pPr algn="r"/>
                <a:r>
                  <a:rPr lang="en-US" sz="2000" dirty="0">
                    <a:solidFill>
                      <a:srgbClr val="000000"/>
                    </a:solidFill>
                    <a:effectLst/>
                    <a:latin typeface="Arial" panose="020B0604020202020204" pitchFamily="34" charset="0"/>
                    <a:ea typeface="Times New Roman" panose="02020603050405020304" pitchFamily="18" charset="0"/>
                  </a:rPr>
                  <a:t>Implant vs. DMPA </a:t>
                </a:r>
                <a:r>
                  <a:rPr lang="en-US" sz="2000" dirty="0">
                    <a:effectLst/>
                  </a:rPr>
                  <a:t> </a:t>
                </a:r>
                <a:endParaRPr lang="en-US" sz="2000" dirty="0">
                  <a:latin typeface="Arial" panose="020B0604020202020204" pitchFamily="34" charset="0"/>
                  <a:cs typeface="Arial" panose="020B0604020202020204" pitchFamily="34" charset="0"/>
                </a:endParaRPr>
              </a:p>
            </p:txBody>
          </p:sp>
          <p:sp>
            <p:nvSpPr>
              <p:cNvPr id="1733" name="TextBox 1732">
                <a:extLst>
                  <a:ext uri="{FF2B5EF4-FFF2-40B4-BE49-F238E27FC236}">
                    <a16:creationId xmlns:a16="http://schemas.microsoft.com/office/drawing/2014/main" id="{332194CF-49E7-510B-CF1E-41C68742C111}"/>
                  </a:ext>
                </a:extLst>
              </p:cNvPr>
              <p:cNvSpPr txBox="1"/>
              <p:nvPr/>
            </p:nvSpPr>
            <p:spPr>
              <a:xfrm>
                <a:off x="11659835" y="19484760"/>
                <a:ext cx="6400800" cy="400110"/>
              </a:xfrm>
              <a:prstGeom prst="rect">
                <a:avLst/>
              </a:prstGeom>
              <a:noFill/>
            </p:spPr>
            <p:txBody>
              <a:bodyPr wrap="square" rtlCol="0">
                <a:spAutoFit/>
              </a:bodyPr>
              <a:lstStyle/>
              <a:p>
                <a:pPr algn="r"/>
                <a:r>
                  <a:rPr lang="en-US" sz="2000" dirty="0">
                    <a:solidFill>
                      <a:srgbClr val="000000"/>
                    </a:solidFill>
                    <a:effectLst/>
                    <a:latin typeface="Arial" panose="020B0604020202020204" pitchFamily="34" charset="0"/>
                    <a:ea typeface="Times New Roman" panose="02020603050405020304" pitchFamily="18" charset="0"/>
                  </a:rPr>
                  <a:t>Oral vs. DMPA </a:t>
                </a:r>
                <a:r>
                  <a:rPr lang="en-US" sz="2000" dirty="0">
                    <a:effectLst/>
                  </a:rPr>
                  <a:t> </a:t>
                </a:r>
                <a:endParaRPr lang="en-US" sz="2000" dirty="0">
                  <a:latin typeface="Arial" panose="020B0604020202020204" pitchFamily="34" charset="0"/>
                  <a:cs typeface="Arial" panose="020B0604020202020204" pitchFamily="34" charset="0"/>
                </a:endParaRPr>
              </a:p>
            </p:txBody>
          </p:sp>
        </p:grpSp>
        <p:sp>
          <p:nvSpPr>
            <p:cNvPr id="1736" name="TextBox 1735">
              <a:extLst>
                <a:ext uri="{FF2B5EF4-FFF2-40B4-BE49-F238E27FC236}">
                  <a16:creationId xmlns:a16="http://schemas.microsoft.com/office/drawing/2014/main" id="{015C87CF-92DA-35EC-2733-4615E308427A}"/>
                </a:ext>
              </a:extLst>
            </p:cNvPr>
            <p:cNvSpPr txBox="1"/>
            <p:nvPr/>
          </p:nvSpPr>
          <p:spPr>
            <a:xfrm>
              <a:off x="19428699" y="20058191"/>
              <a:ext cx="327334" cy="400110"/>
            </a:xfrm>
            <a:prstGeom prst="rect">
              <a:avLst/>
            </a:prstGeom>
            <a:noFill/>
          </p:spPr>
          <p:txBody>
            <a:bodyPr wrap="none" rtlCol="0">
              <a:spAutoFit/>
            </a:bodyPr>
            <a:lstStyle/>
            <a:p>
              <a:r>
                <a:rPr lang="en-US" sz="2000" dirty="0"/>
                <a:t>1</a:t>
              </a:r>
            </a:p>
          </p:txBody>
        </p:sp>
        <p:sp>
          <p:nvSpPr>
            <p:cNvPr id="1737" name="TextBox 1736">
              <a:extLst>
                <a:ext uri="{FF2B5EF4-FFF2-40B4-BE49-F238E27FC236}">
                  <a16:creationId xmlns:a16="http://schemas.microsoft.com/office/drawing/2014/main" id="{C41D7526-74DD-AD48-F6EA-D7F8D79F7265}"/>
                </a:ext>
              </a:extLst>
            </p:cNvPr>
            <p:cNvSpPr txBox="1"/>
            <p:nvPr/>
          </p:nvSpPr>
          <p:spPr>
            <a:xfrm>
              <a:off x="23161969" y="20058191"/>
              <a:ext cx="327334" cy="400110"/>
            </a:xfrm>
            <a:prstGeom prst="rect">
              <a:avLst/>
            </a:prstGeom>
            <a:noFill/>
          </p:spPr>
          <p:txBody>
            <a:bodyPr wrap="none" rtlCol="0">
              <a:spAutoFit/>
            </a:bodyPr>
            <a:lstStyle/>
            <a:p>
              <a:r>
                <a:rPr lang="en-US" sz="2000" dirty="0"/>
                <a:t>4</a:t>
              </a:r>
            </a:p>
          </p:txBody>
        </p:sp>
        <p:sp>
          <p:nvSpPr>
            <p:cNvPr id="1738" name="TextBox 1737">
              <a:extLst>
                <a:ext uri="{FF2B5EF4-FFF2-40B4-BE49-F238E27FC236}">
                  <a16:creationId xmlns:a16="http://schemas.microsoft.com/office/drawing/2014/main" id="{D4A8E07C-0917-0A79-578E-D2614104E4E7}"/>
                </a:ext>
              </a:extLst>
            </p:cNvPr>
            <p:cNvSpPr txBox="1"/>
            <p:nvPr/>
          </p:nvSpPr>
          <p:spPr>
            <a:xfrm>
              <a:off x="21917545" y="20058191"/>
              <a:ext cx="327334" cy="400110"/>
            </a:xfrm>
            <a:prstGeom prst="rect">
              <a:avLst/>
            </a:prstGeom>
            <a:noFill/>
          </p:spPr>
          <p:txBody>
            <a:bodyPr wrap="none" rtlCol="0">
              <a:spAutoFit/>
            </a:bodyPr>
            <a:lstStyle/>
            <a:p>
              <a:r>
                <a:rPr lang="en-US" sz="2000" dirty="0"/>
                <a:t>3</a:t>
              </a:r>
            </a:p>
          </p:txBody>
        </p:sp>
        <p:sp>
          <p:nvSpPr>
            <p:cNvPr id="1739" name="TextBox 1738">
              <a:extLst>
                <a:ext uri="{FF2B5EF4-FFF2-40B4-BE49-F238E27FC236}">
                  <a16:creationId xmlns:a16="http://schemas.microsoft.com/office/drawing/2014/main" id="{B4DED82A-C45B-2D3D-A7F2-1B505500F223}"/>
                </a:ext>
              </a:extLst>
            </p:cNvPr>
            <p:cNvSpPr txBox="1"/>
            <p:nvPr/>
          </p:nvSpPr>
          <p:spPr>
            <a:xfrm>
              <a:off x="20673122" y="20058191"/>
              <a:ext cx="327334" cy="400110"/>
            </a:xfrm>
            <a:prstGeom prst="rect">
              <a:avLst/>
            </a:prstGeom>
            <a:noFill/>
          </p:spPr>
          <p:txBody>
            <a:bodyPr wrap="square" rtlCol="0">
              <a:spAutoFit/>
            </a:bodyPr>
            <a:lstStyle/>
            <a:p>
              <a:r>
                <a:rPr lang="en-US" sz="2000" dirty="0"/>
                <a:t>2</a:t>
              </a:r>
            </a:p>
          </p:txBody>
        </p:sp>
        <p:sp>
          <p:nvSpPr>
            <p:cNvPr id="1740" name="Diamond 1739">
              <a:extLst>
                <a:ext uri="{FF2B5EF4-FFF2-40B4-BE49-F238E27FC236}">
                  <a16:creationId xmlns:a16="http://schemas.microsoft.com/office/drawing/2014/main" id="{477FE1FE-C521-9769-99F9-FCC4AC7DFF99}"/>
                </a:ext>
              </a:extLst>
            </p:cNvPr>
            <p:cNvSpPr>
              <a:spLocks noChangeAspect="1"/>
            </p:cNvSpPr>
            <p:nvPr/>
          </p:nvSpPr>
          <p:spPr>
            <a:xfrm>
              <a:off x="19691384" y="12606011"/>
              <a:ext cx="182880" cy="182880"/>
            </a:xfrm>
            <a:prstGeom prst="diamond">
              <a:avLst/>
            </a:prstGeom>
            <a:solidFill>
              <a:schemeClr val="accent2"/>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1" name="Diamond 1740">
              <a:extLst>
                <a:ext uri="{FF2B5EF4-FFF2-40B4-BE49-F238E27FC236}">
                  <a16:creationId xmlns:a16="http://schemas.microsoft.com/office/drawing/2014/main" id="{457F94DA-22F9-68CC-EDEE-E727719FAF35}"/>
                </a:ext>
              </a:extLst>
            </p:cNvPr>
            <p:cNvSpPr>
              <a:spLocks noChangeAspect="1"/>
            </p:cNvSpPr>
            <p:nvPr/>
          </p:nvSpPr>
          <p:spPr>
            <a:xfrm>
              <a:off x="21041794" y="13145661"/>
              <a:ext cx="182880" cy="182880"/>
            </a:xfrm>
            <a:prstGeom prst="diamond">
              <a:avLst/>
            </a:prstGeom>
            <a:solidFill>
              <a:schemeClr val="accent2"/>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2" name="Diamond 1741">
              <a:extLst>
                <a:ext uri="{FF2B5EF4-FFF2-40B4-BE49-F238E27FC236}">
                  <a16:creationId xmlns:a16="http://schemas.microsoft.com/office/drawing/2014/main" id="{3028BA79-9F1B-EEE6-A98A-3B45C4DDD235}"/>
                </a:ext>
              </a:extLst>
            </p:cNvPr>
            <p:cNvSpPr>
              <a:spLocks noChangeAspect="1"/>
            </p:cNvSpPr>
            <p:nvPr/>
          </p:nvSpPr>
          <p:spPr>
            <a:xfrm>
              <a:off x="19569814" y="13685310"/>
              <a:ext cx="182880" cy="182880"/>
            </a:xfrm>
            <a:prstGeom prst="diamond">
              <a:avLst/>
            </a:prstGeom>
            <a:solidFill>
              <a:schemeClr val="accent2"/>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3" name="Diamond 1742">
              <a:extLst>
                <a:ext uri="{FF2B5EF4-FFF2-40B4-BE49-F238E27FC236}">
                  <a16:creationId xmlns:a16="http://schemas.microsoft.com/office/drawing/2014/main" id="{716C3663-A9CD-4DC8-632E-E2D9A8A5BD28}"/>
                </a:ext>
              </a:extLst>
            </p:cNvPr>
            <p:cNvSpPr>
              <a:spLocks noChangeAspect="1"/>
            </p:cNvSpPr>
            <p:nvPr/>
          </p:nvSpPr>
          <p:spPr>
            <a:xfrm>
              <a:off x="21360324" y="14224960"/>
              <a:ext cx="182880" cy="182880"/>
            </a:xfrm>
            <a:prstGeom prst="diamond">
              <a:avLst/>
            </a:prstGeom>
            <a:solidFill>
              <a:schemeClr val="accent2"/>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4" name="Diamond 1743">
              <a:extLst>
                <a:ext uri="{FF2B5EF4-FFF2-40B4-BE49-F238E27FC236}">
                  <a16:creationId xmlns:a16="http://schemas.microsoft.com/office/drawing/2014/main" id="{17197720-B54E-D298-7C1D-0927D8A6CECA}"/>
                </a:ext>
              </a:extLst>
            </p:cNvPr>
            <p:cNvSpPr>
              <a:spLocks noChangeAspect="1"/>
            </p:cNvSpPr>
            <p:nvPr/>
          </p:nvSpPr>
          <p:spPr>
            <a:xfrm>
              <a:off x="19892683" y="14763246"/>
              <a:ext cx="182880" cy="182880"/>
            </a:xfrm>
            <a:prstGeom prst="diamond">
              <a:avLst/>
            </a:prstGeom>
            <a:solidFill>
              <a:schemeClr val="accent2"/>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5" name="Diamond 1744">
              <a:extLst>
                <a:ext uri="{FF2B5EF4-FFF2-40B4-BE49-F238E27FC236}">
                  <a16:creationId xmlns:a16="http://schemas.microsoft.com/office/drawing/2014/main" id="{805CBB45-A29C-2F1E-BC6B-4ADD4F6F7497}"/>
                </a:ext>
              </a:extLst>
            </p:cNvPr>
            <p:cNvSpPr>
              <a:spLocks noChangeAspect="1"/>
            </p:cNvSpPr>
            <p:nvPr/>
          </p:nvSpPr>
          <p:spPr>
            <a:xfrm>
              <a:off x="21174633" y="15293116"/>
              <a:ext cx="182880" cy="182880"/>
            </a:xfrm>
            <a:prstGeom prst="diamond">
              <a:avLst/>
            </a:prstGeom>
            <a:solidFill>
              <a:schemeClr val="accent2"/>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6" name="Diamond 1745">
              <a:extLst>
                <a:ext uri="{FF2B5EF4-FFF2-40B4-BE49-F238E27FC236}">
                  <a16:creationId xmlns:a16="http://schemas.microsoft.com/office/drawing/2014/main" id="{8A716473-74CC-A0BE-D2E5-2AE26906EA16}"/>
                </a:ext>
              </a:extLst>
            </p:cNvPr>
            <p:cNvSpPr>
              <a:spLocks noChangeAspect="1"/>
            </p:cNvSpPr>
            <p:nvPr/>
          </p:nvSpPr>
          <p:spPr>
            <a:xfrm>
              <a:off x="21497237" y="15837654"/>
              <a:ext cx="182880" cy="182880"/>
            </a:xfrm>
            <a:prstGeom prst="diamond">
              <a:avLst/>
            </a:prstGeom>
            <a:solidFill>
              <a:schemeClr val="accent2"/>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7" name="Diamond 1746">
              <a:extLst>
                <a:ext uri="{FF2B5EF4-FFF2-40B4-BE49-F238E27FC236}">
                  <a16:creationId xmlns:a16="http://schemas.microsoft.com/office/drawing/2014/main" id="{06F191A1-68D7-5A2C-398D-1FCB48758BDE}"/>
                </a:ext>
              </a:extLst>
            </p:cNvPr>
            <p:cNvSpPr>
              <a:spLocks noChangeAspect="1"/>
            </p:cNvSpPr>
            <p:nvPr/>
          </p:nvSpPr>
          <p:spPr>
            <a:xfrm>
              <a:off x="19420751" y="16377304"/>
              <a:ext cx="182880" cy="182880"/>
            </a:xfrm>
            <a:prstGeom prst="diamond">
              <a:avLst/>
            </a:prstGeom>
            <a:solidFill>
              <a:schemeClr val="accent2"/>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8" name="Diamond 1747">
              <a:extLst>
                <a:ext uri="{FF2B5EF4-FFF2-40B4-BE49-F238E27FC236}">
                  <a16:creationId xmlns:a16="http://schemas.microsoft.com/office/drawing/2014/main" id="{4C755D2D-9576-A3AA-CA95-4446E3C97E24}"/>
                </a:ext>
              </a:extLst>
            </p:cNvPr>
            <p:cNvSpPr>
              <a:spLocks noChangeAspect="1"/>
            </p:cNvSpPr>
            <p:nvPr/>
          </p:nvSpPr>
          <p:spPr>
            <a:xfrm>
              <a:off x="20210522" y="16919665"/>
              <a:ext cx="182880" cy="182880"/>
            </a:xfrm>
            <a:prstGeom prst="diamond">
              <a:avLst/>
            </a:prstGeom>
            <a:solidFill>
              <a:schemeClr val="accent2"/>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9" name="Diamond 1748">
              <a:extLst>
                <a:ext uri="{FF2B5EF4-FFF2-40B4-BE49-F238E27FC236}">
                  <a16:creationId xmlns:a16="http://schemas.microsoft.com/office/drawing/2014/main" id="{D3F71A13-5B2B-73F9-83A2-743367D11D8F}"/>
                </a:ext>
              </a:extLst>
            </p:cNvPr>
            <p:cNvSpPr>
              <a:spLocks noChangeAspect="1"/>
            </p:cNvSpPr>
            <p:nvPr/>
          </p:nvSpPr>
          <p:spPr>
            <a:xfrm>
              <a:off x="20983930" y="17454425"/>
              <a:ext cx="182880" cy="182880"/>
            </a:xfrm>
            <a:prstGeom prst="diamond">
              <a:avLst/>
            </a:prstGeom>
            <a:solidFill>
              <a:schemeClr val="accent2"/>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0" name="Diamond 1749">
              <a:extLst>
                <a:ext uri="{FF2B5EF4-FFF2-40B4-BE49-F238E27FC236}">
                  <a16:creationId xmlns:a16="http://schemas.microsoft.com/office/drawing/2014/main" id="{F5263A03-FF7D-82B5-7EC2-F131721BDD1D}"/>
                </a:ext>
              </a:extLst>
            </p:cNvPr>
            <p:cNvSpPr>
              <a:spLocks noChangeAspect="1"/>
            </p:cNvSpPr>
            <p:nvPr/>
          </p:nvSpPr>
          <p:spPr>
            <a:xfrm>
              <a:off x="19390998" y="17994074"/>
              <a:ext cx="182880" cy="182880"/>
            </a:xfrm>
            <a:prstGeom prst="diamond">
              <a:avLst/>
            </a:prstGeom>
            <a:solidFill>
              <a:schemeClr val="accent2"/>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2" name="Diamond 1751">
              <a:extLst>
                <a:ext uri="{FF2B5EF4-FFF2-40B4-BE49-F238E27FC236}">
                  <a16:creationId xmlns:a16="http://schemas.microsoft.com/office/drawing/2014/main" id="{EC0F6BB0-B9A6-A425-2F13-A2C829A7B8E0}"/>
                </a:ext>
              </a:extLst>
            </p:cNvPr>
            <p:cNvSpPr>
              <a:spLocks noChangeAspect="1"/>
            </p:cNvSpPr>
            <p:nvPr/>
          </p:nvSpPr>
          <p:spPr>
            <a:xfrm>
              <a:off x="19551724" y="18530858"/>
              <a:ext cx="182880" cy="182880"/>
            </a:xfrm>
            <a:prstGeom prst="diamond">
              <a:avLst/>
            </a:prstGeom>
            <a:solidFill>
              <a:schemeClr val="accent2"/>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3" name="Diamond 1752">
              <a:extLst>
                <a:ext uri="{FF2B5EF4-FFF2-40B4-BE49-F238E27FC236}">
                  <a16:creationId xmlns:a16="http://schemas.microsoft.com/office/drawing/2014/main" id="{15FCAFF2-A7FA-2A27-9AF8-8E91DBD97B32}"/>
                </a:ext>
              </a:extLst>
            </p:cNvPr>
            <p:cNvSpPr>
              <a:spLocks noChangeAspect="1"/>
            </p:cNvSpPr>
            <p:nvPr/>
          </p:nvSpPr>
          <p:spPr>
            <a:xfrm>
              <a:off x="19792140" y="19075397"/>
              <a:ext cx="182880" cy="182880"/>
            </a:xfrm>
            <a:prstGeom prst="diamond">
              <a:avLst/>
            </a:prstGeom>
            <a:solidFill>
              <a:schemeClr val="accent2"/>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4" name="Diamond 1753">
              <a:extLst>
                <a:ext uri="{FF2B5EF4-FFF2-40B4-BE49-F238E27FC236}">
                  <a16:creationId xmlns:a16="http://schemas.microsoft.com/office/drawing/2014/main" id="{ADB6A5D9-7AAD-187D-ED09-3F4043ADFA04}"/>
                </a:ext>
              </a:extLst>
            </p:cNvPr>
            <p:cNvSpPr>
              <a:spLocks noChangeAspect="1"/>
            </p:cNvSpPr>
            <p:nvPr/>
          </p:nvSpPr>
          <p:spPr>
            <a:xfrm>
              <a:off x="21038916" y="19605266"/>
              <a:ext cx="182880" cy="182880"/>
            </a:xfrm>
            <a:prstGeom prst="diamond">
              <a:avLst/>
            </a:prstGeom>
            <a:solidFill>
              <a:schemeClr val="accent2"/>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6" name="TextBox 1755">
              <a:extLst>
                <a:ext uri="{FF2B5EF4-FFF2-40B4-BE49-F238E27FC236}">
                  <a16:creationId xmlns:a16="http://schemas.microsoft.com/office/drawing/2014/main" id="{61850672-8608-5C60-2E88-33A6EB62B0C4}"/>
                </a:ext>
              </a:extLst>
            </p:cNvPr>
            <p:cNvSpPr txBox="1"/>
            <p:nvPr/>
          </p:nvSpPr>
          <p:spPr>
            <a:xfrm>
              <a:off x="13202984" y="11822019"/>
              <a:ext cx="10990515" cy="553998"/>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Figure 5: </a:t>
              </a:r>
              <a:r>
                <a:rPr lang="en-US" sz="3000" dirty="0">
                  <a:latin typeface="Arial" panose="020B0604020202020204" pitchFamily="34" charset="0"/>
                  <a:cs typeface="Arial" panose="020B0604020202020204" pitchFamily="34" charset="0"/>
                </a:rPr>
                <a:t>Adjusted Hazard Ratios</a:t>
              </a:r>
            </a:p>
          </p:txBody>
        </p:sp>
        <p:sp>
          <p:nvSpPr>
            <p:cNvPr id="1757" name="TextBox 1756">
              <a:extLst>
                <a:ext uri="{FF2B5EF4-FFF2-40B4-BE49-F238E27FC236}">
                  <a16:creationId xmlns:a16="http://schemas.microsoft.com/office/drawing/2014/main" id="{5FA0A7AB-CC74-DAC5-F126-A355D2542538}"/>
                </a:ext>
              </a:extLst>
            </p:cNvPr>
            <p:cNvSpPr txBox="1"/>
            <p:nvPr/>
          </p:nvSpPr>
          <p:spPr>
            <a:xfrm>
              <a:off x="18500585" y="20359162"/>
              <a:ext cx="5692914"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Hazard Ratio (95% CI)</a:t>
              </a:r>
            </a:p>
          </p:txBody>
        </p:sp>
      </p:grpSp>
      <p:sp>
        <p:nvSpPr>
          <p:cNvPr id="1762" name="TextBox 1761">
            <a:extLst>
              <a:ext uri="{FF2B5EF4-FFF2-40B4-BE49-F238E27FC236}">
                <a16:creationId xmlns:a16="http://schemas.microsoft.com/office/drawing/2014/main" id="{E3D86197-B8BE-BF02-B3AE-A35530C08D85}"/>
              </a:ext>
            </a:extLst>
          </p:cNvPr>
          <p:cNvSpPr txBox="1"/>
          <p:nvPr/>
        </p:nvSpPr>
        <p:spPr>
          <a:xfrm>
            <a:off x="13182600" y="9925034"/>
            <a:ext cx="10990515" cy="553998"/>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Figure 1: </a:t>
            </a:r>
            <a:r>
              <a:rPr lang="en-US" sz="3000" dirty="0">
                <a:latin typeface="Arial" panose="020B0604020202020204" pitchFamily="34" charset="0"/>
                <a:cs typeface="Arial" panose="020B0604020202020204" pitchFamily="34" charset="0"/>
              </a:rPr>
              <a:t>BMI Change Over Time</a:t>
            </a:r>
          </a:p>
        </p:txBody>
      </p:sp>
      <p:sp>
        <p:nvSpPr>
          <p:cNvPr id="1763" name="Text Placeholder 2">
            <a:extLst>
              <a:ext uri="{FF2B5EF4-FFF2-40B4-BE49-F238E27FC236}">
                <a16:creationId xmlns:a16="http://schemas.microsoft.com/office/drawing/2014/main" id="{AA471991-946D-E742-C85F-3123C7368908}"/>
              </a:ext>
            </a:extLst>
          </p:cNvPr>
          <p:cNvSpPr txBox="1">
            <a:spLocks/>
          </p:cNvSpPr>
          <p:nvPr/>
        </p:nvSpPr>
        <p:spPr>
          <a:xfrm>
            <a:off x="37223701" y="9757688"/>
            <a:ext cx="11010899" cy="989566"/>
          </a:xfrm>
          <a:prstGeom prst="rect">
            <a:avLst/>
          </a:prstGeom>
        </p:spPr>
        <p:txBody>
          <a:bodyPr vert="horz" lIns="0" tIns="0" rIns="0" bIns="182880" rtlCol="0">
            <a:spAutoFit/>
          </a:bodyPr>
          <a:lstStyle/>
          <a:p>
            <a:pPr algn="just">
              <a:lnSpc>
                <a:spcPct val="120000"/>
              </a:lnSpc>
            </a:pPr>
            <a:r>
              <a:rPr lang="en-US" sz="4800" b="1" dirty="0">
                <a:solidFill>
                  <a:schemeClr val="tx2"/>
                </a:solidFill>
                <a:latin typeface="Arial" panose="020B0604020202020204" pitchFamily="34" charset="0"/>
                <a:cs typeface="Arial" panose="020B0604020202020204" pitchFamily="34" charset="0"/>
              </a:rPr>
              <a:t>RESULTS</a:t>
            </a:r>
          </a:p>
        </p:txBody>
      </p:sp>
      <p:sp>
        <p:nvSpPr>
          <p:cNvPr id="1764" name="Text Placeholder 2">
            <a:extLst>
              <a:ext uri="{FF2B5EF4-FFF2-40B4-BE49-F238E27FC236}">
                <a16:creationId xmlns:a16="http://schemas.microsoft.com/office/drawing/2014/main" id="{444D6181-1BCB-89B8-EB5B-B08F873F9495}"/>
              </a:ext>
            </a:extLst>
          </p:cNvPr>
          <p:cNvSpPr txBox="1">
            <a:spLocks/>
          </p:cNvSpPr>
          <p:nvPr/>
        </p:nvSpPr>
        <p:spPr>
          <a:xfrm>
            <a:off x="37223705" y="10744170"/>
            <a:ext cx="11010902" cy="9233297"/>
          </a:xfrm>
          <a:prstGeom prst="rect">
            <a:avLst/>
          </a:prstGeom>
        </p:spPr>
        <p:txBody>
          <a:bodyPr vert="horz" wrap="square" lIns="0" tIns="0" rIns="0" bIns="182880" rtlCol="0">
            <a:spAutoFit/>
          </a:bodyPr>
          <a:lstStyle/>
          <a:p>
            <a:pPr>
              <a:spcAft>
                <a:spcPts val="2400"/>
              </a:spcAft>
              <a:defRPr/>
            </a:pPr>
            <a:r>
              <a:rPr lang="en-US" sz="2400" dirty="0">
                <a:latin typeface="Arial" panose="020B0604020202020204" pitchFamily="34" charset="0"/>
                <a:cs typeface="Arial" panose="020B0604020202020204" pitchFamily="34" charset="0"/>
              </a:rPr>
              <a:t>The baseline characteristics of participants were balanced between the CAB and TDF groups, with 51% aged 18–24 years and 55% with a BMI ≥ 25 kg/m2. Among the 4% of participants with pre-existing hypertension, a greater proportion were from the Southern African region, particularly Zimbabwe (50% vs. 23% without hypertension), they were older on average (33 years vs. 26 years), and had higher BMI levels, with 73% classified as overweight or obese compared to 55% of those without hypertension. </a:t>
            </a:r>
          </a:p>
          <a:p>
            <a:pPr>
              <a:spcAft>
                <a:spcPts val="2400"/>
              </a:spcAft>
              <a:defRPr/>
            </a:pPr>
            <a:r>
              <a:rPr lang="en-US" sz="2400" dirty="0">
                <a:latin typeface="Arial" panose="020B0604020202020204" pitchFamily="34" charset="0"/>
                <a:cs typeface="Arial" panose="020B0604020202020204" pitchFamily="34" charset="0"/>
              </a:rPr>
              <a:t>Over the study period, both groups showed increases in BMI, with median increases of 2.2 kg/m² (CAB) and 2.1 kg/m² (TDF) by week 153. More than 63% of participants in both groups gained over 5% of their baseline weight, with lower baseline BMI associated with higher relative weight gains.</a:t>
            </a:r>
          </a:p>
          <a:p>
            <a:pPr>
              <a:spcAft>
                <a:spcPts val="2400"/>
              </a:spcAft>
              <a:defRPr/>
            </a:pPr>
            <a:r>
              <a:rPr lang="en-US" sz="2400" dirty="0">
                <a:latin typeface="Arial" panose="020B0604020202020204" pitchFamily="34" charset="0"/>
                <a:cs typeface="Arial" panose="020B0604020202020204" pitchFamily="34" charset="0"/>
              </a:rPr>
              <a:t>Over 8252 person-years of follow up, 234 (8%) had incident HTN (127/1543 CAB, 107/1528 TDF/FTC). Cumulative HTN incidence over 3 years was 8.6% for CAB and 7.2% for TDF/FTC. In unadjusted analyses, incident HTN was higher with CAB compared to TDF/FTC use (HR 1.20, 95% CI 0.93-1.55, p=0.16) and largely unchanged (HR 1.17, 95% CI 0.91-1.50, p=0.26) after adjustment for enrolment region, age, and baseline BMI. </a:t>
            </a:r>
          </a:p>
          <a:p>
            <a:pPr>
              <a:spcAft>
                <a:spcPts val="2400"/>
              </a:spcAft>
              <a:defRPr/>
            </a:pPr>
            <a:r>
              <a:rPr lang="en-US" sz="2400" dirty="0">
                <a:latin typeface="Arial" panose="020B0604020202020204" pitchFamily="34" charset="0"/>
                <a:cs typeface="Arial" panose="020B0604020202020204" pitchFamily="34" charset="0"/>
              </a:rPr>
              <a:t>The hazard for HTN was increased with &gt;10% weight gain (HR 1.58, 95% CI 1.05-2.38), pregnancy (HR 2.20, 95% CI 1.14-4.25), enrolment from the southern Africa region (Botswana, Eswatini, Zimbabwe) (HR 2.24, 95% CI 1.58-3.19), pre-existing obesity (HR 2.35, 95% CI 1.63-3.36), and older age (HR per 10 years 2.50, 95% CI 2.03-3.08).</a:t>
            </a:r>
          </a:p>
        </p:txBody>
      </p:sp>
      <p:grpSp>
        <p:nvGrpSpPr>
          <p:cNvPr id="1770" name="Group 1769">
            <a:extLst>
              <a:ext uri="{FF2B5EF4-FFF2-40B4-BE49-F238E27FC236}">
                <a16:creationId xmlns:a16="http://schemas.microsoft.com/office/drawing/2014/main" id="{E6699BC5-7BF1-DB91-3897-4A29E54E2292}"/>
              </a:ext>
            </a:extLst>
          </p:cNvPr>
          <p:cNvGrpSpPr/>
          <p:nvPr/>
        </p:nvGrpSpPr>
        <p:grpSpPr>
          <a:xfrm>
            <a:off x="13202985" y="19914560"/>
            <a:ext cx="11010900" cy="8503538"/>
            <a:chOff x="13182600" y="16703190"/>
            <a:chExt cx="11010900" cy="8503538"/>
          </a:xfrm>
        </p:grpSpPr>
        <p:pic>
          <p:nvPicPr>
            <p:cNvPr id="1768" name="Picture 3">
              <a:extLst>
                <a:ext uri="{FF2B5EF4-FFF2-40B4-BE49-F238E27FC236}">
                  <a16:creationId xmlns:a16="http://schemas.microsoft.com/office/drawing/2014/main" id="{D90FA4DC-73EE-EDF9-D92D-1131AD4C146E}"/>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3182600" y="17227781"/>
              <a:ext cx="11010900" cy="7978947"/>
            </a:xfrm>
            <a:prstGeom prst="rect">
              <a:avLst/>
            </a:prstGeom>
            <a:noFill/>
            <a:extLst>
              <a:ext uri="{909E8E84-426E-40DD-AFC4-6F175D3DCCD1}">
                <a14:hiddenFill xmlns:a14="http://schemas.microsoft.com/office/drawing/2010/main">
                  <a:solidFill>
                    <a:srgbClr val="FFFFFF"/>
                  </a:solidFill>
                </a14:hiddenFill>
              </a:ext>
            </a:extLst>
          </p:spPr>
        </p:pic>
        <p:sp>
          <p:nvSpPr>
            <p:cNvPr id="1769" name="TextBox 1768">
              <a:extLst>
                <a:ext uri="{FF2B5EF4-FFF2-40B4-BE49-F238E27FC236}">
                  <a16:creationId xmlns:a16="http://schemas.microsoft.com/office/drawing/2014/main" id="{10B2C738-EA84-06CC-74BD-6AEFBD17E8BC}"/>
                </a:ext>
              </a:extLst>
            </p:cNvPr>
            <p:cNvSpPr txBox="1"/>
            <p:nvPr/>
          </p:nvSpPr>
          <p:spPr>
            <a:xfrm>
              <a:off x="13202985" y="16703190"/>
              <a:ext cx="10990515" cy="553998"/>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Figure 3: </a:t>
              </a:r>
              <a:r>
                <a:rPr lang="en-US" sz="3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Cumulative Incidence of First Hypertension Event</a:t>
              </a:r>
              <a:endParaRPr lang="en-US"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1772" name="Picture 5">
            <a:extLst>
              <a:ext uri="{FF2B5EF4-FFF2-40B4-BE49-F238E27FC236}">
                <a16:creationId xmlns:a16="http://schemas.microsoft.com/office/drawing/2014/main" id="{6500A375-4C28-FDA1-08F6-8435A2A0213E}"/>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3139514" y="15352044"/>
            <a:ext cx="11015885" cy="3221019"/>
          </a:xfrm>
          <a:prstGeom prst="rect">
            <a:avLst/>
          </a:prstGeom>
          <a:noFill/>
          <a:extLst>
            <a:ext uri="{909E8E84-426E-40DD-AFC4-6F175D3DCCD1}">
              <a14:hiddenFill xmlns:a14="http://schemas.microsoft.com/office/drawing/2010/main">
                <a:solidFill>
                  <a:srgbClr val="FFFFFF"/>
                </a:solidFill>
              </a14:hiddenFill>
            </a:ext>
          </a:extLst>
        </p:spPr>
      </p:pic>
      <p:pic>
        <p:nvPicPr>
          <p:cNvPr id="1775" name="Picture 49">
            <a:extLst>
              <a:ext uri="{FF2B5EF4-FFF2-40B4-BE49-F238E27FC236}">
                <a16:creationId xmlns:a16="http://schemas.microsoft.com/office/drawing/2014/main" id="{8F72D1CF-C977-05BB-573F-BA0D0CCCD110}"/>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13182599" y="10551639"/>
            <a:ext cx="10972800" cy="3386138"/>
          </a:xfrm>
          <a:prstGeom prst="rect">
            <a:avLst/>
          </a:prstGeom>
          <a:noFill/>
          <a:extLst>
            <a:ext uri="{909E8E84-426E-40DD-AFC4-6F175D3DCCD1}">
              <a14:hiddenFill xmlns:a14="http://schemas.microsoft.com/office/drawing/2010/main">
                <a:solidFill>
                  <a:srgbClr val="FFFFFF"/>
                </a:solidFill>
              </a14:hiddenFill>
            </a:ext>
          </a:extLst>
        </p:spPr>
      </p:pic>
      <p:sp>
        <p:nvSpPr>
          <p:cNvPr id="1776" name="TextBox 1775">
            <a:extLst>
              <a:ext uri="{FF2B5EF4-FFF2-40B4-BE49-F238E27FC236}">
                <a16:creationId xmlns:a16="http://schemas.microsoft.com/office/drawing/2014/main" id="{5C566804-FB29-A98B-01E4-7DA523E766E4}"/>
              </a:ext>
            </a:extLst>
          </p:cNvPr>
          <p:cNvSpPr txBox="1"/>
          <p:nvPr/>
        </p:nvSpPr>
        <p:spPr>
          <a:xfrm>
            <a:off x="13202985" y="14783392"/>
            <a:ext cx="10990515" cy="553998"/>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Figure 2: </a:t>
            </a:r>
            <a:r>
              <a:rPr lang="en-US" sz="3000" dirty="0">
                <a:latin typeface="Arial" panose="020B0604020202020204" pitchFamily="34" charset="0"/>
                <a:cs typeface="Arial" panose="020B0604020202020204" pitchFamily="34" charset="0"/>
              </a:rPr>
              <a:t>Percent Weight Gain from Baseline Over Time</a:t>
            </a:r>
          </a:p>
        </p:txBody>
      </p:sp>
      <p:sp>
        <p:nvSpPr>
          <p:cNvPr id="1777" name="Rectangle 10">
            <a:extLst>
              <a:ext uri="{FF2B5EF4-FFF2-40B4-BE49-F238E27FC236}">
                <a16:creationId xmlns:a16="http://schemas.microsoft.com/office/drawing/2014/main" id="{DFCD7DB3-79B6-E47F-4E02-4B4FCC6A335F}"/>
              </a:ext>
            </a:extLst>
          </p:cNvPr>
          <p:cNvSpPr>
            <a:spLocks noChangeArrowheads="1"/>
          </p:cNvSpPr>
          <p:nvPr/>
        </p:nvSpPr>
        <p:spPr bwMode="auto">
          <a:xfrm>
            <a:off x="0" y="0"/>
            <a:ext cx="49377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79" name="Rectangle 12">
            <a:extLst>
              <a:ext uri="{FF2B5EF4-FFF2-40B4-BE49-F238E27FC236}">
                <a16:creationId xmlns:a16="http://schemas.microsoft.com/office/drawing/2014/main" id="{4E3CA90B-32B4-CE88-A6C1-0CB1047B1BD3}"/>
              </a:ext>
            </a:extLst>
          </p:cNvPr>
          <p:cNvSpPr>
            <a:spLocks noChangeArrowheads="1"/>
          </p:cNvSpPr>
          <p:nvPr/>
        </p:nvSpPr>
        <p:spPr bwMode="auto">
          <a:xfrm>
            <a:off x="0" y="0"/>
            <a:ext cx="49377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84" name="Rectangle 16">
            <a:extLst>
              <a:ext uri="{FF2B5EF4-FFF2-40B4-BE49-F238E27FC236}">
                <a16:creationId xmlns:a16="http://schemas.microsoft.com/office/drawing/2014/main" id="{8464C237-457B-5383-37E6-911600E2B351}"/>
              </a:ext>
            </a:extLst>
          </p:cNvPr>
          <p:cNvSpPr>
            <a:spLocks noChangeArrowheads="1"/>
          </p:cNvSpPr>
          <p:nvPr/>
        </p:nvSpPr>
        <p:spPr bwMode="auto">
          <a:xfrm>
            <a:off x="0" y="0"/>
            <a:ext cx="49377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86" name="Group 1785">
            <a:extLst>
              <a:ext uri="{FF2B5EF4-FFF2-40B4-BE49-F238E27FC236}">
                <a16:creationId xmlns:a16="http://schemas.microsoft.com/office/drawing/2014/main" id="{F60AFF8E-F4DC-F782-70E2-402AC0C09B9A}"/>
              </a:ext>
            </a:extLst>
          </p:cNvPr>
          <p:cNvGrpSpPr/>
          <p:nvPr/>
        </p:nvGrpSpPr>
        <p:grpSpPr>
          <a:xfrm>
            <a:off x="25201814" y="11105408"/>
            <a:ext cx="11003019" cy="7915491"/>
            <a:chOff x="25201814" y="10391022"/>
            <a:chExt cx="11003019" cy="7915491"/>
          </a:xfrm>
        </p:grpSpPr>
        <p:pic>
          <p:nvPicPr>
            <p:cNvPr id="1778" name="Picture 9">
              <a:extLst>
                <a:ext uri="{FF2B5EF4-FFF2-40B4-BE49-F238E27FC236}">
                  <a16:creationId xmlns:a16="http://schemas.microsoft.com/office/drawing/2014/main" id="{C67F487D-EA84-8E1C-5F1F-4CBF96B3BE8D}"/>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25201814" y="10393794"/>
              <a:ext cx="5257800" cy="3910760"/>
            </a:xfrm>
            <a:prstGeom prst="rect">
              <a:avLst/>
            </a:prstGeom>
            <a:noFill/>
            <a:extLst>
              <a:ext uri="{909E8E84-426E-40DD-AFC4-6F175D3DCCD1}">
                <a14:hiddenFill xmlns:a14="http://schemas.microsoft.com/office/drawing/2010/main">
                  <a:solidFill>
                    <a:srgbClr val="FFFFFF"/>
                  </a:solidFill>
                </a14:hiddenFill>
              </a:ext>
            </a:extLst>
          </p:spPr>
        </p:pic>
        <p:pic>
          <p:nvPicPr>
            <p:cNvPr id="1780" name="Picture 11">
              <a:extLst>
                <a:ext uri="{FF2B5EF4-FFF2-40B4-BE49-F238E27FC236}">
                  <a16:creationId xmlns:a16="http://schemas.microsoft.com/office/drawing/2014/main" id="{1FF72DCC-EAC6-F7E2-3953-271A2E6B56EF}"/>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30947033" y="10391022"/>
              <a:ext cx="5257800" cy="3916304"/>
            </a:xfrm>
            <a:prstGeom prst="rect">
              <a:avLst/>
            </a:prstGeom>
            <a:noFill/>
            <a:extLst>
              <a:ext uri="{909E8E84-426E-40DD-AFC4-6F175D3DCCD1}">
                <a14:hiddenFill xmlns:a14="http://schemas.microsoft.com/office/drawing/2010/main">
                  <a:solidFill>
                    <a:srgbClr val="FFFFFF"/>
                  </a:solidFill>
                </a14:hiddenFill>
              </a:ext>
            </a:extLst>
          </p:spPr>
        </p:pic>
        <p:pic>
          <p:nvPicPr>
            <p:cNvPr id="1782" name="Picture 13">
              <a:extLst>
                <a:ext uri="{FF2B5EF4-FFF2-40B4-BE49-F238E27FC236}">
                  <a16:creationId xmlns:a16="http://schemas.microsoft.com/office/drawing/2014/main" id="{9559719C-8A15-0935-0AF7-13B41A38D374}"/>
                </a:ext>
              </a:extLst>
            </p:cNvPr>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25201814" y="14390209"/>
              <a:ext cx="5257800" cy="3916304"/>
            </a:xfrm>
            <a:prstGeom prst="rect">
              <a:avLst/>
            </a:prstGeom>
            <a:noFill/>
            <a:extLst>
              <a:ext uri="{909E8E84-426E-40DD-AFC4-6F175D3DCCD1}">
                <a14:hiddenFill xmlns:a14="http://schemas.microsoft.com/office/drawing/2010/main">
                  <a:solidFill>
                    <a:srgbClr val="FFFFFF"/>
                  </a:solidFill>
                </a14:hiddenFill>
              </a:ext>
            </a:extLst>
          </p:spPr>
        </p:pic>
        <p:pic>
          <p:nvPicPr>
            <p:cNvPr id="1785" name="Picture 15">
              <a:extLst>
                <a:ext uri="{FF2B5EF4-FFF2-40B4-BE49-F238E27FC236}">
                  <a16:creationId xmlns:a16="http://schemas.microsoft.com/office/drawing/2014/main" id="{BE63C6CA-3FCC-35EB-E38F-611812298C7A}"/>
                </a:ext>
              </a:extLst>
            </p:cNvPr>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30947033" y="14390209"/>
              <a:ext cx="5257800" cy="3916304"/>
            </a:xfrm>
            <a:prstGeom prst="rect">
              <a:avLst/>
            </a:prstGeom>
            <a:noFill/>
            <a:extLst>
              <a:ext uri="{909E8E84-426E-40DD-AFC4-6F175D3DCCD1}">
                <a14:hiddenFill xmlns:a14="http://schemas.microsoft.com/office/drawing/2010/main">
                  <a:solidFill>
                    <a:srgbClr val="FFFFFF"/>
                  </a:solidFill>
                </a14:hiddenFill>
              </a:ext>
            </a:extLst>
          </p:spPr>
        </p:pic>
      </p:grpSp>
      <p:sp>
        <p:nvSpPr>
          <p:cNvPr id="1787" name="TextBox 1786">
            <a:extLst>
              <a:ext uri="{FF2B5EF4-FFF2-40B4-BE49-F238E27FC236}">
                <a16:creationId xmlns:a16="http://schemas.microsoft.com/office/drawing/2014/main" id="{5C7D513A-9892-7BB3-32B6-A906F541D46B}"/>
              </a:ext>
            </a:extLst>
          </p:cNvPr>
          <p:cNvSpPr txBox="1"/>
          <p:nvPr/>
        </p:nvSpPr>
        <p:spPr>
          <a:xfrm>
            <a:off x="25222203" y="9925034"/>
            <a:ext cx="10896597" cy="1015663"/>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Figure 4: </a:t>
            </a:r>
            <a:r>
              <a:rPr lang="en-US" sz="3000" dirty="0">
                <a:solidFill>
                  <a:srgbClr val="000000"/>
                </a:solidFill>
                <a:effectLst/>
                <a:latin typeface="Arial" panose="020B0604020202020204" pitchFamily="34" charset="0"/>
                <a:ea typeface="Times New Roman" panose="02020603050405020304" pitchFamily="18" charset="0"/>
              </a:rPr>
              <a:t>Cumulative Incidence of First Hypertension Event by Baseline BMI</a:t>
            </a:r>
            <a:endParaRPr lang="en-US" sz="3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24E93CF-2600-3276-3E13-C700AD8C137D}"/>
              </a:ext>
            </a:extLst>
          </p:cNvPr>
          <p:cNvSpPr txBox="1"/>
          <p:nvPr/>
        </p:nvSpPr>
        <p:spPr>
          <a:xfrm>
            <a:off x="1142996" y="477486"/>
            <a:ext cx="5005490" cy="1631216"/>
          </a:xfrm>
          <a:prstGeom prst="rect">
            <a:avLst/>
          </a:prstGeom>
          <a:solidFill>
            <a:schemeClr val="accent3"/>
          </a:solidFill>
          <a:ln>
            <a:solidFill>
              <a:schemeClr val="tx1"/>
            </a:solidFill>
          </a:ln>
        </p:spPr>
        <p:txBody>
          <a:bodyPr wrap="square" rtlCol="0">
            <a:spAutoFit/>
          </a:bodyPr>
          <a:lstStyle/>
          <a:p>
            <a:pPr algn="ctr"/>
            <a:r>
              <a:rPr lang="en-US" sz="10000" dirty="0">
                <a:solidFill>
                  <a:schemeClr val="bg1"/>
                </a:solidFill>
              </a:rPr>
              <a:t>820</a:t>
            </a:r>
          </a:p>
        </p:txBody>
      </p:sp>
      <p:sp>
        <p:nvSpPr>
          <p:cNvPr id="3" name="TextBox 2">
            <a:extLst>
              <a:ext uri="{FF2B5EF4-FFF2-40B4-BE49-F238E27FC236}">
                <a16:creationId xmlns:a16="http://schemas.microsoft.com/office/drawing/2014/main" id="{1E41B849-153D-C434-ACDC-8CDCF427E2AA}"/>
              </a:ext>
            </a:extLst>
          </p:cNvPr>
          <p:cNvSpPr txBox="1"/>
          <p:nvPr/>
        </p:nvSpPr>
        <p:spPr>
          <a:xfrm>
            <a:off x="25971690" y="10991553"/>
            <a:ext cx="4409250" cy="307777"/>
          </a:xfrm>
          <a:prstGeom prst="rect">
            <a:avLst/>
          </a:prstGeom>
          <a:noFill/>
        </p:spPr>
        <p:txBody>
          <a:bodyPr wrap="square" rtlCol="0">
            <a:spAutoFit/>
          </a:bodyPr>
          <a:lstStyle/>
          <a:p>
            <a:r>
              <a:rPr lang="en-US" sz="1400" dirty="0"/>
              <a:t>A. BMI &lt;25</a:t>
            </a:r>
            <a:endParaRPr lang="en-ZA" sz="1400" dirty="0"/>
          </a:p>
        </p:txBody>
      </p:sp>
      <p:sp>
        <p:nvSpPr>
          <p:cNvPr id="5" name="TextBox 4">
            <a:extLst>
              <a:ext uri="{FF2B5EF4-FFF2-40B4-BE49-F238E27FC236}">
                <a16:creationId xmlns:a16="http://schemas.microsoft.com/office/drawing/2014/main" id="{B0629103-0B2C-824C-816E-874E6408B055}"/>
              </a:ext>
            </a:extLst>
          </p:cNvPr>
          <p:cNvSpPr txBox="1"/>
          <p:nvPr/>
        </p:nvSpPr>
        <p:spPr>
          <a:xfrm>
            <a:off x="31667882" y="10977905"/>
            <a:ext cx="4409250" cy="307777"/>
          </a:xfrm>
          <a:prstGeom prst="rect">
            <a:avLst/>
          </a:prstGeom>
          <a:noFill/>
        </p:spPr>
        <p:txBody>
          <a:bodyPr wrap="square" rtlCol="0">
            <a:spAutoFit/>
          </a:bodyPr>
          <a:lstStyle/>
          <a:p>
            <a:r>
              <a:rPr lang="en-US" sz="1400" dirty="0"/>
              <a:t>B. BMI 2-29.9 (Overweight)</a:t>
            </a:r>
            <a:endParaRPr lang="en-ZA" sz="1400" dirty="0"/>
          </a:p>
        </p:txBody>
      </p:sp>
      <p:sp>
        <p:nvSpPr>
          <p:cNvPr id="10" name="TextBox 9">
            <a:extLst>
              <a:ext uri="{FF2B5EF4-FFF2-40B4-BE49-F238E27FC236}">
                <a16:creationId xmlns:a16="http://schemas.microsoft.com/office/drawing/2014/main" id="{19B75E60-7B35-B123-B808-48EE12A3F984}"/>
              </a:ext>
            </a:extLst>
          </p:cNvPr>
          <p:cNvSpPr txBox="1"/>
          <p:nvPr/>
        </p:nvSpPr>
        <p:spPr>
          <a:xfrm>
            <a:off x="25971690" y="15010743"/>
            <a:ext cx="4409250" cy="307777"/>
          </a:xfrm>
          <a:prstGeom prst="rect">
            <a:avLst/>
          </a:prstGeom>
          <a:noFill/>
        </p:spPr>
        <p:txBody>
          <a:bodyPr wrap="square" rtlCol="0">
            <a:spAutoFit/>
          </a:bodyPr>
          <a:lstStyle/>
          <a:p>
            <a:r>
              <a:rPr lang="en-US" sz="1400" dirty="0"/>
              <a:t>C. BMI 30-34.9 (Obese)</a:t>
            </a:r>
            <a:endParaRPr lang="en-ZA" sz="1400" dirty="0"/>
          </a:p>
        </p:txBody>
      </p:sp>
      <p:sp>
        <p:nvSpPr>
          <p:cNvPr id="12" name="TextBox 11">
            <a:extLst>
              <a:ext uri="{FF2B5EF4-FFF2-40B4-BE49-F238E27FC236}">
                <a16:creationId xmlns:a16="http://schemas.microsoft.com/office/drawing/2014/main" id="{E59FFCFC-F08C-3FFF-1E3D-762952F90390}"/>
              </a:ext>
            </a:extLst>
          </p:cNvPr>
          <p:cNvSpPr txBox="1"/>
          <p:nvPr/>
        </p:nvSpPr>
        <p:spPr>
          <a:xfrm>
            <a:off x="31667882" y="14950706"/>
            <a:ext cx="4409250" cy="307777"/>
          </a:xfrm>
          <a:prstGeom prst="rect">
            <a:avLst/>
          </a:prstGeom>
          <a:noFill/>
        </p:spPr>
        <p:txBody>
          <a:bodyPr wrap="square" rtlCol="0">
            <a:spAutoFit/>
          </a:bodyPr>
          <a:lstStyle/>
          <a:p>
            <a:r>
              <a:rPr lang="en-US" sz="1400" dirty="0"/>
              <a:t>D. BMI &gt;35 (Extreme)</a:t>
            </a:r>
            <a:endParaRPr lang="en-ZA" sz="1400" dirty="0"/>
          </a:p>
        </p:txBody>
      </p:sp>
      <p:sp>
        <p:nvSpPr>
          <p:cNvPr id="14" name="TextBox 13">
            <a:extLst>
              <a:ext uri="{FF2B5EF4-FFF2-40B4-BE49-F238E27FC236}">
                <a16:creationId xmlns:a16="http://schemas.microsoft.com/office/drawing/2014/main" id="{3E470317-EA04-BE54-04B9-6863F81D5463}"/>
              </a:ext>
            </a:extLst>
          </p:cNvPr>
          <p:cNvSpPr txBox="1"/>
          <p:nvPr/>
        </p:nvSpPr>
        <p:spPr>
          <a:xfrm>
            <a:off x="25756212" y="28510113"/>
            <a:ext cx="10718110" cy="461665"/>
          </a:xfrm>
          <a:prstGeom prst="rect">
            <a:avLst/>
          </a:prstGeom>
          <a:noFill/>
        </p:spPr>
        <p:txBody>
          <a:bodyPr wrap="square" rtlCol="0">
            <a:spAutoFit/>
          </a:bodyPr>
          <a:lstStyle/>
          <a:p>
            <a:r>
              <a:rPr lang="en-US" sz="1200" b="0" i="1" u="none" strike="noStrike" baseline="0" dirty="0">
                <a:solidFill>
                  <a:srgbClr val="000000"/>
                </a:solidFill>
                <a:latin typeface="Arial" panose="020B0604020202020204" pitchFamily="34" charset="0"/>
              </a:rPr>
              <a:t>Adjusted model controls for baseline age, region of enrollment, baseline BMI, and time-updated covariates (percent increase in weight from baseline as a categorical variable, pregnancy status, and contraception use). </a:t>
            </a:r>
            <a:endParaRPr lang="en-ZA" sz="1200" dirty="0"/>
          </a:p>
        </p:txBody>
      </p:sp>
    </p:spTree>
  </p:cSld>
  <p:clrMapOvr>
    <a:masterClrMapping/>
  </p:clrMapOvr>
</p:sld>
</file>

<file path=ppt/theme/theme1.xml><?xml version="1.0" encoding="utf-8"?>
<a:theme xmlns:a="http://schemas.openxmlformats.org/drawingml/2006/main" name="Office Theme">
  <a:themeElements>
    <a:clrScheme name="HPTN 2023">
      <a:dk1>
        <a:srgbClr val="000000"/>
      </a:dk1>
      <a:lt1>
        <a:srgbClr val="FFFFFF"/>
      </a:lt1>
      <a:dk2>
        <a:srgbClr val="004572"/>
      </a:dk2>
      <a:lt2>
        <a:srgbClr val="9ED5DE"/>
      </a:lt2>
      <a:accent1>
        <a:srgbClr val="0A95A9"/>
      </a:accent1>
      <a:accent2>
        <a:srgbClr val="87B549"/>
      </a:accent2>
      <a:accent3>
        <a:srgbClr val="F5BE1A"/>
      </a:accent3>
      <a:accent4>
        <a:srgbClr val="1864A9"/>
      </a:accent4>
      <a:accent5>
        <a:srgbClr val="6B57B5"/>
      </a:accent5>
      <a:accent6>
        <a:srgbClr val="995CB5"/>
      </a:accent6>
      <a:hlink>
        <a:srgbClr val="2978D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52EE93E68D6442AB94BDDA1518C4F8" ma:contentTypeVersion="21" ma:contentTypeDescription="Create a new document." ma:contentTypeScope="" ma:versionID="2c6f52bb81fb29f08d83c32f74b5631f">
  <xsd:schema xmlns:xsd="http://www.w3.org/2001/XMLSchema" xmlns:xs="http://www.w3.org/2001/XMLSchema" xmlns:p="http://schemas.microsoft.com/office/2006/metadata/properties" xmlns:ns2="91c2c580-94d7-4780-b681-ce36775174fe" xmlns:ns3="343c2651-28ea-4a1f-a3e3-ec042dcb6f2d" targetNamespace="http://schemas.microsoft.com/office/2006/metadata/properties" ma:root="true" ma:fieldsID="f74d91a2c161ebd69150b58f95e5728c" ns2:_="" ns3:_="">
    <xsd:import namespace="91c2c580-94d7-4780-b681-ce36775174fe"/>
    <xsd:import namespace="343c2651-28ea-4a1f-a3e3-ec042dcb6f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Open_x0020_with_x0020_Seclore" minOccurs="0"/>
                <xsd:element ref="ns2:MediaServiceLocation" minOccurs="0"/>
                <xsd:element ref="ns2:p4c1f207c9da478ea1d42131a3875db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c2c580-94d7-4780-b681-ce36775174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Open_x0020_with_x0020_Seclore" ma:index="25" nillable="true" ma:displayName="Open with Seclore" ma:hidden="true" ma:internalName="Open_x0020_with_x0020_Seclor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p4c1f207c9da478ea1d42131a3875db7" ma:index="28" nillable="true" ma:taxonomy="true" ma:internalName="p4c1f207c9da478ea1d42131a3875db7" ma:taxonomyFieldName="Study" ma:displayName="Study" ma:default="" ma:fieldId="{94c1f207-c9da-478e-a1d4-2131a3875db7}" ma:sspId="a955067c-4844-4e4f-970b-73b17f111726" ma:termSetId="1c10fcde-75bb-48a1-af5a-adf0b0fbf63e" ma:anchorId="06f1f320-367a-462c-b349-597f8e9d4a8e"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3c2651-28ea-4a1f-a3e3-ec042dcb6f2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1ff13b1-7d50-43b8-8c9c-2b38e12497f5}" ma:internalName="TaxCatchAll" ma:showField="CatchAllData" ma:web="343c2651-28ea-4a1f-a3e3-ec042dcb6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c2c580-94d7-4780-b681-ce36775174fe">
      <Terms xmlns="http://schemas.microsoft.com/office/infopath/2007/PartnerControls"/>
    </lcf76f155ced4ddcb4097134ff3c332f>
    <TaxCatchAll xmlns="343c2651-28ea-4a1f-a3e3-ec042dcb6f2d" xsi:nil="true"/>
    <Open_x0020_with_x0020_Seclore xmlns="91c2c580-94d7-4780-b681-ce36775174fe" xsi:nil="true"/>
    <p4c1f207c9da478ea1d42131a3875db7 xmlns="91c2c580-94d7-4780-b681-ce36775174fe">
      <Terms xmlns="http://schemas.microsoft.com/office/infopath/2007/PartnerControls"/>
    </p4c1f207c9da478ea1d42131a3875db7>
  </documentManagement>
</p:properties>
</file>

<file path=customXml/itemProps1.xml><?xml version="1.0" encoding="utf-8"?>
<ds:datastoreItem xmlns:ds="http://schemas.openxmlformats.org/officeDocument/2006/customXml" ds:itemID="{1B3C443A-0E56-4F9D-9E6B-204DCD4D0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c2c580-94d7-4780-b681-ce36775174fe"/>
    <ds:schemaRef ds:uri="343c2651-28ea-4a1f-a3e3-ec042dcb6f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B690E1-DDB7-4631-A84C-29B2F3CFC4EB}">
  <ds:schemaRefs>
    <ds:schemaRef ds:uri="http://schemas.microsoft.com/sharepoint/v3/contenttype/forms"/>
  </ds:schemaRefs>
</ds:datastoreItem>
</file>

<file path=customXml/itemProps3.xml><?xml version="1.0" encoding="utf-8"?>
<ds:datastoreItem xmlns:ds="http://schemas.openxmlformats.org/officeDocument/2006/customXml" ds:itemID="{24340AEF-C116-4741-A50B-A26A7872F903}">
  <ds:schemaRefs>
    <ds:schemaRef ds:uri="91c2c580-94d7-4780-b681-ce36775174f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schemas.microsoft.com/office/2006/documentManagement/types"/>
    <ds:schemaRef ds:uri="343c2651-28ea-4a1f-a3e3-ec042dcb6f2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1582</Words>
  <Application>Microsoft Office PowerPoint</Application>
  <PresentationFormat>Benutzerdefiniert</PresentationFormat>
  <Paragraphs>116</Paragraphs>
  <Slides>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Helvetica</vt:lpstr>
      <vt:lpstr>Office Theme</vt:lpstr>
      <vt:lpstr>PowerPoint-Präsentation</vt:lpstr>
    </vt:vector>
  </TitlesOfParts>
  <Company>AED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Stefanie O'Brien</dc:creator>
  <cp:lastModifiedBy>Bastian Grewe</cp:lastModifiedBy>
  <cp:revision>69</cp:revision>
  <dcterms:created xsi:type="dcterms:W3CDTF">2012-05-01T18:58:01Z</dcterms:created>
  <dcterms:modified xsi:type="dcterms:W3CDTF">2025-03-15T16:36:10Z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0x0101000452EE93E68D6442AB94BDDA1518C4F8</vt:lpwstr>
  </property>
  <property fmtid="{D5CDD505-2E9C-101B-9397-08002B2CF9AE}" pid="4" name="MSIP_Label_418c1083-8924-401d-97ae-40f5eed0fcd8_Enabled">
    <vt:lpwstr>true</vt:lpwstr>
  </property>
  <property fmtid="{D5CDD505-2E9C-101B-9397-08002B2CF9AE}" pid="5" name="MSIP_Label_418c1083-8924-401d-97ae-40f5eed0fcd8_SetDate">
    <vt:lpwstr>2025-03-15T16:35:32Z</vt:lpwstr>
  </property>
  <property fmtid="{D5CDD505-2E9C-101B-9397-08002B2CF9AE}" pid="6" name="MSIP_Label_418c1083-8924-401d-97ae-40f5eed0fcd8_Method">
    <vt:lpwstr>Standard</vt:lpwstr>
  </property>
  <property fmtid="{D5CDD505-2E9C-101B-9397-08002B2CF9AE}" pid="7" name="MSIP_Label_418c1083-8924-401d-97ae-40f5eed0fcd8_Name">
    <vt:lpwstr>418c1083-8924-401d-97ae-40f5eed0fcd8</vt:lpwstr>
  </property>
  <property fmtid="{D5CDD505-2E9C-101B-9397-08002B2CF9AE}" pid="8" name="MSIP_Label_418c1083-8924-401d-97ae-40f5eed0fcd8_SiteId">
    <vt:lpwstr>a5a8bcaa-3292-41e6-b735-5e8b21f4dbfd</vt:lpwstr>
  </property>
  <property fmtid="{D5CDD505-2E9C-101B-9397-08002B2CF9AE}" pid="9" name="MSIP_Label_418c1083-8924-401d-97ae-40f5eed0fcd8_ActionId">
    <vt:lpwstr>d695d821-2f88-4392-b444-66831c138276</vt:lpwstr>
  </property>
  <property fmtid="{D5CDD505-2E9C-101B-9397-08002B2CF9AE}" pid="10" name="MSIP_Label_418c1083-8924-401d-97ae-40f5eed0fcd8_ContentBits">
    <vt:lpwstr>0</vt:lpwstr>
  </property>
</Properties>
</file>