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3"/>
  </p:notesMasterIdLst>
  <p:sldIdLst>
    <p:sldId id="296" r:id="rId2"/>
  </p:sldIdLst>
  <p:sldSz cx="49377600" cy="3291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5624" userDrawn="1">
          <p15:clr>
            <a:srgbClr val="A4A3A4"/>
          </p15:clr>
        </p15:guide>
        <p15:guide id="3" pos="6024" userDrawn="1">
          <p15:clr>
            <a:srgbClr val="A4A3A4"/>
          </p15:clr>
        </p15:guide>
        <p15:guide id="4" pos="264" userDrawn="1">
          <p15:clr>
            <a:srgbClr val="A4A3A4"/>
          </p15:clr>
        </p15:guide>
        <p15:guide id="5" pos="744" userDrawn="1">
          <p15:clr>
            <a:srgbClr val="A4A3A4"/>
          </p15:clr>
        </p15:guide>
        <p15:guide id="6" orient="horz" pos="417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Puryear" initials="SP" lastIdx="8" clrIdx="0">
    <p:extLst>
      <p:ext uri="{19B8F6BF-5375-455C-9EA6-DF929625EA0E}">
        <p15:presenceInfo xmlns:p15="http://schemas.microsoft.com/office/powerpoint/2012/main" userId="S::puryear@berkeley.edu::840be3b3-0823-465e-970a-0d5eb25e329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8C1616"/>
    <a:srgbClr val="385723"/>
    <a:srgbClr val="C85866"/>
    <a:srgbClr val="FFFFFF"/>
    <a:srgbClr val="263238"/>
    <a:srgbClr val="EEEBE9"/>
    <a:srgbClr val="EA4C89"/>
    <a:srgbClr val="FFF59D"/>
    <a:srgbClr val="EFF8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89" autoAdjust="0"/>
    <p:restoredTop sz="95761" autoAdjust="0"/>
  </p:normalViewPr>
  <p:slideViewPr>
    <p:cSldViewPr snapToGrid="0" showGuides="1">
      <p:cViewPr varScale="1">
        <p:scale>
          <a:sx n="14" d="100"/>
          <a:sy n="14" d="100"/>
        </p:scale>
        <p:origin x="1196" y="44"/>
      </p:cViewPr>
      <p:guideLst>
        <p:guide pos="15624"/>
        <p:guide pos="6024"/>
        <p:guide pos="264"/>
        <p:guide pos="744"/>
        <p:guide orient="horz" pos="417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Series 1</c:v>
                </c:pt>
              </c:strCache>
            </c:strRef>
          </c:tx>
          <c:spPr>
            <a:solidFill>
              <a:srgbClr val="FFC000"/>
            </a:solidFill>
            <a:ln>
              <a:noFill/>
            </a:ln>
            <a:effectLst/>
          </c:spPr>
          <c:invertIfNegative val="0"/>
          <c:cat>
            <c:strRef>
              <c:f>Sheet1!$A$2:$A$4</c:f>
              <c:strCache>
                <c:ptCount val="3"/>
                <c:pt idx="0">
                  <c:v>Chlamydia</c:v>
                </c:pt>
                <c:pt idx="1">
                  <c:v>Gonorrhea</c:v>
                </c:pt>
                <c:pt idx="2">
                  <c:v>Chlamydia or Gonorrhea</c:v>
                </c:pt>
              </c:strCache>
            </c:strRef>
          </c:cat>
          <c:val>
            <c:numRef>
              <c:f>Sheet1!$B$2:$B$4</c:f>
              <c:numCache>
                <c:formatCode>General</c:formatCode>
                <c:ptCount val="3"/>
                <c:pt idx="0" formatCode="0%">
                  <c:v>0.28000000000000003</c:v>
                </c:pt>
                <c:pt idx="1">
                  <c:v>0</c:v>
                </c:pt>
                <c:pt idx="2">
                  <c:v>0</c:v>
                </c:pt>
              </c:numCache>
            </c:numRef>
          </c:val>
          <c:extLst>
            <c:ext xmlns:c16="http://schemas.microsoft.com/office/drawing/2014/chart" uri="{C3380CC4-5D6E-409C-BE32-E72D297353CC}">
              <c16:uniqueId val="{00000000-44CD-2945-B98E-67FE8017784E}"/>
            </c:ext>
          </c:extLst>
        </c:ser>
        <c:ser>
          <c:idx val="1"/>
          <c:order val="1"/>
          <c:tx>
            <c:strRef>
              <c:f>Sheet1!$C$1</c:f>
              <c:strCache>
                <c:ptCount val="1"/>
                <c:pt idx="0">
                  <c:v>Series 2</c:v>
                </c:pt>
              </c:strCache>
            </c:strRef>
          </c:tx>
          <c:spPr>
            <a:solidFill>
              <a:srgbClr val="00B050"/>
            </a:solidFill>
            <a:ln>
              <a:noFill/>
            </a:ln>
            <a:effectLst/>
          </c:spPr>
          <c:invertIfNegative val="0"/>
          <c:cat>
            <c:strRef>
              <c:f>Sheet1!$A$2:$A$4</c:f>
              <c:strCache>
                <c:ptCount val="3"/>
                <c:pt idx="0">
                  <c:v>Chlamydia</c:v>
                </c:pt>
                <c:pt idx="1">
                  <c:v>Gonorrhea</c:v>
                </c:pt>
                <c:pt idx="2">
                  <c:v>Chlamydia or Gonorrhea</c:v>
                </c:pt>
              </c:strCache>
            </c:strRef>
          </c:cat>
          <c:val>
            <c:numRef>
              <c:f>Sheet1!$C$2:$C$4</c:f>
              <c:numCache>
                <c:formatCode>0%</c:formatCode>
                <c:ptCount val="3"/>
                <c:pt idx="0" formatCode="General">
                  <c:v>0</c:v>
                </c:pt>
                <c:pt idx="1">
                  <c:v>0.22</c:v>
                </c:pt>
                <c:pt idx="2" formatCode="General">
                  <c:v>0</c:v>
                </c:pt>
              </c:numCache>
            </c:numRef>
          </c:val>
          <c:extLst>
            <c:ext xmlns:c16="http://schemas.microsoft.com/office/drawing/2014/chart" uri="{C3380CC4-5D6E-409C-BE32-E72D297353CC}">
              <c16:uniqueId val="{00000003-44CD-2945-B98E-67FE8017784E}"/>
            </c:ext>
          </c:extLst>
        </c:ser>
        <c:ser>
          <c:idx val="2"/>
          <c:order val="2"/>
          <c:tx>
            <c:strRef>
              <c:f>Sheet1!$D$1</c:f>
              <c:strCache>
                <c:ptCount val="1"/>
                <c:pt idx="0">
                  <c:v>Series 3</c:v>
                </c:pt>
              </c:strCache>
            </c:strRef>
          </c:tx>
          <c:spPr>
            <a:solidFill>
              <a:srgbClr val="0432FF"/>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7-44CD-2945-B98E-67FE8017784E}"/>
                </c:ext>
              </c:extLst>
            </c:dLbl>
            <c:dLbl>
              <c:idx val="1"/>
              <c:delete val="1"/>
              <c:extLst>
                <c:ext xmlns:c15="http://schemas.microsoft.com/office/drawing/2012/chart" uri="{CE6537A1-D6FC-4f65-9D91-7224C49458BB}"/>
                <c:ext xmlns:c16="http://schemas.microsoft.com/office/drawing/2014/chart" uri="{C3380CC4-5D6E-409C-BE32-E72D297353CC}">
                  <c16:uniqueId val="{00000006-44CD-2945-B98E-67FE8017784E}"/>
                </c:ext>
              </c:extLst>
            </c:dLbl>
            <c:dLbl>
              <c:idx val="2"/>
              <c:layout>
                <c:manualLayout>
                  <c:x val="6.2003968253959165E-4"/>
                  <c:y val="-0.2006172839506172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4CD-2945-B98E-67FE8017784E}"/>
                </c:ext>
              </c:extLst>
            </c:dLbl>
            <c:spPr>
              <a:noFill/>
              <a:ln>
                <a:noFill/>
              </a:ln>
              <a:effectLst/>
            </c:spPr>
            <c:txPr>
              <a:bodyPr rot="0" spcFirstLastPara="1" vertOverflow="ellipsis" vert="horz" wrap="square" lIns="38100" tIns="19050" rIns="38100" bIns="19050" anchor="ctr" anchorCtr="1">
                <a:spAutoFit/>
              </a:bodyPr>
              <a:lstStyle/>
              <a:p>
                <a:pPr>
                  <a:defRPr sz="44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Chlamydia</c:v>
                </c:pt>
                <c:pt idx="1">
                  <c:v>Gonorrhea</c:v>
                </c:pt>
                <c:pt idx="2">
                  <c:v>Chlamydia or Gonorrhea</c:v>
                </c:pt>
              </c:strCache>
            </c:strRef>
          </c:cat>
          <c:val>
            <c:numRef>
              <c:f>Sheet1!$D$2:$D$4</c:f>
              <c:numCache>
                <c:formatCode>General</c:formatCode>
                <c:ptCount val="3"/>
                <c:pt idx="0">
                  <c:v>0</c:v>
                </c:pt>
                <c:pt idx="1">
                  <c:v>0</c:v>
                </c:pt>
                <c:pt idx="2" formatCode="0%">
                  <c:v>0.4</c:v>
                </c:pt>
              </c:numCache>
            </c:numRef>
          </c:val>
          <c:extLst>
            <c:ext xmlns:c16="http://schemas.microsoft.com/office/drawing/2014/chart" uri="{C3380CC4-5D6E-409C-BE32-E72D297353CC}">
              <c16:uniqueId val="{00000004-44CD-2945-B98E-67FE8017784E}"/>
            </c:ext>
          </c:extLst>
        </c:ser>
        <c:dLbls>
          <c:showLegendKey val="0"/>
          <c:showVal val="0"/>
          <c:showCatName val="0"/>
          <c:showSerName val="0"/>
          <c:showPercent val="0"/>
          <c:showBubbleSize val="0"/>
        </c:dLbls>
        <c:gapWidth val="150"/>
        <c:overlap val="100"/>
        <c:axId val="897000463"/>
        <c:axId val="896901295"/>
      </c:barChart>
      <c:catAx>
        <c:axId val="897000463"/>
        <c:scaling>
          <c:orientation val="minMax"/>
        </c:scaling>
        <c:delete val="0"/>
        <c:axPos val="b"/>
        <c:numFmt formatCode="General" sourceLinked="1"/>
        <c:majorTickMark val="none"/>
        <c:minorTickMark val="none"/>
        <c:tickLblPos val="nextTo"/>
        <c:spPr>
          <a:noFill/>
          <a:ln w="9525" cap="flat" cmpd="sng" algn="ctr">
            <a:solidFill>
              <a:schemeClr val="accent1">
                <a:shade val="15000"/>
              </a:schemeClr>
            </a:solidFill>
            <a:round/>
          </a:ln>
          <a:effectLst/>
        </c:spPr>
        <c:txPr>
          <a:bodyPr rot="-60000000" spcFirstLastPara="1" vertOverflow="ellipsis" vert="horz" wrap="square" anchor="ctr" anchorCtr="1"/>
          <a:lstStyle/>
          <a:p>
            <a:pPr>
              <a:defRPr sz="4000" b="0" i="0" u="none" strike="noStrike" kern="1200" baseline="0">
                <a:solidFill>
                  <a:schemeClr val="tx1"/>
                </a:solidFill>
                <a:latin typeface="+mn-lt"/>
                <a:ea typeface="+mn-ea"/>
                <a:cs typeface="+mn-cs"/>
              </a:defRPr>
            </a:pPr>
            <a:endParaRPr lang="de-DE"/>
          </a:p>
        </c:txPr>
        <c:crossAx val="896901295"/>
        <c:crosses val="autoZero"/>
        <c:auto val="1"/>
        <c:lblAlgn val="ctr"/>
        <c:lblOffset val="100"/>
        <c:noMultiLvlLbl val="0"/>
      </c:catAx>
      <c:valAx>
        <c:axId val="896901295"/>
        <c:scaling>
          <c:orientation val="minMax"/>
          <c:max val="1"/>
        </c:scaling>
        <c:delete val="0"/>
        <c:axPos val="l"/>
        <c:majorGridlines>
          <c:spPr>
            <a:ln w="9525" cap="flat" cmpd="sng" algn="ctr">
              <a:noFill/>
              <a:round/>
            </a:ln>
            <a:effectLst/>
          </c:spPr>
        </c:majorGridlines>
        <c:numFmt formatCode="0%" sourceLinked="1"/>
        <c:majorTickMark val="none"/>
        <c:minorTickMark val="none"/>
        <c:tickLblPos val="nextTo"/>
        <c:spPr>
          <a:noFill/>
          <a:ln>
            <a:solidFill>
              <a:schemeClr val="accent1">
                <a:shade val="15000"/>
              </a:schemeClr>
            </a:solidFill>
          </a:ln>
          <a:effectLst/>
        </c:spPr>
        <c:txPr>
          <a:bodyPr rot="-60000000" spcFirstLastPara="1" vertOverflow="ellipsis" vert="horz" wrap="square" anchor="ctr" anchorCtr="1"/>
          <a:lstStyle/>
          <a:p>
            <a:pPr>
              <a:defRPr sz="4000" b="0" i="0" u="none" strike="noStrike" kern="1200" baseline="0">
                <a:solidFill>
                  <a:schemeClr val="tx1"/>
                </a:solidFill>
                <a:latin typeface="+mn-lt"/>
                <a:ea typeface="+mn-ea"/>
                <a:cs typeface="+mn-cs"/>
              </a:defRPr>
            </a:pPr>
            <a:endParaRPr lang="de-DE"/>
          </a:p>
        </c:txPr>
        <c:crossAx val="897000463"/>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0.20807</cdr:x>
      <cdr:y>0.49514</cdr:y>
    </cdr:from>
    <cdr:to>
      <cdr:x>0.29271</cdr:x>
      <cdr:y>0.59931</cdr:y>
    </cdr:to>
    <cdr:sp macro="" textlink="">
      <cdr:nvSpPr>
        <cdr:cNvPr id="2" name="TextBox 1">
          <a:extLst xmlns:a="http://schemas.openxmlformats.org/drawingml/2006/main">
            <a:ext uri="{FF2B5EF4-FFF2-40B4-BE49-F238E27FC236}">
              <a16:creationId xmlns:a16="http://schemas.microsoft.com/office/drawing/2014/main" id="{9102FE23-96A7-D334-B36A-A78E32898B9B}"/>
            </a:ext>
          </a:extLst>
        </cdr:cNvPr>
        <cdr:cNvSpPr txBox="1"/>
      </cdr:nvSpPr>
      <cdr:spPr>
        <a:xfrm xmlns:a="http://schemas.openxmlformats.org/drawingml/2006/main">
          <a:off x="4261806" y="3288057"/>
          <a:ext cx="1733644" cy="69175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4400" dirty="0"/>
            <a:t>28%</a:t>
          </a:r>
        </a:p>
      </cdr:txBody>
    </cdr:sp>
  </cdr:relSizeAnchor>
  <cdr:relSizeAnchor xmlns:cdr="http://schemas.openxmlformats.org/drawingml/2006/chartDrawing">
    <cdr:from>
      <cdr:x>0.51853</cdr:x>
      <cdr:y>0.56728</cdr:y>
    </cdr:from>
    <cdr:to>
      <cdr:x>0.60317</cdr:x>
      <cdr:y>0.67145</cdr:y>
    </cdr:to>
    <cdr:sp macro="" textlink="">
      <cdr:nvSpPr>
        <cdr:cNvPr id="3" name="TextBox 1">
          <a:extLst xmlns:a="http://schemas.openxmlformats.org/drawingml/2006/main">
            <a:ext uri="{FF2B5EF4-FFF2-40B4-BE49-F238E27FC236}">
              <a16:creationId xmlns:a16="http://schemas.microsoft.com/office/drawing/2014/main" id="{79E4363D-CE72-6F84-84D6-6B3183F37651}"/>
            </a:ext>
          </a:extLst>
        </cdr:cNvPr>
        <cdr:cNvSpPr txBox="1"/>
      </cdr:nvSpPr>
      <cdr:spPr>
        <a:xfrm xmlns:a="http://schemas.openxmlformats.org/drawingml/2006/main">
          <a:off x="10620886" y="3767119"/>
          <a:ext cx="1733644" cy="6917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4400" dirty="0"/>
            <a:t>22%</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D1CB04D-1C75-43E0-9B64-B7DDAA42BB2C}" type="datetimeFigureOut">
              <a:rPr lang="en-US" smtClean="0"/>
              <a:t>3/16/2025</a:t>
            </a:fld>
            <a:endParaRPr lang="en-US" dirty="0"/>
          </a:p>
        </p:txBody>
      </p:sp>
      <p:sp>
        <p:nvSpPr>
          <p:cNvPr id="4" name="Slide Image Placeholder 3"/>
          <p:cNvSpPr>
            <a:spLocks noGrp="1" noRot="1" noChangeAspect="1"/>
          </p:cNvSpPr>
          <p:nvPr>
            <p:ph type="sldImg" idx="2"/>
          </p:nvPr>
        </p:nvSpPr>
        <p:spPr>
          <a:xfrm>
            <a:off x="1152525" y="1162050"/>
            <a:ext cx="470535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26C2670-3342-473C-969D-FDFF399F2050}" type="slidenum">
              <a:rPr lang="en-US" smtClean="0"/>
              <a:t>‹Nr.›</a:t>
            </a:fld>
            <a:endParaRPr lang="en-US" dirty="0"/>
          </a:p>
        </p:txBody>
      </p:sp>
    </p:spTree>
    <p:extLst>
      <p:ext uri="{BB962C8B-B14F-4D97-AF65-F5344CB8AC3E}">
        <p14:creationId xmlns:p14="http://schemas.microsoft.com/office/powerpoint/2010/main" val="831749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US" dirty="0"/>
          </a:p>
        </p:txBody>
      </p:sp>
      <p:sp>
        <p:nvSpPr>
          <p:cNvPr id="4" name="Slide Number Placeholder 3"/>
          <p:cNvSpPr>
            <a:spLocks noGrp="1"/>
          </p:cNvSpPr>
          <p:nvPr>
            <p:ph type="sldNum" sz="quarter" idx="5"/>
          </p:nvPr>
        </p:nvSpPr>
        <p:spPr/>
        <p:txBody>
          <a:bodyPr/>
          <a:lstStyle/>
          <a:p>
            <a:fld id="{E26C2670-3342-473C-969D-FDFF399F2050}" type="slidenum">
              <a:rPr lang="en-US" smtClean="0"/>
              <a:t>1</a:t>
            </a:fld>
            <a:endParaRPr lang="en-US" dirty="0"/>
          </a:p>
        </p:txBody>
      </p:sp>
    </p:spTree>
    <p:extLst>
      <p:ext uri="{BB962C8B-B14F-4D97-AF65-F5344CB8AC3E}">
        <p14:creationId xmlns:p14="http://schemas.microsoft.com/office/powerpoint/2010/main" val="211049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5387342"/>
            <a:ext cx="4197096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6172200" y="17289782"/>
            <a:ext cx="370332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1601755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4213694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335848" y="1752600"/>
            <a:ext cx="10647045"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394713" y="1752600"/>
            <a:ext cx="31323915"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306254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1311104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995" y="8206749"/>
            <a:ext cx="4258818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3368995" y="22029429"/>
            <a:ext cx="4258818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105530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394710" y="8763000"/>
            <a:ext cx="209854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997410" y="8763000"/>
            <a:ext cx="209854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428215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01141" y="1752607"/>
            <a:ext cx="425881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01147" y="8069582"/>
            <a:ext cx="20889036"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401147" y="12024360"/>
            <a:ext cx="20889036"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4997413" y="8069582"/>
            <a:ext cx="20991911"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4997413" y="12024360"/>
            <a:ext cx="20991911"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2738387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342050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270565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20991911" y="4739647"/>
            <a:ext cx="2499741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1446394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991911" y="4739647"/>
            <a:ext cx="2499741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dirty="0"/>
              <a:t>Click icon to add picture</a:t>
            </a:r>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3/16/2025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dirty="0"/>
          </a:p>
        </p:txBody>
      </p:sp>
    </p:spTree>
    <p:extLst>
      <p:ext uri="{BB962C8B-B14F-4D97-AF65-F5344CB8AC3E}">
        <p14:creationId xmlns:p14="http://schemas.microsoft.com/office/powerpoint/2010/main" val="620014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94710" y="1752607"/>
            <a:ext cx="425881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394710" y="8763000"/>
            <a:ext cx="4258818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394710" y="30510487"/>
            <a:ext cx="1110996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F135061-2F74-46D4-9F8F-C77EF304855D}" type="datetimeFigureOut">
              <a:rPr lang="en-US" smtClean="0"/>
              <a:t>3/16/2025</a:t>
            </a:fld>
            <a:endParaRPr lang="en-US" dirty="0"/>
          </a:p>
        </p:txBody>
      </p:sp>
      <p:sp>
        <p:nvSpPr>
          <p:cNvPr id="5" name="Footer Placeholder 4"/>
          <p:cNvSpPr>
            <a:spLocks noGrp="1"/>
          </p:cNvSpPr>
          <p:nvPr>
            <p:ph type="ftr" sz="quarter" idx="3"/>
          </p:nvPr>
        </p:nvSpPr>
        <p:spPr>
          <a:xfrm>
            <a:off x="16356330" y="30510487"/>
            <a:ext cx="1666494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4872930" y="30510487"/>
            <a:ext cx="1110996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63FC52CE-B062-47D6-A8CB-AF6B214D1AE5}" type="slidenum">
              <a:rPr lang="en-US" smtClean="0"/>
              <a:t>‹Nr.›</a:t>
            </a:fld>
            <a:endParaRPr lang="en-US" dirty="0"/>
          </a:p>
        </p:txBody>
      </p:sp>
    </p:spTree>
    <p:extLst>
      <p:ext uri="{BB962C8B-B14F-4D97-AF65-F5344CB8AC3E}">
        <p14:creationId xmlns:p14="http://schemas.microsoft.com/office/powerpoint/2010/main" val="2343206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78733BE-059C-47B7-9415-5ADF2F3024F1}"/>
              </a:ext>
            </a:extLst>
          </p:cNvPr>
          <p:cNvSpPr/>
          <p:nvPr/>
        </p:nvSpPr>
        <p:spPr>
          <a:xfrm rot="5400000">
            <a:off x="24143182" y="-20699482"/>
            <a:ext cx="1428747" cy="445422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i="1" dirty="0">
                <a:latin typeface="Arial" panose="020B0604020202020204" pitchFamily="34" charset="0"/>
                <a:cs typeface="Arial" panose="020B0604020202020204" pitchFamily="34" charset="0"/>
              </a:rPr>
              <a:t>Title:</a:t>
            </a:r>
            <a:endParaRPr lang="en-US" i="1" dirty="0">
              <a:latin typeface="Arial" panose="020B0604020202020204" pitchFamily="34" charset="0"/>
              <a:cs typeface="Arial" panose="020B0604020202020204" pitchFamily="34" charset="0"/>
            </a:endParaRPr>
          </a:p>
        </p:txBody>
      </p:sp>
      <p:sp>
        <p:nvSpPr>
          <p:cNvPr id="5" name="Title 4">
            <a:extLst>
              <a:ext uri="{FF2B5EF4-FFF2-40B4-BE49-F238E27FC236}">
                <a16:creationId xmlns:a16="http://schemas.microsoft.com/office/drawing/2014/main" id="{DDC4359A-7BBB-495A-96DE-65574C0C88E6}"/>
              </a:ext>
            </a:extLst>
          </p:cNvPr>
          <p:cNvSpPr>
            <a:spLocks noGrp="1"/>
          </p:cNvSpPr>
          <p:nvPr>
            <p:ph type="ctrTitle"/>
          </p:nvPr>
        </p:nvSpPr>
        <p:spPr>
          <a:xfrm>
            <a:off x="669695" y="24525843"/>
            <a:ext cx="21751394" cy="5651971"/>
          </a:xfrm>
          <a:solidFill>
            <a:srgbClr val="0432FF"/>
          </a:solidFill>
        </p:spPr>
        <p:txBody>
          <a:bodyPr wrap="square" lIns="457200" tIns="457200" rIns="457200" bIns="457200" anchor="ctr" anchorCtr="0">
            <a:noAutofit/>
          </a:bodyPr>
          <a:lstStyle/>
          <a:p>
            <a:pPr algn="l"/>
            <a:r>
              <a:rPr lang="en-US" sz="7800" dirty="0">
                <a:solidFill>
                  <a:schemeClr val="bg1"/>
                </a:solidFill>
                <a:latin typeface="Calibri" panose="020F0502020204030204" pitchFamily="34" charset="0"/>
                <a:ea typeface="Times New Roman" panose="02020603050405020304" pitchFamily="18" charset="0"/>
                <a:cs typeface="Calibri" panose="020F0502020204030204" pitchFamily="34" charset="0"/>
              </a:rPr>
              <a:t>Despite 40% of women having prevalent gonorrhea or chlamydia, only one quarter of participants had used PrEP in the 3 months before enrollment, while less than 10% had used PrEP in the 4-6 months prior to enrollment.</a:t>
            </a:r>
            <a:endParaRPr lang="en-US" sz="7800" dirty="0">
              <a:solidFill>
                <a:schemeClr val="bg1"/>
              </a:solidFill>
              <a:latin typeface="Calibri" panose="020F05020202040302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id="{6BA4CF46-E210-4322-91D1-2A41779F64E4}"/>
              </a:ext>
            </a:extLst>
          </p:cNvPr>
          <p:cNvSpPr/>
          <p:nvPr/>
        </p:nvSpPr>
        <p:spPr>
          <a:xfrm>
            <a:off x="3429001" y="1828800"/>
            <a:ext cx="39919274" cy="3354765"/>
          </a:xfrm>
          <a:prstGeom prst="rect">
            <a:avLst/>
          </a:prstGeom>
        </p:spPr>
        <p:txBody>
          <a:bodyPr wrap="square">
            <a:spAutoFit/>
          </a:bodyPr>
          <a:lstStyle/>
          <a:p>
            <a:pPr algn="ctr"/>
            <a:endParaRPr lang="en-US" sz="4000" dirty="0">
              <a:latin typeface="Calibri" panose="020F0502020204030204" pitchFamily="34" charset="0"/>
              <a:ea typeface="Calibri" panose="020F0502020204030204" pitchFamily="34" charset="0"/>
              <a:cs typeface="Calibri" panose="020F0502020204030204" pitchFamily="34" charset="0"/>
            </a:endParaRPr>
          </a:p>
          <a:p>
            <a:pPr marL="0" marR="0" algn="ctr">
              <a:spcBef>
                <a:spcPts val="0"/>
              </a:spcBef>
              <a:spcAft>
                <a:spcPts val="0"/>
              </a:spcAft>
            </a:pPr>
            <a:r>
              <a:rPr lang="en-US" sz="4000" b="1" dirty="0">
                <a:effectLst/>
                <a:latin typeface="Calibri" panose="020F0502020204030204" pitchFamily="34" charset="0"/>
                <a:ea typeface="Calibri" panose="020F0502020204030204" pitchFamily="34" charset="0"/>
                <a:cs typeface="Calibri" panose="020F0502020204030204" pitchFamily="34" charset="0"/>
              </a:rPr>
              <a:t>Jane Kabami</a:t>
            </a:r>
            <a:r>
              <a:rPr lang="en-US" sz="4000" b="1" baseline="30000" dirty="0">
                <a:latin typeface="Calibri" panose="020F0502020204030204" pitchFamily="34" charset="0"/>
                <a:ea typeface="Calibri" panose="020F0502020204030204" pitchFamily="34" charset="0"/>
                <a:cs typeface="Calibri" panose="020F0502020204030204" pitchFamily="34" charset="0"/>
              </a:rPr>
              <a:t>1</a:t>
            </a:r>
            <a:r>
              <a:rPr lang="en-US" sz="4000" dirty="0">
                <a:effectLst/>
                <a:latin typeface="Calibri" panose="020F0502020204030204" pitchFamily="34" charset="0"/>
                <a:ea typeface="Calibri" panose="020F0502020204030204" pitchFamily="34" charset="0"/>
                <a:cs typeface="Calibri" panose="020F0502020204030204" pitchFamily="34" charset="0"/>
              </a:rPr>
              <a:t>, Cecilia Akatukwasa</a:t>
            </a:r>
            <a:r>
              <a:rPr lang="en-US" sz="4000" baseline="30000" dirty="0">
                <a:effectLst/>
                <a:latin typeface="Calibri" panose="020F0502020204030204" pitchFamily="34" charset="0"/>
                <a:ea typeface="Calibri" panose="020F0502020204030204" pitchFamily="34" charset="0"/>
                <a:cs typeface="Calibri" panose="020F0502020204030204" pitchFamily="34" charset="0"/>
              </a:rPr>
              <a:t>1</a:t>
            </a:r>
            <a:r>
              <a:rPr lang="en-US" sz="4000" dirty="0">
                <a:effectLst/>
                <a:latin typeface="Calibri" panose="020F0502020204030204" pitchFamily="34" charset="0"/>
                <a:ea typeface="Calibri" panose="020F0502020204030204" pitchFamily="34" charset="0"/>
                <a:cs typeface="Calibri" panose="020F0502020204030204" pitchFamily="34" charset="0"/>
              </a:rPr>
              <a:t>, Richard Aruho</a:t>
            </a:r>
            <a:r>
              <a:rPr lang="en-US" sz="4000" baseline="30000" dirty="0">
                <a:effectLst/>
                <a:latin typeface="Calibri" panose="020F0502020204030204" pitchFamily="34" charset="0"/>
                <a:ea typeface="Calibri" panose="020F0502020204030204" pitchFamily="34" charset="0"/>
                <a:cs typeface="Calibri" panose="020F0502020204030204" pitchFamily="34" charset="0"/>
              </a:rPr>
              <a:t>1</a:t>
            </a:r>
            <a:r>
              <a:rPr lang="en-US" sz="4000" dirty="0">
                <a:effectLst/>
                <a:latin typeface="Calibri" panose="020F0502020204030204" pitchFamily="34" charset="0"/>
                <a:ea typeface="Calibri" panose="020F0502020204030204" pitchFamily="34" charset="0"/>
                <a:cs typeface="Calibri" panose="020F0502020204030204" pitchFamily="34" charset="0"/>
              </a:rPr>
              <a:t>, Laura B. Balzer,</a:t>
            </a:r>
            <a:r>
              <a:rPr lang="en-US" sz="4000" baseline="30000" dirty="0">
                <a:effectLst/>
                <a:latin typeface="Calibri" panose="020F0502020204030204" pitchFamily="34" charset="0"/>
                <a:ea typeface="Calibri" panose="020F0502020204030204" pitchFamily="34" charset="0"/>
                <a:cs typeface="Calibri" panose="020F0502020204030204" pitchFamily="34" charset="0"/>
              </a:rPr>
              <a:t>2</a:t>
            </a:r>
            <a:r>
              <a:rPr lang="en-US" sz="4000" dirty="0">
                <a:effectLst/>
                <a:latin typeface="Calibri" panose="020F0502020204030204" pitchFamily="34" charset="0"/>
                <a:ea typeface="Calibri" panose="020F0502020204030204" pitchFamily="34" charset="0"/>
                <a:cs typeface="Calibri" panose="020F0502020204030204" pitchFamily="34" charset="0"/>
              </a:rPr>
              <a:t> </a:t>
            </a:r>
            <a:r>
              <a:rPr lang="en-US" sz="4000" dirty="0">
                <a:effectLst/>
                <a:latin typeface="Calibri" panose="020F0502020204030204" pitchFamily="34" charset="0"/>
                <a:cs typeface="Calibri" panose="020F0502020204030204" pitchFamily="34" charset="0"/>
              </a:rPr>
              <a:t>Michael Ayebare</a:t>
            </a:r>
            <a:r>
              <a:rPr lang="en-US" sz="4000" baseline="30000" dirty="0">
                <a:effectLst/>
                <a:latin typeface="Calibri" panose="020F0502020204030204" pitchFamily="34" charset="0"/>
                <a:cs typeface="Calibri" panose="020F0502020204030204" pitchFamily="34" charset="0"/>
              </a:rPr>
              <a:t>1</a:t>
            </a:r>
            <a:r>
              <a:rPr lang="en-US" sz="4000" dirty="0">
                <a:effectLst/>
                <a:latin typeface="Calibri" panose="020F0502020204030204" pitchFamily="34" charset="0"/>
                <a:cs typeface="Calibri" panose="020F0502020204030204" pitchFamily="34" charset="0"/>
              </a:rPr>
              <a:t>, Stella Kabageni</a:t>
            </a:r>
            <a:r>
              <a:rPr lang="en-US" sz="4000" baseline="30000" dirty="0">
                <a:effectLst/>
                <a:latin typeface="Calibri" panose="020F0502020204030204" pitchFamily="34" charset="0"/>
                <a:cs typeface="Calibri" panose="020F0502020204030204" pitchFamily="34" charset="0"/>
              </a:rPr>
              <a:t>1</a:t>
            </a:r>
            <a:r>
              <a:rPr lang="en-US" sz="4000" dirty="0">
                <a:effectLst/>
                <a:latin typeface="Calibri" panose="020F0502020204030204" pitchFamily="34" charset="0"/>
                <a:cs typeface="Calibri" panose="020F0502020204030204" pitchFamily="34" charset="0"/>
              </a:rPr>
              <a:t>, Hellen N. Atuhaire</a:t>
            </a:r>
            <a:r>
              <a:rPr lang="en-US" sz="4000" baseline="30000" dirty="0">
                <a:effectLst/>
                <a:latin typeface="Calibri" panose="020F0502020204030204" pitchFamily="34" charset="0"/>
                <a:cs typeface="Calibri" panose="020F0502020204030204" pitchFamily="34" charset="0"/>
              </a:rPr>
              <a:t>1</a:t>
            </a:r>
            <a:r>
              <a:rPr lang="en-US" sz="4000" dirty="0">
                <a:effectLst/>
                <a:latin typeface="Calibri" panose="020F0502020204030204" pitchFamily="34" charset="0"/>
                <a:cs typeface="Calibri" panose="020F0502020204030204" pitchFamily="34" charset="0"/>
              </a:rPr>
              <a:t>, Shem Ankwantiriire</a:t>
            </a:r>
            <a:r>
              <a:rPr lang="en-US" sz="4000" baseline="30000" dirty="0">
                <a:effectLst/>
                <a:latin typeface="Calibri" panose="020F0502020204030204" pitchFamily="34" charset="0"/>
                <a:cs typeface="Calibri" panose="020F0502020204030204" pitchFamily="34" charset="0"/>
              </a:rPr>
              <a:t>1</a:t>
            </a:r>
            <a:r>
              <a:rPr lang="en-US" sz="4000" dirty="0">
                <a:effectLst/>
                <a:latin typeface="Calibri" panose="020F0502020204030204" pitchFamily="34" charset="0"/>
                <a:cs typeface="Calibri" panose="020F0502020204030204" pitchFamily="34" charset="0"/>
              </a:rPr>
              <a:t>, </a:t>
            </a:r>
          </a:p>
          <a:p>
            <a:pPr marL="0" marR="0" algn="ctr">
              <a:spcBef>
                <a:spcPts val="0"/>
              </a:spcBef>
              <a:spcAft>
                <a:spcPts val="0"/>
              </a:spcAft>
            </a:pPr>
            <a:r>
              <a:rPr lang="en-US" sz="4000" dirty="0">
                <a:effectLst/>
                <a:latin typeface="Calibri" panose="020F0502020204030204" pitchFamily="34" charset="0"/>
                <a:cs typeface="Calibri" panose="020F0502020204030204" pitchFamily="34" charset="0"/>
              </a:rPr>
              <a:t>Jennifer Velloza</a:t>
            </a:r>
            <a:r>
              <a:rPr lang="en-US" sz="4000" baseline="30000" dirty="0">
                <a:effectLst/>
                <a:latin typeface="Calibri" panose="020F0502020204030204" pitchFamily="34" charset="0"/>
                <a:cs typeface="Calibri" panose="020F0502020204030204" pitchFamily="34" charset="0"/>
              </a:rPr>
              <a:t>3</a:t>
            </a:r>
            <a:r>
              <a:rPr lang="en-US" sz="4000" dirty="0">
                <a:effectLst/>
                <a:latin typeface="Calibri" panose="020F0502020204030204" pitchFamily="34" charset="0"/>
                <a:cs typeface="Calibri" panose="020F0502020204030204" pitchFamily="34" charset="0"/>
              </a:rPr>
              <a:t>, </a:t>
            </a:r>
            <a:r>
              <a:rPr lang="en-US" sz="4000" dirty="0" err="1">
                <a:effectLst/>
                <a:latin typeface="Calibri" panose="020F0502020204030204" pitchFamily="34" charset="0"/>
                <a:cs typeface="Calibri" panose="020F0502020204030204" pitchFamily="34" charset="0"/>
              </a:rPr>
              <a:t>Blian</a:t>
            </a:r>
            <a:r>
              <a:rPr lang="en-US" sz="4000" dirty="0">
                <a:effectLst/>
                <a:latin typeface="Calibri" panose="020F0502020204030204" pitchFamily="34" charset="0"/>
                <a:cs typeface="Calibri" panose="020F0502020204030204" pitchFamily="34" charset="0"/>
              </a:rPr>
              <a:t> Beinamatsiko</a:t>
            </a:r>
            <a:r>
              <a:rPr lang="en-US" sz="4000" baseline="30000" dirty="0">
                <a:effectLst/>
                <a:latin typeface="Calibri" panose="020F0502020204030204" pitchFamily="34" charset="0"/>
                <a:cs typeface="Calibri" panose="020F0502020204030204" pitchFamily="34" charset="0"/>
              </a:rPr>
              <a:t>1</a:t>
            </a:r>
            <a:r>
              <a:rPr lang="en-US" sz="4000" dirty="0">
                <a:effectLst/>
                <a:latin typeface="Calibri" panose="020F0502020204030204" pitchFamily="34" charset="0"/>
                <a:cs typeface="Calibri" panose="020F0502020204030204" pitchFamily="34" charset="0"/>
              </a:rPr>
              <a:t>, Alan Asiimwe</a:t>
            </a:r>
            <a:r>
              <a:rPr lang="en-US" sz="4000" baseline="30000" dirty="0">
                <a:effectLst/>
                <a:latin typeface="Calibri" panose="020F0502020204030204" pitchFamily="34" charset="0"/>
                <a:cs typeface="Calibri" panose="020F0502020204030204" pitchFamily="34" charset="0"/>
              </a:rPr>
              <a:t>1</a:t>
            </a:r>
            <a:r>
              <a:rPr lang="en-US" sz="4000" dirty="0">
                <a:effectLst/>
                <a:latin typeface="Calibri" panose="020F0502020204030204" pitchFamily="34" charset="0"/>
                <a:cs typeface="Calibri" panose="020F0502020204030204" pitchFamily="34" charset="0"/>
              </a:rPr>
              <a:t>, Lisa </a:t>
            </a:r>
            <a:r>
              <a:rPr lang="en-US" sz="4000" dirty="0" err="1">
                <a:effectLst/>
                <a:latin typeface="Calibri" panose="020F0502020204030204" pitchFamily="34" charset="0"/>
                <a:cs typeface="Calibri" panose="020F0502020204030204" pitchFamily="34" charset="0"/>
              </a:rPr>
              <a:t>Georgetti</a:t>
            </a:r>
            <a:r>
              <a:rPr lang="en-US" sz="4000" dirty="0">
                <a:effectLst/>
                <a:latin typeface="Calibri" panose="020F0502020204030204" pitchFamily="34" charset="0"/>
                <a:cs typeface="Calibri" panose="020F0502020204030204" pitchFamily="34" charset="0"/>
              </a:rPr>
              <a:t> Gomez</a:t>
            </a:r>
            <a:r>
              <a:rPr lang="en-US" sz="4000" baseline="30000" dirty="0">
                <a:effectLst/>
                <a:latin typeface="Calibri" panose="020F0502020204030204" pitchFamily="34" charset="0"/>
                <a:cs typeface="Calibri" panose="020F0502020204030204" pitchFamily="34" charset="0"/>
              </a:rPr>
              <a:t>3</a:t>
            </a:r>
            <a:r>
              <a:rPr lang="en-US" sz="4000" dirty="0">
                <a:effectLst/>
                <a:latin typeface="Calibri" panose="020F0502020204030204" pitchFamily="34" charset="0"/>
                <a:cs typeface="Calibri" panose="020F0502020204030204" pitchFamily="34" charset="0"/>
              </a:rPr>
              <a:t>, James F. Rooney</a:t>
            </a:r>
            <a:r>
              <a:rPr lang="en-US" sz="4000" baseline="30000" dirty="0">
                <a:effectLst/>
                <a:latin typeface="Calibri" panose="020F0502020204030204" pitchFamily="34" charset="0"/>
                <a:cs typeface="Calibri" panose="020F0502020204030204" pitchFamily="34" charset="0"/>
              </a:rPr>
              <a:t>4</a:t>
            </a:r>
            <a:r>
              <a:rPr lang="en-US" sz="4000" dirty="0">
                <a:effectLst/>
                <a:latin typeface="Calibri" panose="020F0502020204030204" pitchFamily="34" charset="0"/>
                <a:cs typeface="Calibri" panose="020F0502020204030204" pitchFamily="34" charset="0"/>
              </a:rPr>
              <a:t>, Moses R. Kamya</a:t>
            </a:r>
            <a:r>
              <a:rPr lang="en-US" sz="4000" baseline="30000" dirty="0">
                <a:effectLst/>
                <a:latin typeface="Calibri" panose="020F0502020204030204" pitchFamily="34" charset="0"/>
                <a:cs typeface="Calibri" panose="020F0502020204030204" pitchFamily="34" charset="0"/>
              </a:rPr>
              <a:t>1,5</a:t>
            </a:r>
            <a:r>
              <a:rPr lang="en-US" sz="4000" dirty="0">
                <a:effectLst/>
                <a:latin typeface="Calibri" panose="020F0502020204030204" pitchFamily="34" charset="0"/>
                <a:cs typeface="Calibri" panose="020F0502020204030204" pitchFamily="34" charset="0"/>
              </a:rPr>
              <a:t>, Catherine A. Koss</a:t>
            </a:r>
            <a:r>
              <a:rPr lang="en-US" sz="4000" baseline="30000" dirty="0">
                <a:effectLst/>
                <a:latin typeface="Calibri" panose="020F0502020204030204" pitchFamily="34" charset="0"/>
                <a:cs typeface="Calibri" panose="020F0502020204030204" pitchFamily="34" charset="0"/>
              </a:rPr>
              <a:t>3</a:t>
            </a:r>
            <a:r>
              <a:rPr lang="en-US" sz="4000" dirty="0">
                <a:effectLst/>
                <a:latin typeface="Calibri" panose="020F0502020204030204" pitchFamily="34" charset="0"/>
                <a:cs typeface="Calibri" panose="020F0502020204030204" pitchFamily="34" charset="0"/>
              </a:rPr>
              <a:t>, for the Peers for PrEP (P4P) Study Team</a:t>
            </a:r>
          </a:p>
          <a:p>
            <a:pPr marL="0" marR="0" algn="ctr">
              <a:spcBef>
                <a:spcPts val="0"/>
              </a:spcBef>
              <a:spcAft>
                <a:spcPts val="0"/>
              </a:spcAft>
            </a:pPr>
            <a:r>
              <a:rPr lang="en-US" sz="1200" dirty="0">
                <a:effectLst/>
                <a:latin typeface="Calibri" panose="020F0502020204030204" pitchFamily="34" charset="0"/>
                <a:cs typeface="Calibri" panose="020F0502020204030204" pitchFamily="34" charset="0"/>
              </a:rPr>
              <a:t> </a:t>
            </a:r>
          </a:p>
          <a:p>
            <a:pPr algn="ctr"/>
            <a:r>
              <a:rPr lang="en-US" sz="4000" baseline="30000" dirty="0">
                <a:latin typeface="Calibri" panose="020F0502020204030204" pitchFamily="34" charset="0"/>
                <a:cs typeface="Calibri" panose="020F0502020204030204" pitchFamily="34" charset="0"/>
              </a:rPr>
              <a:t>1</a:t>
            </a:r>
            <a:r>
              <a:rPr lang="en-US" sz="4000" dirty="0">
                <a:latin typeface="Calibri" panose="020F0502020204030204" pitchFamily="34" charset="0"/>
                <a:cs typeface="Calibri" panose="020F0502020204030204" pitchFamily="34" charset="0"/>
              </a:rPr>
              <a:t>Infectious Diseases Research Collaboration, Kampala, Uganda </a:t>
            </a:r>
            <a:r>
              <a:rPr lang="en-US" sz="4000" baseline="30000" dirty="0">
                <a:latin typeface="Calibri" panose="020F0502020204030204" pitchFamily="34" charset="0"/>
                <a:cs typeface="Calibri" panose="020F0502020204030204" pitchFamily="34" charset="0"/>
              </a:rPr>
              <a:t>2</a:t>
            </a:r>
            <a:r>
              <a:rPr lang="en-US" sz="4000" dirty="0">
                <a:latin typeface="Calibri" panose="020F0502020204030204" pitchFamily="34" charset="0"/>
                <a:cs typeface="Calibri" panose="020F0502020204030204" pitchFamily="34" charset="0"/>
              </a:rPr>
              <a:t>University of California Berkeley, CA, USA, </a:t>
            </a:r>
          </a:p>
          <a:p>
            <a:pPr algn="ctr"/>
            <a:r>
              <a:rPr lang="en-US" sz="4000" baseline="30000" dirty="0">
                <a:latin typeface="Calibri" panose="020F0502020204030204" pitchFamily="34" charset="0"/>
                <a:cs typeface="Calibri" panose="020F0502020204030204" pitchFamily="34" charset="0"/>
              </a:rPr>
              <a:t>3</a:t>
            </a:r>
            <a:r>
              <a:rPr lang="en-US" sz="4000" dirty="0">
                <a:latin typeface="Calibri" panose="020F0502020204030204" pitchFamily="34" charset="0"/>
                <a:cs typeface="Calibri" panose="020F0502020204030204" pitchFamily="34" charset="0"/>
              </a:rPr>
              <a:t>University of California San Francisco, CA, USA, </a:t>
            </a:r>
            <a:r>
              <a:rPr lang="en-US" sz="4000" baseline="30000" dirty="0">
                <a:latin typeface="Calibri" panose="020F0502020204030204" pitchFamily="34" charset="0"/>
                <a:cs typeface="Calibri" panose="020F0502020204030204" pitchFamily="34" charset="0"/>
              </a:rPr>
              <a:t>4</a:t>
            </a:r>
            <a:r>
              <a:rPr lang="en-US" sz="4000" dirty="0">
                <a:latin typeface="Calibri" panose="020F0502020204030204" pitchFamily="34" charset="0"/>
                <a:cs typeface="Calibri" panose="020F0502020204030204" pitchFamily="34" charset="0"/>
              </a:rPr>
              <a:t>Gilead Sciences, Foster City, CA, USA </a:t>
            </a:r>
            <a:r>
              <a:rPr lang="en-US" sz="4000" baseline="30000" dirty="0">
                <a:latin typeface="Calibri" panose="020F0502020204030204" pitchFamily="34" charset="0"/>
                <a:cs typeface="Calibri" panose="020F0502020204030204" pitchFamily="34" charset="0"/>
              </a:rPr>
              <a:t>5</a:t>
            </a:r>
            <a:r>
              <a:rPr lang="en-US" sz="4000" dirty="0">
                <a:latin typeface="Calibri" panose="020F0502020204030204" pitchFamily="34" charset="0"/>
                <a:cs typeface="Calibri" panose="020F0502020204030204" pitchFamily="34" charset="0"/>
              </a:rPr>
              <a:t>Makerere University College of Health Sciences, Kampala, Uganda  </a:t>
            </a:r>
          </a:p>
        </p:txBody>
      </p:sp>
      <p:sp>
        <p:nvSpPr>
          <p:cNvPr id="21" name="TextBox 20">
            <a:extLst>
              <a:ext uri="{FF2B5EF4-FFF2-40B4-BE49-F238E27FC236}">
                <a16:creationId xmlns:a16="http://schemas.microsoft.com/office/drawing/2014/main" id="{CAC155C6-7E35-4156-B9B3-271571AF60CC}"/>
              </a:ext>
            </a:extLst>
          </p:cNvPr>
          <p:cNvSpPr txBox="1"/>
          <p:nvPr/>
        </p:nvSpPr>
        <p:spPr>
          <a:xfrm>
            <a:off x="1136469" y="867228"/>
            <a:ext cx="44633882" cy="1200329"/>
          </a:xfrm>
          <a:prstGeom prst="rect">
            <a:avLst/>
          </a:prstGeom>
          <a:noFill/>
        </p:spPr>
        <p:txBody>
          <a:bodyPr wrap="square" rtlCol="0">
            <a:spAutoFit/>
          </a:bodyPr>
          <a:lstStyle/>
          <a:p>
            <a:pPr marL="0" marR="0" algn="ctr">
              <a:spcBef>
                <a:spcPts val="0"/>
              </a:spcBef>
              <a:spcAft>
                <a:spcPts val="0"/>
              </a:spcAft>
            </a:pPr>
            <a:r>
              <a:rPr lang="en-US" sz="7000" b="1"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High STI Prevalence and Low Past PrEP Use among Women who Engage in Sex Work in Southwestern Uganda</a:t>
            </a:r>
            <a:endParaRPr lang="en-US" sz="70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id="{8E35B311-3C19-412C-ADE6-EB2E4158F366}"/>
              </a:ext>
            </a:extLst>
          </p:cNvPr>
          <p:cNvSpPr txBox="1"/>
          <p:nvPr/>
        </p:nvSpPr>
        <p:spPr>
          <a:xfrm>
            <a:off x="23735803" y="24762894"/>
            <a:ext cx="23984447" cy="6168035"/>
          </a:xfrm>
          <a:prstGeom prst="rect">
            <a:avLst/>
          </a:prstGeom>
          <a:noFill/>
        </p:spPr>
        <p:txBody>
          <a:bodyPr wrap="square" rtlCol="0">
            <a:spAutoFit/>
          </a:bodyPr>
          <a:lstStyle/>
          <a:p>
            <a:pPr algn="just">
              <a:lnSpc>
                <a:spcPct val="120000"/>
              </a:lnSpc>
            </a:pPr>
            <a:r>
              <a:rPr lang="en-US" sz="4600" b="1" dirty="0">
                <a:solidFill>
                  <a:srgbClr val="0432FF"/>
                </a:solidFill>
                <a:latin typeface="Calibri" panose="020F0502020204030204" pitchFamily="34" charset="0"/>
                <a:cs typeface="Calibri" panose="020F0502020204030204" pitchFamily="34" charset="0"/>
              </a:rPr>
              <a:t>CONCLUSIONS</a:t>
            </a:r>
            <a:endParaRPr lang="en-US" sz="4600" dirty="0">
              <a:solidFill>
                <a:srgbClr val="0432FF"/>
              </a:solidFill>
              <a:latin typeface="Calibri" panose="020F0502020204030204" pitchFamily="34" charset="0"/>
              <a:cs typeface="Calibri" panose="020F0502020204030204" pitchFamily="34" charset="0"/>
            </a:endParaRPr>
          </a:p>
          <a:p>
            <a:pPr>
              <a:lnSpc>
                <a:spcPct val="120000"/>
              </a:lnSpc>
            </a:pPr>
            <a:endParaRPr lang="en-US" sz="1000" dirty="0">
              <a:latin typeface="Arial" panose="020B0604020202020204" pitchFamily="34" charset="0"/>
              <a:cs typeface="Arial" panose="020B0604020202020204" pitchFamily="34" charset="0"/>
            </a:endParaRP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In this HIV prevention study for women who engage in sex work in southwestern Uganda, 40% of women had prevalent gonorrhea or chlamydia – higher than STI rates in prior surveys in the region. </a:t>
            </a: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Despite high STI prevalence and all participants having a PrEP indication, only one-quarter of women reported using PrEP in the last 3 months, while less than 10% had used PrEP 4-6 months prior to enrollment. </a:t>
            </a: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Innovative strategies are needed to expand access to integrated STI and biomedical HIV prevention services to reduce the burden of HIV and STIs among women who engage in sex work.</a:t>
            </a:r>
          </a:p>
          <a:p>
            <a:pPr algn="just">
              <a:lnSpc>
                <a:spcPct val="120000"/>
              </a:lnSpc>
            </a:pPr>
            <a:endParaRPr lang="en-US" dirty="0">
              <a:solidFill>
                <a:srgbClr val="8C1616"/>
              </a:solidFill>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8E35B311-3C19-412C-ADE6-EB2E4158F366}"/>
              </a:ext>
            </a:extLst>
          </p:cNvPr>
          <p:cNvSpPr txBox="1"/>
          <p:nvPr/>
        </p:nvSpPr>
        <p:spPr>
          <a:xfrm>
            <a:off x="909193" y="18778272"/>
            <a:ext cx="21049572" cy="5029069"/>
          </a:xfrm>
          <a:prstGeom prst="rect">
            <a:avLst/>
          </a:prstGeom>
          <a:solidFill>
            <a:schemeClr val="bg1"/>
          </a:solidFill>
        </p:spPr>
        <p:txBody>
          <a:bodyPr wrap="square" rtlCol="0">
            <a:spAutoFit/>
          </a:bodyPr>
          <a:lstStyle/>
          <a:p>
            <a:pPr>
              <a:lnSpc>
                <a:spcPct val="120000"/>
              </a:lnSpc>
            </a:pPr>
            <a:endParaRPr lang="en-US" sz="4000" b="1" dirty="0">
              <a:solidFill>
                <a:srgbClr val="0432FF"/>
              </a:solidFill>
              <a:latin typeface="Calibri" panose="020F0502020204030204" pitchFamily="34" charset="0"/>
              <a:cs typeface="Calibri" panose="020F0502020204030204" pitchFamily="34" charset="0"/>
            </a:endParaRPr>
          </a:p>
          <a:p>
            <a:pPr>
              <a:lnSpc>
                <a:spcPct val="120000"/>
              </a:lnSpc>
            </a:pPr>
            <a:r>
              <a:rPr lang="en-US" sz="4600" b="1" dirty="0">
                <a:solidFill>
                  <a:srgbClr val="0432FF"/>
                </a:solidFill>
                <a:latin typeface="Calibri" panose="020F0502020204030204" pitchFamily="34" charset="0"/>
                <a:cs typeface="Calibri" panose="020F0502020204030204" pitchFamily="34" charset="0"/>
              </a:rPr>
              <a:t>RESULTS</a:t>
            </a:r>
            <a:endParaRPr lang="en-US" sz="4600" dirty="0">
              <a:latin typeface="Calibri" panose="020F0502020204030204" pitchFamily="34" charset="0"/>
              <a:cs typeface="Calibri" panose="020F0502020204030204" pitchFamily="34" charset="0"/>
            </a:endParaRP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Among 140 participants: the median age was 23 years (range 15-42; IQR 20-27); 138 (99%) reported exchanging sex for goods or money in last 3 months (</a:t>
            </a:r>
            <a:r>
              <a:rPr lang="en-US" sz="4400" b="1" kern="100" dirty="0">
                <a:effectLst/>
                <a:latin typeface="Calibri" panose="020F0502020204030204" pitchFamily="34" charset="0"/>
                <a:ea typeface="Calibri" panose="020F0502020204030204" pitchFamily="34" charset="0"/>
                <a:cs typeface="Calibri" panose="020F0502020204030204" pitchFamily="34" charset="0"/>
              </a:rPr>
              <a:t>Table 1</a:t>
            </a:r>
            <a:r>
              <a:rPr lang="en-US" sz="4400" kern="100" dirty="0">
                <a:effectLst/>
                <a:latin typeface="Calibri" panose="020F0502020204030204" pitchFamily="34" charset="0"/>
                <a:ea typeface="Calibri" panose="020F0502020204030204" pitchFamily="34" charset="0"/>
                <a:cs typeface="Calibri" panose="020F0502020204030204" pitchFamily="34" charset="0"/>
              </a:rPr>
              <a:t>)</a:t>
            </a: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69 (49%) reported alcohol use &gt;=4 times per week.</a:t>
            </a: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37/140 (26%) reported using oral PrEP in the 3 months before study enrollment; 13 (9%) reported using PrEP in the 4-6 months before enrollment. </a:t>
            </a:r>
          </a:p>
        </p:txBody>
      </p:sp>
      <p:sp>
        <p:nvSpPr>
          <p:cNvPr id="4" name="TextBox 3"/>
          <p:cNvSpPr txBox="1"/>
          <p:nvPr/>
        </p:nvSpPr>
        <p:spPr>
          <a:xfrm>
            <a:off x="44134815" y="881407"/>
            <a:ext cx="4344479" cy="1200329"/>
          </a:xfrm>
          <a:prstGeom prst="rect">
            <a:avLst/>
          </a:prstGeom>
          <a:solidFill>
            <a:srgbClr val="0432FF"/>
          </a:solidFill>
        </p:spPr>
        <p:txBody>
          <a:bodyPr wrap="square" rtlCol="0">
            <a:spAutoFit/>
          </a:bodyPr>
          <a:lstStyle/>
          <a:p>
            <a:pPr algn="ctr"/>
            <a:r>
              <a:rPr lang="en-US" sz="7200" dirty="0">
                <a:solidFill>
                  <a:schemeClr val="bg1"/>
                </a:solidFill>
                <a:latin typeface="Arial" panose="020B0604020202020204" pitchFamily="34" charset="0"/>
                <a:cs typeface="Arial" panose="020B0604020202020204" pitchFamily="34" charset="0"/>
              </a:rPr>
              <a:t>1269</a:t>
            </a:r>
          </a:p>
        </p:txBody>
      </p:sp>
      <p:sp>
        <p:nvSpPr>
          <p:cNvPr id="15" name="TextBox 14">
            <a:extLst>
              <a:ext uri="{FF2B5EF4-FFF2-40B4-BE49-F238E27FC236}">
                <a16:creationId xmlns:a16="http://schemas.microsoft.com/office/drawing/2014/main" id="{8E35B311-3C19-412C-ADE6-EB2E4158F366}"/>
              </a:ext>
            </a:extLst>
          </p:cNvPr>
          <p:cNvSpPr txBox="1"/>
          <p:nvPr/>
        </p:nvSpPr>
        <p:spPr>
          <a:xfrm>
            <a:off x="967161" y="5545313"/>
            <a:ext cx="21982142" cy="13634502"/>
          </a:xfrm>
          <a:prstGeom prst="rect">
            <a:avLst/>
          </a:prstGeom>
          <a:noFill/>
        </p:spPr>
        <p:txBody>
          <a:bodyPr wrap="square" rtlCol="0">
            <a:spAutoFit/>
          </a:bodyPr>
          <a:lstStyle/>
          <a:p>
            <a:pPr algn="just"/>
            <a:r>
              <a:rPr lang="en-US" sz="4600" b="1" dirty="0">
                <a:solidFill>
                  <a:srgbClr val="0432FF"/>
                </a:solidFill>
                <a:latin typeface="Calibri" panose="020F0502020204030204" pitchFamily="34" charset="0"/>
                <a:cs typeface="Calibri" panose="020F0502020204030204" pitchFamily="34" charset="0"/>
              </a:rPr>
              <a:t>BACKGROUND </a:t>
            </a:r>
            <a:endParaRPr lang="en-US" sz="4600" dirty="0">
              <a:latin typeface="Calibri" panose="020F0502020204030204" pitchFamily="34" charset="0"/>
              <a:cs typeface="Calibri" panose="020F0502020204030204" pitchFamily="34" charset="0"/>
            </a:endParaRP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Women who engage in sex work (WESW) have increased exposure to sexually transmitted infections (STI) and account for an increasing proportion of new HIV diagnoses. </a:t>
            </a: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In Uganda, HIV prevalence among WESW is over 30%. </a:t>
            </a: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Oral pre-exposure prophylaxis (PrEP) could substantially reduce HIV incidence among WESW and is available through public health facilities in Uganda, but stigma and lack of flexible services at health facilities are barriers to PrEP use.</a:t>
            </a:r>
          </a:p>
          <a:p>
            <a:pPr marL="571500" marR="0" indent="-571500">
              <a:spcBef>
                <a:spcPts val="0"/>
              </a:spcBef>
              <a:spcAft>
                <a:spcPts val="0"/>
              </a:spcAft>
              <a:buFont typeface="Arial" panose="020B0604020202020204" pitchFamily="34" charset="0"/>
              <a:buChar char="•"/>
            </a:pPr>
            <a:r>
              <a:rPr lang="en-US" sz="4400" kern="100" dirty="0">
                <a:latin typeface="Calibri" panose="020F0502020204030204" pitchFamily="34" charset="0"/>
                <a:ea typeface="Calibri" panose="020F0502020204030204" pitchFamily="34" charset="0"/>
                <a:cs typeface="Calibri" panose="020F0502020204030204" pitchFamily="34" charset="0"/>
              </a:rPr>
              <a:t>D</a:t>
            </a:r>
            <a:r>
              <a:rPr lang="en-US" sz="4400" kern="100" dirty="0">
                <a:effectLst/>
                <a:latin typeface="Calibri" panose="020F0502020204030204" pitchFamily="34" charset="0"/>
                <a:ea typeface="Calibri" panose="020F0502020204030204" pitchFamily="34" charset="0"/>
                <a:cs typeface="Calibri" panose="020F0502020204030204" pitchFamily="34" charset="0"/>
              </a:rPr>
              <a:t>ata are limited on STI prevalence among WESW in Uganda given that syndromic management is routinely used for diagnosis and treatment. </a:t>
            </a: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We aimed to quantify PrEP use and STI prevalence among WESW in southwestern Uganda.</a:t>
            </a:r>
          </a:p>
          <a:p>
            <a:endParaRPr lang="en-US" sz="4000" b="1" dirty="0">
              <a:solidFill>
                <a:srgbClr val="8C1616"/>
              </a:solidFill>
              <a:latin typeface="Calibri" panose="020F0502020204030204" pitchFamily="34" charset="0"/>
              <a:cs typeface="Calibri" panose="020F0502020204030204" pitchFamily="34" charset="0"/>
            </a:endParaRPr>
          </a:p>
          <a:p>
            <a:pPr algn="just"/>
            <a:r>
              <a:rPr lang="en-US" sz="4600" b="1" dirty="0">
                <a:solidFill>
                  <a:srgbClr val="0432FF"/>
                </a:solidFill>
                <a:latin typeface="Calibri" panose="020F0502020204030204" pitchFamily="34" charset="0"/>
                <a:cs typeface="Calibri" panose="020F0502020204030204" pitchFamily="34" charset="0"/>
              </a:rPr>
              <a:t>METHODS</a:t>
            </a:r>
            <a:endParaRPr lang="en-US" sz="4600" dirty="0">
              <a:latin typeface="Calibri" panose="020F0502020204030204" pitchFamily="34" charset="0"/>
              <a:cs typeface="Calibri" panose="020F0502020204030204" pitchFamily="34" charset="0"/>
            </a:endParaRPr>
          </a:p>
          <a:p>
            <a:pPr marL="571500" marR="0" indent="-571500">
              <a:spcBef>
                <a:spcPts val="0"/>
              </a:spcBef>
              <a:spcAft>
                <a:spcPts val="0"/>
              </a:spcAft>
              <a:buFont typeface="Arial" panose="020B0604020202020204" pitchFamily="34" charset="0"/>
              <a:buChar char="•"/>
            </a:pPr>
            <a:r>
              <a:rPr lang="en-US" sz="4400" kern="100" dirty="0">
                <a:latin typeface="Calibri" panose="020F0502020204030204" pitchFamily="34" charset="0"/>
                <a:ea typeface="Calibri" panose="020F0502020204030204" pitchFamily="34" charset="0"/>
                <a:cs typeface="Calibri" panose="020F0502020204030204" pitchFamily="34" charset="0"/>
              </a:rPr>
              <a:t>T</a:t>
            </a:r>
            <a:r>
              <a:rPr lang="en-US" sz="4400" kern="100" dirty="0">
                <a:effectLst/>
                <a:latin typeface="Calibri" panose="020F0502020204030204" pitchFamily="34" charset="0"/>
                <a:ea typeface="Calibri" panose="020F0502020204030204" pitchFamily="34" charset="0"/>
                <a:cs typeface="Calibri" panose="020F0502020204030204" pitchFamily="34" charset="0"/>
              </a:rPr>
              <a:t>he </a:t>
            </a:r>
            <a:r>
              <a:rPr lang="en-US" sz="4400" b="1" kern="100" dirty="0">
                <a:solidFill>
                  <a:srgbClr val="0432FF"/>
                </a:solidFill>
                <a:effectLst/>
                <a:latin typeface="Calibri" panose="020F0502020204030204" pitchFamily="34" charset="0"/>
                <a:ea typeface="Calibri" panose="020F0502020204030204" pitchFamily="34" charset="0"/>
                <a:cs typeface="Calibri" panose="020F0502020204030204" pitchFamily="34" charset="0"/>
              </a:rPr>
              <a:t>Peers for PrEP (P4P) study </a:t>
            </a:r>
            <a:r>
              <a:rPr lang="en-US" sz="4400" kern="100" dirty="0">
                <a:effectLst/>
                <a:latin typeface="Calibri" panose="020F0502020204030204" pitchFamily="34" charset="0"/>
                <a:ea typeface="Calibri" panose="020F0502020204030204" pitchFamily="34" charset="0"/>
                <a:cs typeface="Calibri" panose="020F0502020204030204" pitchFamily="34" charset="0"/>
              </a:rPr>
              <a:t>(NCT06353295) is testing a peer-led PrEP delivery strategy for cisgender WESW in two communities in southwestern Uganda. </a:t>
            </a: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We assessed demographic characteristics and prior PrEP use at enrollment into</a:t>
            </a:r>
            <a:r>
              <a:rPr lang="en-US" sz="4400" kern="100" dirty="0">
                <a:latin typeface="Calibri" panose="020F0502020204030204" pitchFamily="34" charset="0"/>
                <a:ea typeface="Calibri" panose="020F0502020204030204" pitchFamily="34" charset="0"/>
                <a:cs typeface="Calibri" panose="020F0502020204030204" pitchFamily="34" charset="0"/>
              </a:rPr>
              <a:t> the P4P study.</a:t>
            </a:r>
            <a:endParaRPr lang="en-US" sz="4400" kern="100" dirty="0">
              <a:effectLst/>
              <a:latin typeface="Calibri" panose="020F0502020204030204" pitchFamily="34" charset="0"/>
              <a:ea typeface="Calibri" panose="020F0502020204030204" pitchFamily="34" charset="0"/>
              <a:cs typeface="Calibri" panose="020F0502020204030204" pitchFamily="34" charset="0"/>
            </a:endParaRP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We tested urine samples collected at study month 3 for Neisseria gonorrhea (GC) and Chlamydia trachomatis (CT) via GeneXpert (Cepheid). </a:t>
            </a:r>
          </a:p>
          <a:p>
            <a:pPr marL="571500" marR="0" indent="-571500">
              <a:spcBef>
                <a:spcPts val="0"/>
              </a:spcBef>
              <a:spcAft>
                <a:spcPts val="0"/>
              </a:spcAft>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We used descriptive statistics to summarize self-reported use of oral PrEP (TDF/XTC) in the last 0-3 and 4-6 months prior to enrollment, as well as STI prevalence.</a:t>
            </a:r>
          </a:p>
        </p:txBody>
      </p:sp>
      <p:sp>
        <p:nvSpPr>
          <p:cNvPr id="6" name="TextBox 5">
            <a:extLst>
              <a:ext uri="{FF2B5EF4-FFF2-40B4-BE49-F238E27FC236}">
                <a16:creationId xmlns:a16="http://schemas.microsoft.com/office/drawing/2014/main" id="{86E339AB-F065-D1F6-C648-678947AE6A49}"/>
              </a:ext>
            </a:extLst>
          </p:cNvPr>
          <p:cNvSpPr txBox="1"/>
          <p:nvPr/>
        </p:nvSpPr>
        <p:spPr>
          <a:xfrm>
            <a:off x="53805221" y="10021083"/>
            <a:ext cx="184731" cy="369332"/>
          </a:xfrm>
          <a:prstGeom prst="rect">
            <a:avLst/>
          </a:prstGeom>
          <a:noFill/>
        </p:spPr>
        <p:txBody>
          <a:bodyPr wrap="none" rtlCol="0">
            <a:spAutoFit/>
          </a:bodyPr>
          <a:lstStyle/>
          <a:p>
            <a:endParaRPr lang="en-US" dirty="0"/>
          </a:p>
        </p:txBody>
      </p:sp>
      <p:sp>
        <p:nvSpPr>
          <p:cNvPr id="26" name="TextBox 25">
            <a:extLst>
              <a:ext uri="{FF2B5EF4-FFF2-40B4-BE49-F238E27FC236}">
                <a16:creationId xmlns:a16="http://schemas.microsoft.com/office/drawing/2014/main" id="{CCD5A71F-E451-93FD-0A3B-2FFD3A7D34DE}"/>
              </a:ext>
            </a:extLst>
          </p:cNvPr>
          <p:cNvSpPr txBox="1"/>
          <p:nvPr/>
        </p:nvSpPr>
        <p:spPr>
          <a:xfrm>
            <a:off x="23877615" y="5523249"/>
            <a:ext cx="23099685" cy="830997"/>
          </a:xfrm>
          <a:prstGeom prst="rect">
            <a:avLst/>
          </a:prstGeom>
          <a:solidFill>
            <a:schemeClr val="accent2">
              <a:lumMod val="20000"/>
              <a:lumOff val="80000"/>
            </a:schemeClr>
          </a:solidFill>
          <a:ln>
            <a:noFill/>
          </a:ln>
        </p:spPr>
        <p:txBody>
          <a:bodyPr wrap="square" rtlCol="0">
            <a:spAutoFit/>
          </a:bodyPr>
          <a:lstStyle/>
          <a:p>
            <a:pPr>
              <a:defRPr/>
            </a:pPr>
            <a:r>
              <a:rPr lang="en-US" sz="4800" b="1" dirty="0">
                <a:solidFill>
                  <a:prstClr val="black"/>
                </a:solidFill>
                <a:latin typeface="Calibri"/>
              </a:rPr>
              <a:t>Table 1. Baseline characteristics of women enrolled in the Peers for PrEP study</a:t>
            </a:r>
          </a:p>
        </p:txBody>
      </p:sp>
      <p:grpSp>
        <p:nvGrpSpPr>
          <p:cNvPr id="65" name="Group 64">
            <a:extLst>
              <a:ext uri="{FF2B5EF4-FFF2-40B4-BE49-F238E27FC236}">
                <a16:creationId xmlns:a16="http://schemas.microsoft.com/office/drawing/2014/main" id="{B49AB934-493D-C503-81A9-11DC6D1B3330}"/>
              </a:ext>
            </a:extLst>
          </p:cNvPr>
          <p:cNvGrpSpPr/>
          <p:nvPr/>
        </p:nvGrpSpPr>
        <p:grpSpPr>
          <a:xfrm>
            <a:off x="38980901" y="30925814"/>
            <a:ext cx="6656646" cy="1510056"/>
            <a:chOff x="42400317" y="30129425"/>
            <a:chExt cx="6656646" cy="1510056"/>
          </a:xfrm>
        </p:grpSpPr>
        <p:grpSp>
          <p:nvGrpSpPr>
            <p:cNvPr id="75" name="Group 74">
              <a:extLst>
                <a:ext uri="{FF2B5EF4-FFF2-40B4-BE49-F238E27FC236}">
                  <a16:creationId xmlns:a16="http://schemas.microsoft.com/office/drawing/2014/main" id="{719B45E1-D833-E64E-133C-30575C1332E5}"/>
                </a:ext>
              </a:extLst>
            </p:cNvPr>
            <p:cNvGrpSpPr/>
            <p:nvPr/>
          </p:nvGrpSpPr>
          <p:grpSpPr>
            <a:xfrm>
              <a:off x="44644482" y="30247514"/>
              <a:ext cx="4412481" cy="1391967"/>
              <a:chOff x="24388126" y="26298884"/>
              <a:chExt cx="1566273" cy="473740"/>
            </a:xfrm>
          </p:grpSpPr>
          <p:pic>
            <p:nvPicPr>
              <p:cNvPr id="78" name="Picture 41" descr="https://lh6.googleusercontent.com/-5Lnp5Lj9rVQ/AAAAAAAAAAI/AAAAAAAAAtY/F_t-61CH55M/s0-c-k-no-ns/photo.jpg">
                <a:extLst>
                  <a:ext uri="{FF2B5EF4-FFF2-40B4-BE49-F238E27FC236}">
                    <a16:creationId xmlns:a16="http://schemas.microsoft.com/office/drawing/2014/main" id="{147D29A7-07EF-7750-B19D-8C7178D631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85912" y="26298884"/>
                <a:ext cx="468487" cy="454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 name="Picture 42">
                <a:extLst>
                  <a:ext uri="{FF2B5EF4-FFF2-40B4-BE49-F238E27FC236}">
                    <a16:creationId xmlns:a16="http://schemas.microsoft.com/office/drawing/2014/main" id="{631DE02C-DBB8-C93C-815D-34CA3AFEBB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8126" y="26328772"/>
                <a:ext cx="972020" cy="443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1" name="Picture 70">
              <a:extLst>
                <a:ext uri="{FF2B5EF4-FFF2-40B4-BE49-F238E27FC236}">
                  <a16:creationId xmlns:a16="http://schemas.microsoft.com/office/drawing/2014/main" id="{AAC707D9-35E6-8DC9-1594-E12D7990FA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400317" y="30129425"/>
              <a:ext cx="1838704" cy="1499616"/>
            </a:xfrm>
            <a:prstGeom prst="rect">
              <a:avLst/>
            </a:prstGeom>
            <a:noFill/>
            <a:ln>
              <a:noFill/>
            </a:ln>
          </p:spPr>
        </p:pic>
      </p:grpSp>
      <p:pic>
        <p:nvPicPr>
          <p:cNvPr id="94" name="Picture 120" descr="12307a_UCSF_wtext">
            <a:extLst>
              <a:ext uri="{FF2B5EF4-FFF2-40B4-BE49-F238E27FC236}">
                <a16:creationId xmlns:a16="http://schemas.microsoft.com/office/drawing/2014/main" id="{0F8CC0A2-185B-115E-75DE-1D5965D65A2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r="38736" b="45949"/>
          <a:stretch>
            <a:fillRect/>
          </a:stretch>
        </p:blipFill>
        <p:spPr bwMode="auto">
          <a:xfrm>
            <a:off x="46051875" y="31242292"/>
            <a:ext cx="2032701" cy="1120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 name="TextBox 103">
            <a:extLst>
              <a:ext uri="{FF2B5EF4-FFF2-40B4-BE49-F238E27FC236}">
                <a16:creationId xmlns:a16="http://schemas.microsoft.com/office/drawing/2014/main" id="{16746E37-67D3-27C1-9404-F4E5E17F9EF3}"/>
              </a:ext>
            </a:extLst>
          </p:cNvPr>
          <p:cNvSpPr txBox="1"/>
          <p:nvPr/>
        </p:nvSpPr>
        <p:spPr>
          <a:xfrm>
            <a:off x="23963544" y="30877504"/>
            <a:ext cx="20363548" cy="1754326"/>
          </a:xfrm>
          <a:prstGeom prst="rect">
            <a:avLst/>
          </a:prstGeom>
          <a:noFill/>
        </p:spPr>
        <p:txBody>
          <a:bodyPr wrap="square" rtlCol="0">
            <a:spAutoFit/>
          </a:bodyPr>
          <a:lstStyle/>
          <a:p>
            <a:r>
              <a:rPr lang="en-US" sz="3600" u="sng" dirty="0">
                <a:latin typeface="Calibri" panose="020F0502020204030204" pitchFamily="34" charset="0"/>
                <a:cs typeface="Calibri" panose="020F0502020204030204" pitchFamily="34" charset="0"/>
              </a:rPr>
              <a:t>Acknowledgements</a:t>
            </a:r>
            <a:r>
              <a:rPr lang="en-US" sz="3600" dirty="0">
                <a:latin typeface="Calibri" panose="020F0502020204030204" pitchFamily="34" charset="0"/>
                <a:cs typeface="Calibri" panose="020F0502020204030204" pitchFamily="34" charset="0"/>
              </a:rPr>
              <a:t>: </a:t>
            </a:r>
            <a:r>
              <a:rPr lang="en-US" sz="3600" b="1" dirty="0">
                <a:solidFill>
                  <a:srgbClr val="0432FF"/>
                </a:solidFill>
                <a:latin typeface="Calibri" panose="020F0502020204030204" pitchFamily="34" charset="0"/>
                <a:cs typeface="Calibri" panose="020F0502020204030204" pitchFamily="34" charset="0"/>
              </a:rPr>
              <a:t>P4P Study Participants and Communities</a:t>
            </a:r>
            <a:r>
              <a:rPr lang="en-US" sz="3600" dirty="0">
                <a:solidFill>
                  <a:srgbClr val="0432FF"/>
                </a:solidFill>
                <a:latin typeface="Calibri" panose="020F0502020204030204" pitchFamily="34" charset="0"/>
                <a:cs typeface="Calibri" panose="020F0502020204030204" pitchFamily="34" charset="0"/>
              </a:rPr>
              <a:t>; P4P Study team</a:t>
            </a:r>
          </a:p>
          <a:p>
            <a:r>
              <a:rPr lang="en-US" sz="3600" dirty="0">
                <a:latin typeface="Calibri" panose="020F0502020204030204" pitchFamily="34" charset="0"/>
                <a:cs typeface="Calibri" panose="020F0502020204030204" pitchFamily="34" charset="0"/>
              </a:rPr>
              <a:t>-IDRC Uganda, Makerere University, UCSF, UC Berkeley</a:t>
            </a:r>
            <a:endParaRPr lang="en-US" sz="3600" i="1" dirty="0">
              <a:latin typeface="Calibri" panose="020F0502020204030204" pitchFamily="34" charset="0"/>
              <a:cs typeface="Calibri" panose="020F0502020204030204" pitchFamily="34" charset="0"/>
            </a:endParaRPr>
          </a:p>
          <a:p>
            <a:r>
              <a:rPr lang="en-US" sz="3600" dirty="0">
                <a:latin typeface="Calibri" panose="020F0502020204030204" pitchFamily="34" charset="0"/>
                <a:cs typeface="Calibri" panose="020F0502020204030204" pitchFamily="34" charset="0"/>
              </a:rPr>
              <a:t>-Funding: Gilead Sciences CO-US-412-6436</a:t>
            </a:r>
            <a:endParaRPr kumimoji="0" lang="en-US" sz="36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771FB386-98D5-4C48-A448-353D4129B134}"/>
              </a:ext>
            </a:extLst>
          </p:cNvPr>
          <p:cNvGraphicFramePr>
            <a:graphicFrameLocks noGrp="1"/>
          </p:cNvGraphicFramePr>
          <p:nvPr>
            <p:extLst>
              <p:ext uri="{D42A27DB-BD31-4B8C-83A1-F6EECF244321}">
                <p14:modId xmlns:p14="http://schemas.microsoft.com/office/powerpoint/2010/main" val="1238028456"/>
              </p:ext>
            </p:extLst>
          </p:nvPr>
        </p:nvGraphicFramePr>
        <p:xfrm>
          <a:off x="23999407" y="6526325"/>
          <a:ext cx="22863593" cy="6309360"/>
        </p:xfrm>
        <a:graphic>
          <a:graphicData uri="http://schemas.openxmlformats.org/drawingml/2006/table">
            <a:tbl>
              <a:tblPr firstRow="1" bandRow="1">
                <a:tableStyleId>{8EC20E35-A176-4012-BC5E-935CFFF8708E}</a:tableStyleId>
              </a:tblPr>
              <a:tblGrid>
                <a:gridCol w="13753880">
                  <a:extLst>
                    <a:ext uri="{9D8B030D-6E8A-4147-A177-3AD203B41FA5}">
                      <a16:colId xmlns:a16="http://schemas.microsoft.com/office/drawing/2014/main" val="2222071863"/>
                    </a:ext>
                  </a:extLst>
                </a:gridCol>
                <a:gridCol w="9109713">
                  <a:extLst>
                    <a:ext uri="{9D8B030D-6E8A-4147-A177-3AD203B41FA5}">
                      <a16:colId xmlns:a16="http://schemas.microsoft.com/office/drawing/2014/main" val="2881556454"/>
                    </a:ext>
                  </a:extLst>
                </a:gridCol>
              </a:tblGrid>
              <a:tr h="370840">
                <a:tc>
                  <a:txBody>
                    <a:bodyPr/>
                    <a:lstStyle/>
                    <a:p>
                      <a:endParaRPr lang="en-US" sz="4000" dirty="0"/>
                    </a:p>
                  </a:txBody>
                  <a:tcPr>
                    <a:solidFill>
                      <a:srgbClr val="0432FF"/>
                    </a:solidFill>
                  </a:tcPr>
                </a:tc>
                <a:tc>
                  <a:txBody>
                    <a:bodyPr/>
                    <a:lstStyle/>
                    <a:p>
                      <a:pPr algn="ctr"/>
                      <a:r>
                        <a:rPr lang="en-US" sz="4000" b="1" dirty="0"/>
                        <a:t>Median (IQR) or n (%)</a:t>
                      </a:r>
                    </a:p>
                  </a:txBody>
                  <a:tcPr>
                    <a:solidFill>
                      <a:srgbClr val="0432FF"/>
                    </a:solidFill>
                  </a:tcPr>
                </a:tc>
                <a:extLst>
                  <a:ext uri="{0D108BD9-81ED-4DB2-BD59-A6C34878D82A}">
                    <a16:rowId xmlns:a16="http://schemas.microsoft.com/office/drawing/2014/main" val="1131052745"/>
                  </a:ext>
                </a:extLst>
              </a:tr>
              <a:tr h="370840">
                <a:tc>
                  <a:txBody>
                    <a:bodyPr/>
                    <a:lstStyle/>
                    <a:p>
                      <a:r>
                        <a:rPr lang="en-US" sz="4000" dirty="0"/>
                        <a:t>Age, years</a:t>
                      </a:r>
                    </a:p>
                  </a:txBody>
                  <a:tcPr/>
                </a:tc>
                <a:tc>
                  <a:txBody>
                    <a:bodyPr/>
                    <a:lstStyle/>
                    <a:p>
                      <a:pPr algn="ctr"/>
                      <a:r>
                        <a:rPr lang="en-US" sz="4000" dirty="0"/>
                        <a:t>23 (20-27)</a:t>
                      </a:r>
                    </a:p>
                  </a:txBody>
                  <a:tcPr/>
                </a:tc>
                <a:extLst>
                  <a:ext uri="{0D108BD9-81ED-4DB2-BD59-A6C34878D82A}">
                    <a16:rowId xmlns:a16="http://schemas.microsoft.com/office/drawing/2014/main" val="1886098961"/>
                  </a:ext>
                </a:extLst>
              </a:tr>
              <a:tr h="370840">
                <a:tc>
                  <a:txBody>
                    <a:bodyPr/>
                    <a:lstStyle/>
                    <a:p>
                      <a:r>
                        <a:rPr lang="en-US" sz="4000" dirty="0"/>
                        <a:t>Unmarried</a:t>
                      </a:r>
                    </a:p>
                  </a:txBody>
                  <a:tcPr/>
                </a:tc>
                <a:tc>
                  <a:txBody>
                    <a:bodyPr/>
                    <a:lstStyle/>
                    <a:p>
                      <a:pPr algn="ctr"/>
                      <a:r>
                        <a:rPr lang="en-US" sz="4000" dirty="0"/>
                        <a:t>90 (64%)</a:t>
                      </a:r>
                    </a:p>
                  </a:txBody>
                  <a:tcPr/>
                </a:tc>
                <a:extLst>
                  <a:ext uri="{0D108BD9-81ED-4DB2-BD59-A6C34878D82A}">
                    <a16:rowId xmlns:a16="http://schemas.microsoft.com/office/drawing/2014/main" val="2855728648"/>
                  </a:ext>
                </a:extLst>
              </a:tr>
              <a:tr h="370840">
                <a:tc>
                  <a:txBody>
                    <a:bodyPr/>
                    <a:lstStyle/>
                    <a:p>
                      <a:r>
                        <a:rPr lang="en-US" sz="4000" dirty="0"/>
                        <a:t>Alcohol use &gt;=4x/week</a:t>
                      </a:r>
                    </a:p>
                  </a:txBody>
                  <a:tcPr/>
                </a:tc>
                <a:tc>
                  <a:txBody>
                    <a:bodyPr/>
                    <a:lstStyle/>
                    <a:p>
                      <a:pPr algn="ctr"/>
                      <a:r>
                        <a:rPr lang="en-US" sz="4000" dirty="0"/>
                        <a:t>69 (49%)</a:t>
                      </a:r>
                    </a:p>
                  </a:txBody>
                  <a:tcPr/>
                </a:tc>
                <a:extLst>
                  <a:ext uri="{0D108BD9-81ED-4DB2-BD59-A6C34878D82A}">
                    <a16:rowId xmlns:a16="http://schemas.microsoft.com/office/drawing/2014/main" val="1521369118"/>
                  </a:ext>
                </a:extLst>
              </a:tr>
              <a:tr h="370840">
                <a:tc>
                  <a:txBody>
                    <a:bodyPr/>
                    <a:lstStyle/>
                    <a:p>
                      <a:r>
                        <a:rPr lang="en-US" sz="4000" dirty="0"/>
                        <a:t>1+ night away from community in last 3 months</a:t>
                      </a:r>
                    </a:p>
                  </a:txBody>
                  <a:tcPr/>
                </a:tc>
                <a:tc>
                  <a:txBody>
                    <a:bodyPr/>
                    <a:lstStyle/>
                    <a:p>
                      <a:pPr algn="ctr"/>
                      <a:r>
                        <a:rPr lang="en-US" sz="4000" dirty="0"/>
                        <a:t>57 (41%)</a:t>
                      </a:r>
                    </a:p>
                  </a:txBody>
                  <a:tcPr/>
                </a:tc>
                <a:extLst>
                  <a:ext uri="{0D108BD9-81ED-4DB2-BD59-A6C34878D82A}">
                    <a16:rowId xmlns:a16="http://schemas.microsoft.com/office/drawing/2014/main" val="2435385157"/>
                  </a:ext>
                </a:extLst>
              </a:tr>
              <a:tr h="370840">
                <a:tc>
                  <a:txBody>
                    <a:bodyPr/>
                    <a:lstStyle/>
                    <a:p>
                      <a:r>
                        <a:rPr lang="en-US" sz="4000" dirty="0"/>
                        <a:t>1+ week away from community in last 3 months</a:t>
                      </a:r>
                    </a:p>
                  </a:txBody>
                  <a:tcPr/>
                </a:tc>
                <a:tc>
                  <a:txBody>
                    <a:bodyPr/>
                    <a:lstStyle/>
                    <a:p>
                      <a:pPr algn="ctr"/>
                      <a:r>
                        <a:rPr lang="en-US" sz="4000" dirty="0"/>
                        <a:t>25 (18%)</a:t>
                      </a:r>
                    </a:p>
                  </a:txBody>
                  <a:tcPr/>
                </a:tc>
                <a:extLst>
                  <a:ext uri="{0D108BD9-81ED-4DB2-BD59-A6C34878D82A}">
                    <a16:rowId xmlns:a16="http://schemas.microsoft.com/office/drawing/2014/main" val="2939863285"/>
                  </a:ext>
                </a:extLst>
              </a:tr>
              <a:tr h="370840">
                <a:tc>
                  <a:txBody>
                    <a:bodyPr/>
                    <a:lstStyle/>
                    <a:p>
                      <a:r>
                        <a:rPr lang="en-US" sz="4000" dirty="0"/>
                        <a:t>Exchange of sex for goods or money in last 3 months</a:t>
                      </a:r>
                    </a:p>
                  </a:txBody>
                  <a:tcPr/>
                </a:tc>
                <a:tc>
                  <a:txBody>
                    <a:bodyPr/>
                    <a:lstStyle/>
                    <a:p>
                      <a:pPr algn="ctr"/>
                      <a:r>
                        <a:rPr lang="en-US" sz="4000" dirty="0"/>
                        <a:t>138 (99%)</a:t>
                      </a:r>
                    </a:p>
                  </a:txBody>
                  <a:tcPr/>
                </a:tc>
                <a:extLst>
                  <a:ext uri="{0D108BD9-81ED-4DB2-BD59-A6C34878D82A}">
                    <a16:rowId xmlns:a16="http://schemas.microsoft.com/office/drawing/2014/main" val="2564305663"/>
                  </a:ext>
                </a:extLst>
              </a:tr>
              <a:tr h="370840">
                <a:tc>
                  <a:txBody>
                    <a:bodyPr/>
                    <a:lstStyle/>
                    <a:p>
                      <a:r>
                        <a:rPr lang="en-US" sz="4000" dirty="0">
                          <a:solidFill>
                            <a:srgbClr val="0432FF"/>
                          </a:solidFill>
                        </a:rPr>
                        <a:t>PrEP use in the 3 months prior to enrollment</a:t>
                      </a:r>
                    </a:p>
                  </a:txBody>
                  <a:tcPr/>
                </a:tc>
                <a:tc>
                  <a:txBody>
                    <a:bodyPr/>
                    <a:lstStyle/>
                    <a:p>
                      <a:pPr algn="ctr"/>
                      <a:r>
                        <a:rPr lang="en-US" sz="4000" dirty="0">
                          <a:solidFill>
                            <a:srgbClr val="0432FF"/>
                          </a:solidFill>
                        </a:rPr>
                        <a:t>37 (26%)</a:t>
                      </a:r>
                    </a:p>
                  </a:txBody>
                  <a:tcPr/>
                </a:tc>
                <a:extLst>
                  <a:ext uri="{0D108BD9-81ED-4DB2-BD59-A6C34878D82A}">
                    <a16:rowId xmlns:a16="http://schemas.microsoft.com/office/drawing/2014/main" val="2162722975"/>
                  </a:ext>
                </a:extLst>
              </a:tr>
              <a:tr h="370840">
                <a:tc>
                  <a:txBody>
                    <a:bodyPr/>
                    <a:lstStyle/>
                    <a:p>
                      <a:r>
                        <a:rPr lang="en-US" sz="4000" dirty="0">
                          <a:solidFill>
                            <a:srgbClr val="0432FF"/>
                          </a:solidFill>
                        </a:rPr>
                        <a:t>PrEP use 4-6 months prior to enrollment</a:t>
                      </a:r>
                    </a:p>
                  </a:txBody>
                  <a:tcPr/>
                </a:tc>
                <a:tc>
                  <a:txBody>
                    <a:bodyPr/>
                    <a:lstStyle/>
                    <a:p>
                      <a:pPr algn="ctr"/>
                      <a:r>
                        <a:rPr lang="en-US" sz="4000" dirty="0">
                          <a:solidFill>
                            <a:srgbClr val="0432FF"/>
                          </a:solidFill>
                        </a:rPr>
                        <a:t>13 (9%)</a:t>
                      </a:r>
                    </a:p>
                  </a:txBody>
                  <a:tcPr/>
                </a:tc>
                <a:extLst>
                  <a:ext uri="{0D108BD9-81ED-4DB2-BD59-A6C34878D82A}">
                    <a16:rowId xmlns:a16="http://schemas.microsoft.com/office/drawing/2014/main" val="171272591"/>
                  </a:ext>
                </a:extLst>
              </a:tr>
            </a:tbl>
          </a:graphicData>
        </a:graphic>
      </p:graphicFrame>
      <p:pic>
        <p:nvPicPr>
          <p:cNvPr id="3" name="Picture 2" descr="A red ribbon and black text&#10;&#10;Description automatically generated">
            <a:extLst>
              <a:ext uri="{FF2B5EF4-FFF2-40B4-BE49-F238E27FC236}">
                <a16:creationId xmlns:a16="http://schemas.microsoft.com/office/drawing/2014/main" id="{EE9251FB-1A20-D421-818D-F87869F1797B}"/>
              </a:ext>
            </a:extLst>
          </p:cNvPr>
          <p:cNvPicPr>
            <a:picLocks noChangeAspect="1"/>
          </p:cNvPicPr>
          <p:nvPr/>
        </p:nvPicPr>
        <p:blipFill rotWithShape="1">
          <a:blip r:embed="rId7"/>
          <a:srcRect l="19958" t="19265" r="17699" b="24164"/>
          <a:stretch/>
        </p:blipFill>
        <p:spPr>
          <a:xfrm>
            <a:off x="261257" y="411883"/>
            <a:ext cx="2656114" cy="2410163"/>
          </a:xfrm>
          <a:prstGeom prst="rect">
            <a:avLst/>
          </a:prstGeom>
        </p:spPr>
      </p:pic>
      <p:sp>
        <p:nvSpPr>
          <p:cNvPr id="7" name="Rectangle 6">
            <a:extLst>
              <a:ext uri="{FF2B5EF4-FFF2-40B4-BE49-F238E27FC236}">
                <a16:creationId xmlns:a16="http://schemas.microsoft.com/office/drawing/2014/main" id="{EC36D5E2-5FCE-769F-7294-D554AA7DBB49}"/>
              </a:ext>
            </a:extLst>
          </p:cNvPr>
          <p:cNvSpPr/>
          <p:nvPr/>
        </p:nvSpPr>
        <p:spPr>
          <a:xfrm>
            <a:off x="1930400" y="224971"/>
            <a:ext cx="624114" cy="44994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hart 7">
            <a:extLst>
              <a:ext uri="{FF2B5EF4-FFF2-40B4-BE49-F238E27FC236}">
                <a16:creationId xmlns:a16="http://schemas.microsoft.com/office/drawing/2014/main" id="{13B18462-9E0E-32FB-4074-23BB9B878631}"/>
              </a:ext>
            </a:extLst>
          </p:cNvPr>
          <p:cNvGraphicFramePr/>
          <p:nvPr>
            <p:extLst>
              <p:ext uri="{D42A27DB-BD31-4B8C-83A1-F6EECF244321}">
                <p14:modId xmlns:p14="http://schemas.microsoft.com/office/powerpoint/2010/main" val="3982531358"/>
              </p:ext>
            </p:extLst>
          </p:nvPr>
        </p:nvGraphicFramePr>
        <p:xfrm>
          <a:off x="24103584" y="15011020"/>
          <a:ext cx="20482560" cy="6640667"/>
        </p:xfrm>
        <a:graphic>
          <a:graphicData uri="http://schemas.openxmlformats.org/drawingml/2006/chart">
            <c:chart xmlns:c="http://schemas.openxmlformats.org/drawingml/2006/chart" xmlns:r="http://schemas.openxmlformats.org/officeDocument/2006/relationships" r:id="rId8"/>
          </a:graphicData>
        </a:graphic>
      </p:graphicFrame>
      <p:sp>
        <p:nvSpPr>
          <p:cNvPr id="9" name="TextBox 8">
            <a:extLst>
              <a:ext uri="{FF2B5EF4-FFF2-40B4-BE49-F238E27FC236}">
                <a16:creationId xmlns:a16="http://schemas.microsoft.com/office/drawing/2014/main" id="{7D38CD98-D475-8043-A555-01E1C4EA62F8}"/>
              </a:ext>
            </a:extLst>
          </p:cNvPr>
          <p:cNvSpPr txBox="1"/>
          <p:nvPr/>
        </p:nvSpPr>
        <p:spPr>
          <a:xfrm>
            <a:off x="24103168" y="13391064"/>
            <a:ext cx="22845558" cy="1569660"/>
          </a:xfrm>
          <a:prstGeom prst="rect">
            <a:avLst/>
          </a:prstGeom>
          <a:solidFill>
            <a:schemeClr val="accent2">
              <a:lumMod val="20000"/>
              <a:lumOff val="80000"/>
            </a:schemeClr>
          </a:solidFill>
          <a:ln>
            <a:noFill/>
          </a:ln>
        </p:spPr>
        <p:txBody>
          <a:bodyPr wrap="square" rtlCol="0">
            <a:spAutoFit/>
          </a:bodyPr>
          <a:lstStyle/>
          <a:p>
            <a:pPr>
              <a:defRPr/>
            </a:pPr>
            <a:r>
              <a:rPr lang="en-US" sz="4800" b="1" dirty="0">
                <a:solidFill>
                  <a:prstClr val="black"/>
                </a:solidFill>
                <a:latin typeface="Calibri"/>
              </a:rPr>
              <a:t>Figure 1. Prevalence of chlamydia and gonorrhea among a subset of 78 participants with STI testing completed at study month 3</a:t>
            </a:r>
          </a:p>
        </p:txBody>
      </p:sp>
      <p:sp>
        <p:nvSpPr>
          <p:cNvPr id="10" name="TextBox 9">
            <a:extLst>
              <a:ext uri="{FF2B5EF4-FFF2-40B4-BE49-F238E27FC236}">
                <a16:creationId xmlns:a16="http://schemas.microsoft.com/office/drawing/2014/main" id="{FE66347C-9E4F-7B45-E599-DA485F22B6DB}"/>
              </a:ext>
            </a:extLst>
          </p:cNvPr>
          <p:cNvSpPr txBox="1"/>
          <p:nvPr/>
        </p:nvSpPr>
        <p:spPr>
          <a:xfrm>
            <a:off x="627294" y="31172779"/>
            <a:ext cx="20363548" cy="646331"/>
          </a:xfrm>
          <a:prstGeom prst="rect">
            <a:avLst/>
          </a:prstGeom>
          <a:noFill/>
        </p:spPr>
        <p:txBody>
          <a:bodyPr wrap="square" rtlCol="0">
            <a:spAutoFit/>
          </a:bodyPr>
          <a:lstStyle/>
          <a:p>
            <a:r>
              <a:rPr kumimoji="0" lang="en-US" sz="3600" b="0"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Contact:</a:t>
            </a:r>
            <a:r>
              <a:rPr kumimoji="0" lang="en-US" sz="3600" b="0" i="0"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Jane </a:t>
            </a:r>
            <a:r>
              <a:rPr kumimoji="0" lang="en-US" sz="3600" b="0" i="0" strike="noStrike" kern="120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rPr>
              <a:t>Kabami</a:t>
            </a:r>
            <a:r>
              <a:rPr kumimoji="0" lang="en-US" sz="3600" b="0" i="0"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MPH, PhD</a:t>
            </a:r>
            <a:r>
              <a:rPr lang="en-US" sz="3600" dirty="0">
                <a:solidFill>
                  <a:srgbClr val="000000"/>
                </a:solidFill>
                <a:latin typeface="Calibri" panose="020F0502020204030204" pitchFamily="34" charset="0"/>
                <a:cs typeface="Calibri" panose="020F0502020204030204" pitchFamily="34" charset="0"/>
              </a:rPr>
              <a:t>(c), Infectious Diseases Research Collaboration, </a:t>
            </a:r>
            <a:r>
              <a:rPr lang="en-US" sz="3600" dirty="0" err="1">
                <a:solidFill>
                  <a:srgbClr val="000000"/>
                </a:solidFill>
                <a:latin typeface="Calibri" panose="020F0502020204030204" pitchFamily="34" charset="0"/>
                <a:cs typeface="Calibri" panose="020F0502020204030204" pitchFamily="34" charset="0"/>
              </a:rPr>
              <a:t>jkabami@idrc-uganda.org</a:t>
            </a:r>
            <a:endParaRPr kumimoji="0" lang="en-US" sz="3600" b="0"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C38F0DD1-9031-B0D8-3422-32CD06E4F423}"/>
              </a:ext>
            </a:extLst>
          </p:cNvPr>
          <p:cNvSpPr txBox="1"/>
          <p:nvPr/>
        </p:nvSpPr>
        <p:spPr>
          <a:xfrm>
            <a:off x="23905029" y="21717001"/>
            <a:ext cx="22174200" cy="3477875"/>
          </a:xfrm>
          <a:prstGeom prst="rect">
            <a:avLst/>
          </a:prstGeom>
          <a:noFill/>
        </p:spPr>
        <p:txBody>
          <a:bodyPr wrap="square" rtlCol="0">
            <a:spAutoFit/>
          </a:bodyPr>
          <a:lstStyle/>
          <a:p>
            <a:pPr marL="571500" indent="-571500">
              <a:buFont typeface="Arial" panose="020B0604020202020204" pitchFamily="34" charset="0"/>
              <a:buChar char="•"/>
            </a:pPr>
            <a:r>
              <a:rPr lang="en-US" sz="4400" kern="100" dirty="0">
                <a:effectLst/>
                <a:latin typeface="Calibri" panose="020F0502020204030204" pitchFamily="34" charset="0"/>
                <a:ea typeface="Calibri" panose="020F0502020204030204" pitchFamily="34" charset="0"/>
                <a:cs typeface="Calibri" panose="020F0502020204030204" pitchFamily="34" charset="0"/>
              </a:rPr>
              <a:t>Among a subset of 78 participants with STI testing completed, 31 (40%) had at least one STI detected: 22/78 (28%) CT and 17/78 (22%) GC</a:t>
            </a:r>
          </a:p>
          <a:p>
            <a:pPr marL="571500" indent="-571500">
              <a:buFont typeface="Arial" panose="020B0604020202020204" pitchFamily="34" charset="0"/>
              <a:buChar char="•"/>
            </a:pPr>
            <a:r>
              <a:rPr lang="en-US" sz="4400" kern="100" dirty="0">
                <a:latin typeface="Calibri" panose="020F0502020204030204" pitchFamily="34" charset="0"/>
                <a:ea typeface="Calibri" panose="020F0502020204030204" pitchFamily="34" charset="0"/>
                <a:cs typeface="Calibri" panose="020F0502020204030204" pitchFamily="34" charset="0"/>
              </a:rPr>
              <a:t>Of</a:t>
            </a:r>
            <a:r>
              <a:rPr lang="en-US" sz="4400" kern="100" dirty="0">
                <a:effectLst/>
                <a:latin typeface="Calibri" panose="020F0502020204030204" pitchFamily="34" charset="0"/>
                <a:ea typeface="Calibri" panose="020F0502020204030204" pitchFamily="34" charset="0"/>
                <a:cs typeface="Calibri" panose="020F0502020204030204" pitchFamily="34" charset="0"/>
              </a:rPr>
              <a:t> 31 pts with CT or GC detected, 7 (23%) reported PrEP use in the 3 months prior to enrollment, whereas </a:t>
            </a:r>
            <a:r>
              <a:rPr lang="en-US" sz="4400" kern="100" dirty="0">
                <a:latin typeface="Calibri" panose="020F0502020204030204" pitchFamily="34" charset="0"/>
                <a:ea typeface="Calibri" panose="020F0502020204030204" pitchFamily="34" charset="0"/>
                <a:cs typeface="Calibri" panose="020F0502020204030204" pitchFamily="34" charset="0"/>
              </a:rPr>
              <a:t>a</a:t>
            </a:r>
            <a:r>
              <a:rPr lang="en-US" sz="4400" kern="100" dirty="0">
                <a:effectLst/>
                <a:latin typeface="Calibri" panose="020F0502020204030204" pitchFamily="34" charset="0"/>
                <a:ea typeface="Calibri" panose="020F0502020204030204" pitchFamily="34" charset="0"/>
                <a:cs typeface="Calibri" panose="020F0502020204030204" pitchFamily="34" charset="0"/>
              </a:rPr>
              <a:t>mong 47 pts with no STI detected, 17 (36%) had recently used PrEP</a:t>
            </a:r>
          </a:p>
          <a:p>
            <a:endParaRPr lang="en-US" sz="4400" dirty="0"/>
          </a:p>
        </p:txBody>
      </p:sp>
    </p:spTree>
    <p:extLst>
      <p:ext uri="{BB962C8B-B14F-4D97-AF65-F5344CB8AC3E}">
        <p14:creationId xmlns:p14="http://schemas.microsoft.com/office/powerpoint/2010/main" val="4252845796"/>
      </p:ext>
    </p:extLst>
  </p:cSld>
  <p:clrMapOvr>
    <a:masterClrMapping/>
  </p:clrMapOvr>
</p:sld>
</file>

<file path=ppt/theme/theme1.xml><?xml version="1.0" encoding="utf-8"?>
<a:theme xmlns:a="http://schemas.openxmlformats.org/drawingml/2006/main" name="Office Theme">
  <a:themeElements>
    <a:clrScheme name="Custom 11">
      <a:dk1>
        <a:srgbClr val="000000"/>
      </a:dk1>
      <a:lt1>
        <a:srgbClr val="FFFFFF"/>
      </a:lt1>
      <a:dk2>
        <a:srgbClr val="8B1616"/>
      </a:dk2>
      <a:lt2>
        <a:srgbClr val="E7E6E6"/>
      </a:lt2>
      <a:accent1>
        <a:srgbClr val="375622"/>
      </a:accent1>
      <a:accent2>
        <a:srgbClr val="F6B902"/>
      </a:accent2>
      <a:accent3>
        <a:srgbClr val="8B1616"/>
      </a:accent3>
      <a:accent4>
        <a:srgbClr val="0D9A47"/>
      </a:accent4>
      <a:accent5>
        <a:srgbClr val="FDB715"/>
      </a:accent5>
      <a:accent6>
        <a:srgbClr val="EB1B2C"/>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I Poster PowerPointTemplate" id="{D1A5D400-EFD4-460F-AC14-34B99A381677}" vid="{E4E7F868-5AD6-4C89-B349-939F0783FB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847</Words>
  <Application>Microsoft Office PowerPoint</Application>
  <PresentationFormat>Benutzerdefiniert</PresentationFormat>
  <Paragraphs>61</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Calibri</vt:lpstr>
      <vt:lpstr>Arial</vt:lpstr>
      <vt:lpstr>Calibri Light</vt:lpstr>
      <vt:lpstr>Office Theme</vt:lpstr>
      <vt:lpstr>Despite 40% of women having prevalent gonorrhea or chlamydia, only one quarter of participants had used PrEP in the 3 months before enrollment, while less than 10% had used PrEP in the 4-6 months prior to enrollment.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1. Correct fonts won’t load until you open this in PowerPoint (e.g., if you’re previewing this in your browser it’ll look uglier than it actually is).  2. Generate QR codes here: https://www.qrcode-monkey.com/</dc:title>
  <dc:creator>Morrison, Mike</dc:creator>
  <cp:lastModifiedBy>Bastian Grewe</cp:lastModifiedBy>
  <cp:revision>176</cp:revision>
  <cp:lastPrinted>2023-02-15T23:31:39Z</cp:lastPrinted>
  <dcterms:created xsi:type="dcterms:W3CDTF">2019-07-02T13:39:34Z</dcterms:created>
  <dcterms:modified xsi:type="dcterms:W3CDTF">2025-03-16T15:58:13Z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8c1083-8924-401d-97ae-40f5eed0fcd8_Enabled">
    <vt:lpwstr>true</vt:lpwstr>
  </property>
  <property fmtid="{D5CDD505-2E9C-101B-9397-08002B2CF9AE}" pid="3" name="MSIP_Label_418c1083-8924-401d-97ae-40f5eed0fcd8_SetDate">
    <vt:lpwstr>2025-03-16T15:57:42Z</vt:lpwstr>
  </property>
  <property fmtid="{D5CDD505-2E9C-101B-9397-08002B2CF9AE}" pid="4" name="MSIP_Label_418c1083-8924-401d-97ae-40f5eed0fcd8_Method">
    <vt:lpwstr>Standard</vt:lpwstr>
  </property>
  <property fmtid="{D5CDD505-2E9C-101B-9397-08002B2CF9AE}" pid="5" name="MSIP_Label_418c1083-8924-401d-97ae-40f5eed0fcd8_Name">
    <vt:lpwstr>418c1083-8924-401d-97ae-40f5eed0fcd8</vt:lpwstr>
  </property>
  <property fmtid="{D5CDD505-2E9C-101B-9397-08002B2CF9AE}" pid="6" name="MSIP_Label_418c1083-8924-401d-97ae-40f5eed0fcd8_SiteId">
    <vt:lpwstr>a5a8bcaa-3292-41e6-b735-5e8b21f4dbfd</vt:lpwstr>
  </property>
  <property fmtid="{D5CDD505-2E9C-101B-9397-08002B2CF9AE}" pid="7" name="MSIP_Label_418c1083-8924-401d-97ae-40f5eed0fcd8_ActionId">
    <vt:lpwstr>600ea43e-5dc9-4d6f-8faf-1e9e9d8833d6</vt:lpwstr>
  </property>
  <property fmtid="{D5CDD505-2E9C-101B-9397-08002B2CF9AE}" pid="8" name="MSIP_Label_418c1083-8924-401d-97ae-40f5eed0fcd8_ContentBits">
    <vt:lpwstr>0</vt:lpwstr>
  </property>
</Properties>
</file>