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7315200" cy="9601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C594-49DB-C533-B2C8-FC0F5B2D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ED232-E83B-001E-4852-3E1AAA2C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2C79-BC18-4272-8A29-F32B34FC736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CA36B-6369-ACED-8336-A686676D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4D7C1-58F5-8810-440E-EEF43D29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6279-9D03-4815-AA74-95CE7C628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277FC-0E14-231B-5C6B-5EB98488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9563F-BCED-75E9-9942-0306E9D7E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0A7A9-6D20-2DC9-F2D5-C3220B2B0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332C79-BC18-4272-8A29-F32B34FC736C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2A544-49F9-85CE-8F42-99CC39040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108F6-D7DA-2530-7165-DC3278368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5B6279-9D03-4815-AA74-95CE7C628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B59ED2-4773-E217-5F0A-90CABCB5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88122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Phase 3 Efficacy and Safety of Switch From Complex Regimen to Single-Tablet BIC/LEN</a:t>
            </a:r>
            <a:b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88122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88122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in ARTISTRY-1</a:t>
            </a:r>
            <a:endParaRPr lang="en-US" sz="2400" spc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16467-78C0-8A4A-F74D-E395E46B8C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6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DDF148-766A-ABA6-D30E-21673C7C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CD4 Count Over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6D94F-A8FA-753C-A20E-F9023638FC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7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9DDBA0-E576-8EFA-2EBD-877245C7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1AC6CD-B8AF-DBCC-AAA8-53FC0E8B93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EDE664-67EA-5774-70BA-12363496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CBB21-3F94-F479-4408-0B0833613B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1CFC7E-CFCD-9FCD-6B7C-38A7B199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54B7E-B4A3-8E98-AA66-A726527CBC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0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253BB7-9C05-9450-FD69-7897E5D3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D1D74-922B-C318-308D-7F98A06F92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75AC84-AEA6-190D-A11F-62FB4E27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</a:rPr>
              <a:t>Patient-Reported Treatment Satisfaction Through Week 48</a:t>
            </a:r>
            <a:endParaRPr lang="en-US" sz="1600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81659-9458-0FAE-1B8D-4A89C7EFCA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E23797-C860-761E-C29A-27BD272D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962D2-CACF-C854-7361-6E0E367FC6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7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4FC355-00AA-F275-A179-DC1BF3BC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EE2C8-8755-40EC-F339-EE37E0C8BC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64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56F795-EB6B-BA85-363A-2D7F784A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Additional Resources for BIC/LEN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E8057-7BDE-B596-9700-EEA7ACF6D9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181897-A2D4-9E2A-E058-8EF2C337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0EE2A-6CBB-A9CD-9671-6E2C3625CA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7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FD7F00-0201-B368-07F6-D8585A21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BIC/LEN Phase 3 Development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C7C11-BC0A-AE31-AD91-00C22A8301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8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495AA6-80F6-BEF8-C6BD-4115731B6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580C6-750E-5F1F-9486-5142063CFC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4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59CB80-9017-AE81-3A7D-BD0F5CED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264F45-031E-8BCA-1F67-0A32B2A4F8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6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63234C-AD94-5EE2-7942-06C203A4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Demographics</a:t>
            </a:r>
            <a:endParaRPr lang="en-US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91685-7810-2B59-06C1-F32146BAED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264CF0-319E-CF81-E6F9-20E7ADDC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Disease Characteristics</a:t>
            </a:r>
            <a:endParaRPr lang="en-US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0E967B-22C5-7CFE-933D-BE6810901D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010290-1C9B-16A3-7ABA-8F3963AB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Diversity of Complex ART Regimens at Baseline</a:t>
            </a:r>
            <a:endParaRPr lang="en-US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21411-B336-C00A-CF59-64BD13949D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4C665F-FB40-DE93-8363-660B6B224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Virologic Outcomes at Week 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A559B-68F8-93F3-83A2-748C8CDA5A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52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D7DBB2BBDE824996CF90BF5635FA1E" ma:contentTypeVersion="13" ma:contentTypeDescription="Ein neues Dokument erstellen." ma:contentTypeScope="" ma:versionID="c46fa18bb05f219a6ea979e8738778ab">
  <xsd:schema xmlns:xsd="http://www.w3.org/2001/XMLSchema" xmlns:xs="http://www.w3.org/2001/XMLSchema" xmlns:p="http://schemas.microsoft.com/office/2006/metadata/properties" xmlns:ns2="9fe535dd-9ac3-4bd6-b2d1-d2067ee3902c" xmlns:ns3="f25eb304-a9ac-4afc-84cd-ed60d8aaf41c" targetNamespace="http://schemas.microsoft.com/office/2006/metadata/properties" ma:root="true" ma:fieldsID="3d389da2911574b575501f7906f21442" ns2:_="" ns3:_="">
    <xsd:import namespace="9fe535dd-9ac3-4bd6-b2d1-d2067ee3902c"/>
    <xsd:import namespace="f25eb304-a9ac-4afc-84cd-ed60d8aaf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535dd-9ac3-4bd6-b2d1-d2067ee390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8a59aaaf-67c2-4a9b-8dae-6c62ae0ca4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eb304-a9ac-4afc-84cd-ed60d8aaf4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ef6fef6-571c-467b-9273-435ded121bff}" ma:internalName="TaxCatchAll" ma:showField="CatchAllData" ma:web="f25eb304-a9ac-4afc-84cd-ed60d8aaf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e535dd-9ac3-4bd6-b2d1-d2067ee3902c">
      <Terms xmlns="http://schemas.microsoft.com/office/infopath/2007/PartnerControls"/>
    </lcf76f155ced4ddcb4097134ff3c332f>
    <TaxCatchAll xmlns="f25eb304-a9ac-4afc-84cd-ed60d8aaf41c" xsi:nil="true"/>
  </documentManagement>
</p:properties>
</file>

<file path=customXml/itemProps1.xml><?xml version="1.0" encoding="utf-8"?>
<ds:datastoreItem xmlns:ds="http://schemas.openxmlformats.org/officeDocument/2006/customXml" ds:itemID="{2C0E465A-000E-4904-9A8B-9DAD3CD1B78C}"/>
</file>

<file path=customXml/itemProps2.xml><?xml version="1.0" encoding="utf-8"?>
<ds:datastoreItem xmlns:ds="http://schemas.openxmlformats.org/officeDocument/2006/customXml" ds:itemID="{07362391-47C5-4D47-93E9-1E75C08BC21C}"/>
</file>

<file path=customXml/itemProps3.xml><?xml version="1.0" encoding="utf-8"?>
<ds:datastoreItem xmlns:ds="http://schemas.openxmlformats.org/officeDocument/2006/customXml" ds:itemID="{C55375AB-48A0-4886-964F-2A2F0ABC75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On-screen Show (16:9)</PresentationFormat>
  <Paragraphs>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Phase 3 Efficacy and Safety of Switch From Complex Regimen to Single-Tablet BIC/LEN in ARTISTRY-1</vt:lpstr>
      <vt:lpstr>Disclosures</vt:lpstr>
      <vt:lpstr>BIC/LEN Phase 3 Development Program</vt:lpstr>
      <vt:lpstr>Background</vt:lpstr>
      <vt:lpstr>Study Design</vt:lpstr>
      <vt:lpstr>Baseline Demographics</vt:lpstr>
      <vt:lpstr>Baseline Disease Characteristics</vt:lpstr>
      <vt:lpstr>Diversity of Complex ART Regimens at Baseline</vt:lpstr>
      <vt:lpstr>Virologic Outcomes at Week 48</vt:lpstr>
      <vt:lpstr>CD4 Count Over Time</vt:lpstr>
      <vt:lpstr>PowerPoint Presentation</vt:lpstr>
      <vt:lpstr>PowerPoint Presentation</vt:lpstr>
      <vt:lpstr>PowerPoint Presentation</vt:lpstr>
      <vt:lpstr>PowerPoint Presentation</vt:lpstr>
      <vt:lpstr>Patient-Reported Treatment Satisfaction Through Week 48</vt:lpstr>
      <vt:lpstr>Conclusions</vt:lpstr>
      <vt:lpstr>Acknowledgments </vt:lpstr>
      <vt:lpstr>Additional Resources for BIC/LEN</vt:lpstr>
    </vt:vector>
  </TitlesOfParts>
  <Company>Gilead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Gordon Strachan</dc:creator>
  <cp:lastModifiedBy>Gordon Strachan</cp:lastModifiedBy>
  <cp:revision>1</cp:revision>
  <dcterms:created xsi:type="dcterms:W3CDTF">2026-02-25T01:30:25Z</dcterms:created>
  <dcterms:modified xsi:type="dcterms:W3CDTF">2026-02-25T01:30:25Z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8c1083-8924-401d-97ae-40f5eed0fcd8_Enabled">
    <vt:lpwstr>true</vt:lpwstr>
  </property>
  <property fmtid="{D5CDD505-2E9C-101B-9397-08002B2CF9AE}" pid="3" name="MSIP_Label_418c1083-8924-401d-97ae-40f5eed0fcd8_SetDate">
    <vt:lpwstr>2026-02-25T01:30:25Z</vt:lpwstr>
  </property>
  <property fmtid="{D5CDD505-2E9C-101B-9397-08002B2CF9AE}" pid="4" name="MSIP_Label_418c1083-8924-401d-97ae-40f5eed0fcd8_Method">
    <vt:lpwstr>Standard</vt:lpwstr>
  </property>
  <property fmtid="{D5CDD505-2E9C-101B-9397-08002B2CF9AE}" pid="5" name="MSIP_Label_418c1083-8924-401d-97ae-40f5eed0fcd8_Name">
    <vt:lpwstr>418c1083-8924-401d-97ae-40f5eed0fcd8</vt:lpwstr>
  </property>
  <property fmtid="{D5CDD505-2E9C-101B-9397-08002B2CF9AE}" pid="6" name="MSIP_Label_418c1083-8924-401d-97ae-40f5eed0fcd8_SiteId">
    <vt:lpwstr>a5a8bcaa-3292-41e6-b735-5e8b21f4dbfd</vt:lpwstr>
  </property>
  <property fmtid="{D5CDD505-2E9C-101B-9397-08002B2CF9AE}" pid="7" name="MSIP_Label_418c1083-8924-401d-97ae-40f5eed0fcd8_ActionId">
    <vt:lpwstr>0697f864-bf79-4b92-bb99-a60c46738140</vt:lpwstr>
  </property>
  <property fmtid="{D5CDD505-2E9C-101B-9397-08002B2CF9AE}" pid="8" name="MSIP_Label_418c1083-8924-401d-97ae-40f5eed0fcd8_ContentBits">
    <vt:lpwstr>0</vt:lpwstr>
  </property>
  <property fmtid="{D5CDD505-2E9C-101B-9397-08002B2CF9AE}" pid="9" name="MSIP_Label_418c1083-8924-401d-97ae-40f5eed0fcd8_Tag">
    <vt:lpwstr>10, 3, 0, 1</vt:lpwstr>
  </property>
  <property fmtid="{D5CDD505-2E9C-101B-9397-08002B2CF9AE}" pid="10" name="ContentTypeId">
    <vt:lpwstr>0x010100E0D7DBB2BBDE824996CF90BF5635FA1E</vt:lpwstr>
  </property>
</Properties>
</file>