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6"/>
  </p:notesMasterIdLst>
  <p:sldIdLst>
    <p:sldId id="296" r:id="rId5"/>
  </p:sldIdLst>
  <p:sldSz cx="493776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DEEA"/>
    <a:srgbClr val="263238"/>
    <a:srgbClr val="EFF8F3"/>
    <a:srgbClr val="EA4C89"/>
    <a:srgbClr val="FFFFFF"/>
    <a:srgbClr val="EEEBE9"/>
    <a:srgbClr val="FFF59D"/>
    <a:srgbClr val="874A4C"/>
    <a:srgbClr val="FFA726"/>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F706E-8B89-490C-A281-3EF1A1FDC28A}" v="5" dt="2026-02-14T01:23:15.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03" autoAdjust="0"/>
    <p:restoredTop sz="89601" autoAdjust="0"/>
  </p:normalViewPr>
  <p:slideViewPr>
    <p:cSldViewPr snapToGrid="0" showGuides="1">
      <p:cViewPr>
        <p:scale>
          <a:sx n="30" d="100"/>
          <a:sy n="30" d="100"/>
        </p:scale>
        <p:origin x="-2480" y="76"/>
      </p:cViewPr>
      <p:guideLst>
        <p:guide pos="15576"/>
        <p:guide pos="6024"/>
        <p:guide pos="264"/>
        <p:guide pos="74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cdr:x>
      <cdr:y>0.32919</cdr:y>
    </cdr:from>
    <cdr:to>
      <cdr:x>1</cdr:x>
      <cdr:y>0.80025</cdr:y>
    </cdr:to>
    <cdr:pic>
      <cdr:nvPicPr>
        <cdr:cNvPr id="2" name="Picture 1">
          <a:extLst xmlns:a="http://schemas.openxmlformats.org/drawingml/2006/main">
            <a:ext uri="{FF2B5EF4-FFF2-40B4-BE49-F238E27FC236}">
              <a16:creationId xmlns:a16="http://schemas.microsoft.com/office/drawing/2014/main" id="{D678991B-B606-78AC-790E-E4D475A195D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967130"/>
          <a:ext cx="6244495" cy="281496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1CB04D-1C75-43E0-9B64-B7DDAA42BB2C}" type="datetimeFigureOut">
              <a:rPr lang="en-US" smtClean="0"/>
              <a:t>2/23/2026</a:t>
            </a:fld>
            <a:endParaRPr lang="en-US"/>
          </a:p>
        </p:txBody>
      </p:sp>
      <p:sp>
        <p:nvSpPr>
          <p:cNvPr id="4" name="Slide Image Placeholder 3"/>
          <p:cNvSpPr>
            <a:spLocks noGrp="1" noRot="1" noChangeAspect="1"/>
          </p:cNvSpPr>
          <p:nvPr>
            <p:ph type="sldImg" idx="2"/>
          </p:nvPr>
        </p:nvSpPr>
        <p:spPr>
          <a:xfrm>
            <a:off x="1152525" y="1162050"/>
            <a:ext cx="470535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pPr>
              <a:lnSpc>
                <a:spcPct val="150000"/>
              </a:lnSpc>
            </a:pPr>
            <a:r>
              <a:rPr lang="en-US" b="1" dirty="0"/>
              <a:t>Poster Development Guide</a:t>
            </a:r>
          </a:p>
          <a:p>
            <a:pPr marL="171450" indent="-171450">
              <a:lnSpc>
                <a:spcPct val="150000"/>
              </a:lnSpc>
              <a:buFont typeface="Arial" panose="020B0604020202020204" pitchFamily="34" charset="0"/>
              <a:buChar char="•"/>
            </a:pPr>
            <a:r>
              <a:rPr lang="en-US" b="1" dirty="0"/>
              <a:t>Formatting</a:t>
            </a:r>
            <a:r>
              <a:rPr lang="en-US" b="1" baseline="0" dirty="0"/>
              <a:t> Notes</a:t>
            </a:r>
          </a:p>
          <a:p>
            <a:pPr marL="628650" lvl="1" indent="-171450">
              <a:lnSpc>
                <a:spcPct val="150000"/>
              </a:lnSpc>
              <a:buFont typeface="Arial" panose="020B0604020202020204" pitchFamily="34" charset="0"/>
              <a:buChar char="•"/>
            </a:pPr>
            <a:r>
              <a:rPr lang="en-US" b="1" dirty="0"/>
              <a:t>To Edit</a:t>
            </a:r>
            <a:r>
              <a:rPr lang="en-US" b="1" baseline="0" dirty="0"/>
              <a:t> </a:t>
            </a:r>
            <a:r>
              <a:rPr lang="en-US" b="1" dirty="0"/>
              <a:t>In PowerPoint: </a:t>
            </a:r>
            <a:r>
              <a:rPr lang="en-US" dirty="0"/>
              <a:t>Click View &gt; Guides to make editing easier. Keep text within guides</a:t>
            </a:r>
          </a:p>
          <a:p>
            <a:pPr marL="631908" lvl="1" indent="-174708">
              <a:lnSpc>
                <a:spcPct val="150000"/>
              </a:lnSpc>
              <a:buFont typeface="Arial" panose="020B0604020202020204" pitchFamily="34" charset="0"/>
              <a:buChar char="•"/>
            </a:pPr>
            <a:r>
              <a:rPr lang="en-US" dirty="0"/>
              <a:t>If</a:t>
            </a:r>
            <a:r>
              <a:rPr lang="en-US" baseline="0" dirty="0"/>
              <a:t> you wish, you may change the background colors, but use a </a:t>
            </a:r>
            <a:r>
              <a:rPr lang="en-US" b="1" baseline="0" dirty="0"/>
              <a:t>light color or white for the overall background </a:t>
            </a:r>
            <a:r>
              <a:rPr lang="en-US" baseline="0" dirty="0"/>
              <a:t>of the poster and a </a:t>
            </a:r>
            <a:r>
              <a:rPr lang="en-US" b="1" baseline="0" dirty="0"/>
              <a:t>bold color for the main findings section</a:t>
            </a:r>
          </a:p>
          <a:p>
            <a:pPr marL="631908" lvl="1" indent="-174708">
              <a:lnSpc>
                <a:spcPct val="150000"/>
              </a:lnSpc>
              <a:buFont typeface="Arial" panose="020B0604020202020204" pitchFamily="34" charset="0"/>
              <a:buChar char="•"/>
            </a:pPr>
            <a:r>
              <a:rPr lang="en-US" b="1" dirty="0"/>
              <a:t>Author list</a:t>
            </a:r>
            <a:r>
              <a:rPr lang="en-US" dirty="0"/>
              <a:t>: Don’t split names onto two lines (e.g., “John [line break] Smith”). If that happens, use a new line. </a:t>
            </a:r>
            <a:r>
              <a:rPr lang="en-US" b="1" dirty="0"/>
              <a:t>Bold the name of the presenting author</a:t>
            </a:r>
            <a:r>
              <a:rPr lang="en-US" dirty="0"/>
              <a:t> </a:t>
            </a:r>
          </a:p>
          <a:p>
            <a:pPr marL="631908" lvl="1" indent="-174708">
              <a:lnSpc>
                <a:spcPct val="150000"/>
              </a:lnSpc>
              <a:buFont typeface="Arial" panose="020B0604020202020204" pitchFamily="34" charset="0"/>
              <a:buChar char="•"/>
            </a:pPr>
            <a:r>
              <a:rPr lang="en-US" b="1" dirty="0"/>
              <a:t>Font</a:t>
            </a:r>
            <a:r>
              <a:rPr lang="en-US" b="1" baseline="0" dirty="0"/>
              <a:t> Size: </a:t>
            </a:r>
            <a:r>
              <a:rPr lang="en-US" b="0" dirty="0"/>
              <a:t>Do not drop below </a:t>
            </a:r>
            <a:r>
              <a:rPr lang="en-US" b="1" dirty="0"/>
              <a:t>font size 36 </a:t>
            </a:r>
            <a:r>
              <a:rPr lang="en-US" b="0" dirty="0"/>
              <a:t>in the main</a:t>
            </a:r>
            <a:r>
              <a:rPr lang="en-US" b="0" baseline="0" dirty="0"/>
              <a:t> information sections (</a:t>
            </a:r>
            <a:r>
              <a:rPr lang="en-US" b="0" dirty="0"/>
              <a:t>Background, Methods, Results, Conclusions)</a:t>
            </a:r>
            <a:r>
              <a:rPr lang="en-US" b="1" dirty="0"/>
              <a:t>. </a:t>
            </a:r>
            <a:r>
              <a:rPr lang="en-US" b="0" dirty="0"/>
              <a:t>If you </a:t>
            </a:r>
            <a:r>
              <a:rPr lang="en-US" dirty="0"/>
              <a:t>have extra space, increase the font size,</a:t>
            </a:r>
            <a:r>
              <a:rPr lang="en-US" baseline="0" dirty="0"/>
              <a:t> but maintain some white space to make it easier for attendees to read your text</a:t>
            </a:r>
          </a:p>
          <a:p>
            <a:pPr marL="631908" lvl="1" indent="-174708">
              <a:lnSpc>
                <a:spcPct val="150000"/>
              </a:lnSpc>
              <a:buFont typeface="Arial" panose="020B0604020202020204" pitchFamily="34" charset="0"/>
              <a:buChar char="•"/>
            </a:pPr>
            <a:r>
              <a:rPr lang="en-US" b="1" dirty="0"/>
              <a:t>Use of Color: </a:t>
            </a:r>
            <a:r>
              <a:rPr lang="en-US" b="0" dirty="0"/>
              <a:t>To keep attendees</a:t>
            </a:r>
            <a:r>
              <a:rPr lang="en-US" b="0" baseline="0" dirty="0"/>
              <a:t> focused on your main findings and important details in your graphs and figures, </a:t>
            </a:r>
            <a:r>
              <a:rPr lang="en-US" b="1" baseline="0" dirty="0"/>
              <a:t>d</a:t>
            </a:r>
            <a:r>
              <a:rPr lang="en-US" b="1" dirty="0"/>
              <a:t>o not use color in the sidebars</a:t>
            </a:r>
          </a:p>
          <a:p>
            <a:pPr marL="631908" lvl="1" indent="-174708">
              <a:lnSpc>
                <a:spcPct val="150000"/>
              </a:lnSpc>
              <a:buFont typeface="Arial" panose="020B0604020202020204" pitchFamily="34" charset="0"/>
              <a:buChar char="•"/>
            </a:pPr>
            <a:r>
              <a:rPr lang="en-US" b="1" baseline="0" dirty="0"/>
              <a:t>Print Size: </a:t>
            </a:r>
            <a:r>
              <a:rPr lang="en-US" b="0" baseline="0" dirty="0"/>
              <a:t>Using this template</a:t>
            </a:r>
            <a:r>
              <a:rPr lang="en-US" b="1" baseline="0" dirty="0"/>
              <a:t>, </a:t>
            </a:r>
            <a:r>
              <a:rPr lang="en-US" b="0" baseline="0" dirty="0"/>
              <a:t>the optimal print size is </a:t>
            </a:r>
            <a:r>
              <a:rPr lang="en-US" b="1" baseline="0" dirty="0"/>
              <a:t>54 inches (width) x 36 inches (height) </a:t>
            </a:r>
            <a:r>
              <a:rPr lang="en-US" b="0" u="sng" baseline="0" dirty="0"/>
              <a:t>or</a:t>
            </a:r>
            <a:r>
              <a:rPr lang="en-US" b="1" baseline="0" dirty="0"/>
              <a:t> 60 inches x 40 inches</a:t>
            </a:r>
            <a:r>
              <a:rPr lang="en-US" b="0" baseline="0" dirty="0"/>
              <a:t> (137.2 cm x 91.4 cm or 152.4 cm x 101.6).  Printing the poster in a smaller size may save some cost, but the 54” x 36” size  will maintain the suggested font size and layout in the final printed version of the poster (and maintain the effectiveness of the poster design). </a:t>
            </a:r>
          </a:p>
          <a:p>
            <a:pPr marL="1089108" lvl="2" indent="-174708">
              <a:lnSpc>
                <a:spcPct val="150000"/>
              </a:lnSpc>
              <a:buFont typeface="Arial" panose="020B0604020202020204" pitchFamily="34" charset="0"/>
              <a:buChar char="•"/>
            </a:pPr>
            <a:r>
              <a:rPr lang="en-US" b="0" baseline="0" dirty="0"/>
              <a:t>Poster Board Dimensions: Regardless of whether you use this template, the size of the board for displaying your poster at CROI is 96 inches (width) x 48 inches (height). The maximum size of a poster is 93 inches (width) x 45 inches (height). The minimum size for a poster is 36 inches (width) x 24 inches (height) so attendees can see the poster at a minimum of 10 feet away</a:t>
            </a:r>
          </a:p>
          <a:p>
            <a:pPr marL="174708" indent="-174708">
              <a:lnSpc>
                <a:spcPct val="150000"/>
              </a:lnSpc>
              <a:buFont typeface="Arial" panose="020B0604020202020204" pitchFamily="34" charset="0"/>
              <a:buChar char="•"/>
            </a:pPr>
            <a:r>
              <a:rPr lang="en-US" b="1" baseline="0" dirty="0"/>
              <a:t>Poster Content Requirements</a:t>
            </a:r>
          </a:p>
          <a:p>
            <a:pPr marL="631908" lvl="1" indent="-174708">
              <a:lnSpc>
                <a:spcPct val="150000"/>
              </a:lnSpc>
              <a:buFont typeface="Arial" panose="020B0604020202020204" pitchFamily="34" charset="0"/>
              <a:buChar char="•"/>
            </a:pPr>
            <a:r>
              <a:rPr lang="en-US" b="1" baseline="0" dirty="0"/>
              <a:t>Poster Number</a:t>
            </a:r>
            <a:r>
              <a:rPr lang="en-US" baseline="0" dirty="0"/>
              <a:t>: The poster number should be displayed in the upper right corner (0000 in the template). This is </a:t>
            </a:r>
            <a:r>
              <a:rPr lang="en-US" b="1" baseline="0" dirty="0"/>
              <a:t>not the abstract number you had during submission </a:t>
            </a:r>
            <a:r>
              <a:rPr lang="en-US" baseline="0" dirty="0"/>
              <a:t>but a number you will be assigned and sent to you by email which notes the position of the poster in the poster hall. This number will be sent to you after late-breaking abstracts have been accepted in January</a:t>
            </a:r>
            <a:endParaRPr lang="en-US" dirty="0"/>
          </a:p>
          <a:p>
            <a:pPr marL="631908" marR="0" lvl="1" indent="-174708"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b="1" dirty="0"/>
              <a:t>Poster Title:</a:t>
            </a:r>
            <a:r>
              <a:rPr lang="en-US" b="1" baseline="0" dirty="0"/>
              <a:t> </a:t>
            </a:r>
            <a:r>
              <a:rPr lang="en-US" sz="1200" kern="1200" dirty="0">
                <a:solidFill>
                  <a:schemeClr val="tx1"/>
                </a:solidFill>
                <a:effectLst/>
                <a:latin typeface="+mn-lt"/>
                <a:ea typeface="+mn-ea"/>
                <a:cs typeface="+mn-cs"/>
              </a:rPr>
              <a:t>The title should be the same as the title submitted with the abstract </a:t>
            </a:r>
          </a:p>
          <a:p>
            <a:pPr marL="631908" lvl="1" indent="-174708">
              <a:lnSpc>
                <a:spcPct val="150000"/>
              </a:lnSpc>
              <a:buFont typeface="Arial" panose="020B0604020202020204" pitchFamily="34" charset="0"/>
              <a:buChar char="•"/>
            </a:pPr>
            <a:r>
              <a:rPr lang="en-US" b="1" dirty="0"/>
              <a:t>QR Codes</a:t>
            </a:r>
            <a:r>
              <a:rPr lang="en-US" b="1" baseline="0" dirty="0"/>
              <a:t> are not allowed by CROI</a:t>
            </a: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2/23/2026</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chart" Target="../charts/chart1.xm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29.jp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hyperlink" Target="mailto:gumedeN2@ukzn.ac.za/"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8733BE-059C-47B7-9415-5ADF2F3024F1}"/>
              </a:ext>
            </a:extLst>
          </p:cNvPr>
          <p:cNvSpPr/>
          <p:nvPr/>
        </p:nvSpPr>
        <p:spPr>
          <a:xfrm rot="5400000">
            <a:off x="22386430" y="-21708622"/>
            <a:ext cx="4876799" cy="4793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latin typeface="Arial" panose="020B0604020202020204" pitchFamily="34" charset="0"/>
                <a:cs typeface="Arial" panose="020B0604020202020204" pitchFamily="34" charset="0"/>
              </a:rPr>
              <a:t>Title:</a:t>
            </a:r>
            <a:endParaRPr lang="en-US" i="1"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4194486" y="5265086"/>
            <a:ext cx="16312468" cy="2259748"/>
          </a:xfrm>
          <a:solidFill>
            <a:srgbClr val="80DEEA"/>
          </a:solidFill>
        </p:spPr>
        <p:txBody>
          <a:bodyPr wrap="square" lIns="457200" tIns="457200" rIns="457200" bIns="457200" anchor="t" anchorCtr="0">
            <a:noAutofit/>
          </a:bodyPr>
          <a:lstStyle/>
          <a:p>
            <a:pPr>
              <a:lnSpc>
                <a:spcPct val="107000"/>
              </a:lnSpc>
              <a:spcAft>
                <a:spcPts val="800"/>
              </a:spcAft>
              <a:buNone/>
            </a:pPr>
            <a:r>
              <a:rPr lang="en-ZA" sz="5400" b="1" dirty="0">
                <a:effectLst/>
                <a:latin typeface="Aptos" panose="020B0004020202020204" pitchFamily="34" charset="0"/>
                <a:ea typeface="Calibri" panose="020F0502020204030204" pitchFamily="34" charset="0"/>
                <a:cs typeface="Times New Roman" panose="02020603050405020304" pitchFamily="18" charset="0"/>
              </a:rPr>
              <a:t>The viral rebound following ATI was not as a result of emergence of bNAb resistance or CTL escape  </a:t>
            </a:r>
            <a:br>
              <a:rPr lang="en-ZA" sz="4800" dirty="0">
                <a:effectLst/>
                <a:latin typeface="Calibri" panose="020F0502020204030204" pitchFamily="34" charset="0"/>
                <a:ea typeface="Calibri" panose="020F0502020204030204" pitchFamily="34" charset="0"/>
                <a:cs typeface="Times New Roman" panose="02020603050405020304" pitchFamily="18" charset="0"/>
              </a:rPr>
            </a:br>
            <a:br>
              <a:rPr lang="en-US" sz="10000" dirty="0">
                <a:solidFill>
                  <a:schemeClr val="bg1"/>
                </a:solidFill>
                <a:latin typeface="Arial" panose="020B0604020202020204" pitchFamily="34" charset="0"/>
                <a:ea typeface="Roboto" panose="02000000000000000000" pitchFamily="2" charset="0"/>
                <a:cs typeface="Arial" panose="020B0604020202020204" pitchFamily="34" charset="0"/>
              </a:rPr>
            </a:br>
            <a:endParaRPr lang="en-US" sz="100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0" name="Rectangle 19">
            <a:extLst>
              <a:ext uri="{FF2B5EF4-FFF2-40B4-BE49-F238E27FC236}">
                <a16:creationId xmlns:a16="http://schemas.microsoft.com/office/drawing/2014/main" id="{6BA4CF46-E210-4322-91D1-2A41779F64E4}"/>
              </a:ext>
            </a:extLst>
          </p:cNvPr>
          <p:cNvSpPr/>
          <p:nvPr/>
        </p:nvSpPr>
        <p:spPr>
          <a:xfrm>
            <a:off x="5283379" y="2522706"/>
            <a:ext cx="40951857" cy="3312125"/>
          </a:xfrm>
          <a:prstGeom prst="rect">
            <a:avLst/>
          </a:prstGeom>
        </p:spPr>
        <p:txBody>
          <a:bodyPr wrap="square">
            <a:spAutoFit/>
          </a:bodyPr>
          <a:lstStyle/>
          <a:p>
            <a:pPr algn="just" defTabSz="3577864" fontAlgn="base">
              <a:spcAft>
                <a:spcPct val="0"/>
              </a:spcAft>
            </a:pPr>
            <a:r>
              <a:rPr lang="de-DE" sz="5400" b="1" dirty="0">
                <a:latin typeface="Aptos" panose="020B0004020202020204" pitchFamily="34" charset="0"/>
              </a:rPr>
              <a:t>                                                                      N. Gumede</a:t>
            </a:r>
            <a:r>
              <a:rPr lang="de-DE" sz="5400" b="1" baseline="30000" dirty="0">
                <a:latin typeface="Aptos" panose="020B0004020202020204" pitchFamily="34" charset="0"/>
              </a:rPr>
              <a:t>1</a:t>
            </a:r>
            <a:r>
              <a:rPr lang="de-DE" sz="5400" b="1" dirty="0">
                <a:latin typeface="Aptos" panose="020B0004020202020204" pitchFamily="34" charset="0"/>
              </a:rPr>
              <a:t>, T. Ndung’u</a:t>
            </a:r>
            <a:r>
              <a:rPr lang="de-DE" sz="5400" b="1" baseline="30000" dirty="0">
                <a:latin typeface="Aptos" panose="020B0004020202020204" pitchFamily="34" charset="0"/>
              </a:rPr>
              <a:t>1,2,3,4</a:t>
            </a:r>
            <a:r>
              <a:rPr lang="de-DE" sz="5400" b="1" dirty="0">
                <a:latin typeface="Aptos" panose="020B0004020202020204" pitchFamily="34" charset="0"/>
              </a:rPr>
              <a:t>, K. L. Dong</a:t>
            </a:r>
            <a:r>
              <a:rPr lang="de-DE" sz="5400" b="1" baseline="30000" dirty="0">
                <a:latin typeface="Aptos" panose="020B0004020202020204" pitchFamily="34" charset="0"/>
              </a:rPr>
              <a:t>3</a:t>
            </a:r>
            <a:r>
              <a:rPr lang="de-DE" sz="5400" b="1" dirty="0">
                <a:latin typeface="Aptos" panose="020B0004020202020204" pitchFamily="34" charset="0"/>
              </a:rPr>
              <a:t>, B. Ndlovu</a:t>
            </a:r>
            <a:r>
              <a:rPr lang="de-DE" sz="5400" b="1" baseline="30000" dirty="0">
                <a:latin typeface="Aptos" panose="020B0004020202020204" pitchFamily="34" charset="0"/>
              </a:rPr>
              <a:t>1 </a:t>
            </a:r>
            <a:r>
              <a:rPr lang="de-DE" sz="5400" b="1" dirty="0">
                <a:latin typeface="Aptos" panose="020B0004020202020204" pitchFamily="34" charset="0"/>
              </a:rPr>
              <a:t>, K. Gounder</a:t>
            </a:r>
            <a:r>
              <a:rPr lang="de-DE" sz="5400" b="1" baseline="30000" dirty="0">
                <a:latin typeface="Aptos" panose="020B0004020202020204" pitchFamily="34" charset="0"/>
              </a:rPr>
              <a:t>1,2,4</a:t>
            </a:r>
            <a:r>
              <a:rPr lang="de-DE" sz="5400" b="1" dirty="0">
                <a:latin typeface="Aptos" panose="020B0004020202020204" pitchFamily="34" charset="0"/>
              </a:rPr>
              <a:t>, J. Mann</a:t>
            </a:r>
            <a:r>
              <a:rPr lang="de-DE" sz="5400" b="1" baseline="30000" dirty="0">
                <a:latin typeface="Aptos" panose="020B0004020202020204" pitchFamily="34" charset="0"/>
              </a:rPr>
              <a:t>1</a:t>
            </a:r>
            <a:r>
              <a:rPr lang="de-DE" sz="5400" b="1" dirty="0">
                <a:latin typeface="Aptos" panose="020B0004020202020204" pitchFamily="34" charset="0"/>
              </a:rPr>
              <a:t> </a:t>
            </a:r>
          </a:p>
          <a:p>
            <a:pPr algn="just" defTabSz="3577864" fontAlgn="base">
              <a:spcAft>
                <a:spcPct val="0"/>
              </a:spcAft>
            </a:pPr>
            <a:endParaRPr lang="de-DE" sz="4800" b="1" baseline="30000" dirty="0">
              <a:latin typeface="Aptos" panose="020B0004020202020204" pitchFamily="34" charset="0"/>
            </a:endParaRPr>
          </a:p>
          <a:p>
            <a:pPr algn="just" defTabSz="3577864" fontAlgn="base">
              <a:spcAft>
                <a:spcPct val="0"/>
              </a:spcAft>
            </a:pPr>
            <a:r>
              <a:rPr lang="en-ZA" sz="2800" i="1" dirty="0">
                <a:solidFill>
                  <a:srgbClr val="000000"/>
                </a:solidFill>
                <a:cs typeface="Arial" panose="020B0604020202020204" pitchFamily="34" charset="0"/>
              </a:rPr>
              <a:t>1.HIV Pathogenesis Programme, 1</a:t>
            </a:r>
            <a:r>
              <a:rPr lang="en-ZA" sz="2800" i="1" baseline="30000" dirty="0">
                <a:solidFill>
                  <a:srgbClr val="000000"/>
                </a:solidFill>
                <a:cs typeface="Arial" panose="020B0604020202020204" pitchFamily="34" charset="0"/>
              </a:rPr>
              <a:t>st</a:t>
            </a:r>
            <a:r>
              <a:rPr lang="en-ZA" sz="2800" i="1" dirty="0">
                <a:solidFill>
                  <a:srgbClr val="000000"/>
                </a:solidFill>
                <a:cs typeface="Arial" panose="020B0604020202020204" pitchFamily="34" charset="0"/>
              </a:rPr>
              <a:t> floor Doris Duke Medical Research Institute, Nelson R Mandela School of Medicine, University of KwaZulu-Natal, Durban 4001, South Africa, 2. Africa Health Research Institute, Nelson R. Mandela School of Medicine 3rd Floor, K-RITH Tower Building 719 Umbilo Road Durban</a:t>
            </a:r>
            <a:r>
              <a:rPr lang="en-GB" sz="2800" i="1"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2800" i="1" dirty="0">
                <a:latin typeface="Calibri" panose="020F0502020204030204" pitchFamily="34" charset="0"/>
                <a:ea typeface="Calibri" panose="020F0502020204030204" pitchFamily="34" charset="0"/>
                <a:cs typeface="Times New Roman" panose="02020603050405020304" pitchFamily="18" charset="0"/>
              </a:rPr>
              <a:t>3. Ragon Institute of Massachusetts General Hospital, Massachusetts Institute of Technology and Harvard University, Cambridge, Massachusetts, United States of America., </a:t>
            </a:r>
            <a:r>
              <a:rPr lang="en-ZA" sz="2800" i="1" dirty="0">
                <a:latin typeface="Calibri" panose="020F0502020204030204" pitchFamily="34" charset="0"/>
                <a:ea typeface="Calibri" panose="020F0502020204030204" pitchFamily="34" charset="0"/>
                <a:cs typeface="Times New Roman" panose="02020603050405020304" pitchFamily="18" charset="0"/>
              </a:rPr>
              <a:t>4. </a:t>
            </a:r>
            <a:r>
              <a:rPr lang="en-GB" sz="2800" i="1" dirty="0">
                <a:latin typeface="Calibri" panose="020F0502020204030204" pitchFamily="34" charset="0"/>
                <a:ea typeface="Calibri" panose="020F0502020204030204" pitchFamily="34" charset="0"/>
                <a:cs typeface="Times New Roman" panose="02020603050405020304" pitchFamily="18" charset="0"/>
              </a:rPr>
              <a:t>Division of Infection and Immunity, University College London, London, United Kingdom. </a:t>
            </a:r>
            <a:endParaRPr lang="en-ZA" sz="2800" i="1"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US" sz="3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AC155C6-7E35-4156-B9B3-271571AF60CC}"/>
              </a:ext>
            </a:extLst>
          </p:cNvPr>
          <p:cNvSpPr txBox="1"/>
          <p:nvPr/>
        </p:nvSpPr>
        <p:spPr>
          <a:xfrm>
            <a:off x="0" y="-100772"/>
            <a:ext cx="47210870" cy="2308324"/>
          </a:xfrm>
          <a:prstGeom prst="rect">
            <a:avLst/>
          </a:prstGeom>
          <a:solidFill>
            <a:srgbClr val="0070C0"/>
          </a:solidFill>
        </p:spPr>
        <p:txBody>
          <a:bodyPr wrap="square" rtlCol="0">
            <a:spAutoFit/>
          </a:bodyPr>
          <a:lstStyle/>
          <a:p>
            <a:pPr algn="ctr"/>
            <a:r>
              <a:rPr kumimoji="0" lang="en-US" sz="7200" b="1" i="0" u="none" strike="noStrike" kern="1200" cap="none" spc="0" normalizeH="0" baseline="0" noProof="0" dirty="0">
                <a:ln>
                  <a:noFill/>
                </a:ln>
                <a:solidFill>
                  <a:schemeClr val="bg1"/>
                </a:solidFill>
                <a:effectLst/>
                <a:uLnTx/>
                <a:uFillTx/>
                <a:latin typeface="Aptos" panose="020B0004020202020204" pitchFamily="34" charset="0"/>
                <a:ea typeface="Calibri" panose="020F0502020204030204" pitchFamily="34" charset="0"/>
                <a:cs typeface="Times New Roman" panose="02020603050405020304" pitchFamily="18" charset="0"/>
              </a:rPr>
              <a:t>Genetic characterization of HIV-1 subtype C Gag and Env sequences derived from transmitted/founder and rebound viruses from participants in a treatment interruption clinical trial</a:t>
            </a:r>
            <a:endParaRPr lang="en-US" sz="7200" i="1"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E35B311-3C19-412C-ADE6-EB2E4158F366}"/>
              </a:ext>
            </a:extLst>
          </p:cNvPr>
          <p:cNvSpPr txBox="1"/>
          <p:nvPr/>
        </p:nvSpPr>
        <p:spPr>
          <a:xfrm>
            <a:off x="32557734" y="23565085"/>
            <a:ext cx="16429864" cy="4081117"/>
          </a:xfrm>
          <a:prstGeom prst="rect">
            <a:avLst/>
          </a:prstGeom>
          <a:noFill/>
        </p:spPr>
        <p:txBody>
          <a:bodyPr wrap="square" rtlCol="0">
            <a:spAutoFit/>
          </a:bodyPr>
          <a:lstStyle/>
          <a:p>
            <a:pPr algn="just">
              <a:lnSpc>
                <a:spcPct val="120000"/>
              </a:lnSpc>
            </a:pPr>
            <a:r>
              <a:rPr lang="en-US" sz="3600" b="1" dirty="0">
                <a:solidFill>
                  <a:srgbClr val="8C1616"/>
                </a:solidFill>
                <a:latin typeface="Arial" panose="020B0604020202020204" pitchFamily="34" charset="0"/>
                <a:cs typeface="Arial" panose="020B0604020202020204" pitchFamily="34" charset="0"/>
              </a:rPr>
              <a:t>CONCLUSIONS</a:t>
            </a:r>
          </a:p>
          <a:p>
            <a:pPr marL="342900" marR="0" lvl="0" indent="-342900" algn="just"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Six participants were infected with a  subtype C variant, while participant </a:t>
            </a:r>
            <a:r>
              <a:rPr lang="en-US" sz="2400" b="1" dirty="0">
                <a:solidFill>
                  <a:prstClr val="black"/>
                </a:solidFill>
                <a:latin typeface="Aptos" panose="020B0004020202020204" pitchFamily="34" charset="0"/>
              </a:rPr>
              <a:t>10004</a:t>
            </a: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is infected with a recombinant strain of subtype A and C.</a:t>
            </a:r>
          </a:p>
          <a:p>
            <a:pPr marL="342900" marR="0" lvl="0" indent="-342900" algn="just"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In participant </a:t>
            </a:r>
            <a:r>
              <a:rPr lang="en-US" sz="2400" b="1" dirty="0">
                <a:solidFill>
                  <a:prstClr val="black"/>
                </a:solidFill>
                <a:latin typeface="Aptos" panose="020B0004020202020204" pitchFamily="34" charset="0"/>
              </a:rPr>
              <a:t>10005</a:t>
            </a: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an amino acid change associated with resistance in the V1V2 antibody binding region was observed in the rebound virus present 1 year after rebound.</a:t>
            </a:r>
          </a:p>
          <a:p>
            <a:pPr marL="342900" marR="0" lvl="0" indent="-342900" algn="just"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We have identified few amino acid changes in the rebound viruses that are not well characterized– these would require further experiments to confirm their influence on the virus's sensitivity to these two antibodies that were administered in the clinical trial.</a:t>
            </a:r>
          </a:p>
          <a:p>
            <a:pPr marL="342900" marR="0" lvl="0" indent="-342900" algn="just"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In most participants there was no amino acid changes between the two timepoints. CTL scape mutations were conserved between the two timepoints, except for participant </a:t>
            </a:r>
            <a:r>
              <a:rPr lang="en-US" sz="2400" b="1" dirty="0">
                <a:solidFill>
                  <a:prstClr val="black"/>
                </a:solidFill>
                <a:latin typeface="Aptos" panose="020B0004020202020204" pitchFamily="34" charset="0"/>
              </a:rPr>
              <a:t>10010</a:t>
            </a: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t>
            </a:r>
          </a:p>
        </p:txBody>
      </p:sp>
      <p:sp>
        <p:nvSpPr>
          <p:cNvPr id="25" name="TextBox 24">
            <a:extLst>
              <a:ext uri="{FF2B5EF4-FFF2-40B4-BE49-F238E27FC236}">
                <a16:creationId xmlns:a16="http://schemas.microsoft.com/office/drawing/2014/main" id="{8E35B311-3C19-412C-ADE6-EB2E4158F366}"/>
              </a:ext>
            </a:extLst>
          </p:cNvPr>
          <p:cNvSpPr txBox="1"/>
          <p:nvPr/>
        </p:nvSpPr>
        <p:spPr>
          <a:xfrm>
            <a:off x="14296626" y="7717153"/>
            <a:ext cx="21393524" cy="1360822"/>
          </a:xfrm>
          <a:prstGeom prst="rect">
            <a:avLst/>
          </a:prstGeom>
          <a:solidFill>
            <a:schemeClr val="bg1"/>
          </a:solidFill>
        </p:spPr>
        <p:txBody>
          <a:bodyPr wrap="square" rtlCol="0">
            <a:spAutoFit/>
          </a:bodyPr>
          <a:lstStyle/>
          <a:p>
            <a:pPr>
              <a:lnSpc>
                <a:spcPct val="120000"/>
              </a:lnSpc>
            </a:pPr>
            <a:r>
              <a:rPr lang="en-US" sz="3600" b="1" dirty="0">
                <a:solidFill>
                  <a:srgbClr val="8C1616"/>
                </a:solidFill>
                <a:latin typeface="Arial" panose="020B0604020202020204" pitchFamily="34" charset="0"/>
                <a:cs typeface="Arial" panose="020B0604020202020204" pitchFamily="34" charset="0"/>
              </a:rPr>
              <a:t>RESULTS</a:t>
            </a:r>
          </a:p>
          <a:p>
            <a:pPr>
              <a:lnSpc>
                <a:spcPct val="120000"/>
              </a:lnSpc>
            </a:pPr>
            <a:endParaRPr lang="en-US" sz="3600" b="1" dirty="0">
              <a:latin typeface="Arial" panose="020B0604020202020204" pitchFamily="34" charset="0"/>
              <a:cs typeface="Arial" panose="020B0604020202020204" pitchFamily="34" charset="0"/>
            </a:endParaRPr>
          </a:p>
        </p:txBody>
      </p:sp>
      <p:sp>
        <p:nvSpPr>
          <p:cNvPr id="4" name="TextBox 3"/>
          <p:cNvSpPr txBox="1"/>
          <p:nvPr/>
        </p:nvSpPr>
        <p:spPr>
          <a:xfrm>
            <a:off x="47210870" y="-106325"/>
            <a:ext cx="1581356" cy="659219"/>
          </a:xfrm>
          <a:prstGeom prst="rect">
            <a:avLst/>
          </a:prstGeom>
          <a:solidFill>
            <a:srgbClr val="80DEEA"/>
          </a:solidFill>
        </p:spPr>
        <p:txBody>
          <a:bodyPr wrap="square" rtlCol="0">
            <a:spAutoFit/>
          </a:bodyPr>
          <a:lstStyle/>
          <a:p>
            <a:pPr algn="ctr"/>
            <a:r>
              <a:rPr lang="en-US" sz="3600" b="1" dirty="0">
                <a:latin typeface="Arial" panose="020B0604020202020204" pitchFamily="34" charset="0"/>
                <a:cs typeface="Arial" panose="020B0604020202020204" pitchFamily="34" charset="0"/>
              </a:rPr>
              <a:t>D-12</a:t>
            </a:r>
          </a:p>
        </p:txBody>
      </p:sp>
      <p:graphicFrame>
        <p:nvGraphicFramePr>
          <p:cNvPr id="14" name="Chart 13"/>
          <p:cNvGraphicFramePr/>
          <p:nvPr>
            <p:extLst>
              <p:ext uri="{D42A27DB-BD31-4B8C-83A1-F6EECF244321}">
                <p14:modId xmlns:p14="http://schemas.microsoft.com/office/powerpoint/2010/main" val="1941844108"/>
              </p:ext>
            </p:extLst>
          </p:nvPr>
        </p:nvGraphicFramePr>
        <p:xfrm>
          <a:off x="14797940" y="17896114"/>
          <a:ext cx="6375022" cy="597574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8E35B311-3C19-412C-ADE6-EB2E4158F366}"/>
              </a:ext>
            </a:extLst>
          </p:cNvPr>
          <p:cNvSpPr txBox="1"/>
          <p:nvPr/>
        </p:nvSpPr>
        <p:spPr>
          <a:xfrm>
            <a:off x="335716" y="5316236"/>
            <a:ext cx="12996431" cy="9372822"/>
          </a:xfrm>
          <a:prstGeom prst="rect">
            <a:avLst/>
          </a:prstGeom>
          <a:noFill/>
        </p:spPr>
        <p:txBody>
          <a:bodyPr wrap="square" rtlCol="0">
            <a:spAutoFit/>
          </a:bodyPr>
          <a:lstStyle/>
          <a:p>
            <a:pPr algn="just">
              <a:lnSpc>
                <a:spcPct val="120000"/>
              </a:lnSpc>
            </a:pPr>
            <a:r>
              <a:rPr lang="en-US" sz="3600" b="1" dirty="0">
                <a:solidFill>
                  <a:srgbClr val="8C1616"/>
                </a:solidFill>
                <a:latin typeface="Arial" panose="020B0604020202020204" pitchFamily="34" charset="0"/>
                <a:cs typeface="Arial" panose="020B0604020202020204" pitchFamily="34" charset="0"/>
              </a:rPr>
              <a:t>BACKGROUND</a:t>
            </a:r>
            <a:r>
              <a:rPr lang="en-US" sz="3600" b="1" dirty="0">
                <a:latin typeface="Arial" panose="020B0604020202020204" pitchFamily="34" charset="0"/>
                <a:cs typeface="Arial" panose="020B0604020202020204" pitchFamily="34" charset="0"/>
              </a:rPr>
              <a:t> </a:t>
            </a:r>
          </a:p>
          <a:p>
            <a:pPr algn="just">
              <a:lnSpc>
                <a:spcPct val="107000"/>
              </a:lnSpc>
              <a:spcAft>
                <a:spcPts val="800"/>
              </a:spcAft>
              <a:buNone/>
            </a:pPr>
            <a:r>
              <a:rPr lang="en-ZA" sz="3000" dirty="0">
                <a:latin typeface="Calibri" panose="020F0502020204030204" pitchFamily="34" charset="0"/>
                <a:ea typeface="Calibri" panose="020F0502020204030204" pitchFamily="34" charset="0"/>
                <a:cs typeface="Times New Roman" panose="02020603050405020304" pitchFamily="18" charset="0"/>
              </a:rPr>
              <a:t>Combination approaches using antiretroviral therapy (ART) and immunological interventions such as broadly neutralizing antibodies (bNAbs) are showing promise in inducing antiretroviral-free HIV control, but the underlying mechanisms are not well understood. This study aimed to investigate the diversity and immune-driven evolution of Env and Gag sequences in rebound viruses from participants who initiated ART during acute infection and subsequently underwent an analytical treatment interruption (ATI) after receiving an immunotherapeutic intervention with two bNAbs.</a:t>
            </a:r>
            <a:endParaRPr lang="en-US" sz="3000" b="1" dirty="0">
              <a:latin typeface="Arial" panose="020B0604020202020204" pitchFamily="34" charset="0"/>
              <a:cs typeface="Arial" panose="020B0604020202020204" pitchFamily="34" charset="0"/>
            </a:endParaRPr>
          </a:p>
          <a:p>
            <a:pPr algn="just">
              <a:lnSpc>
                <a:spcPct val="120000"/>
              </a:lnSpc>
            </a:pPr>
            <a:endParaRPr lang="en-US" sz="3600" b="1" dirty="0">
              <a:solidFill>
                <a:srgbClr val="8C1616"/>
              </a:solidFill>
              <a:latin typeface="Arial" panose="020B0604020202020204" pitchFamily="34" charset="0"/>
              <a:cs typeface="Arial" panose="020B0604020202020204" pitchFamily="34" charset="0"/>
            </a:endParaRPr>
          </a:p>
          <a:p>
            <a:pPr algn="just">
              <a:lnSpc>
                <a:spcPct val="120000"/>
              </a:lnSpc>
            </a:pPr>
            <a:r>
              <a:rPr lang="en-US" sz="3600" b="1" dirty="0">
                <a:solidFill>
                  <a:srgbClr val="8C1616"/>
                </a:solidFill>
                <a:latin typeface="Arial" panose="020B0604020202020204" pitchFamily="34" charset="0"/>
                <a:cs typeface="Arial" panose="020B0604020202020204" pitchFamily="34" charset="0"/>
              </a:rPr>
              <a:t>METHODS</a:t>
            </a:r>
          </a:p>
          <a:p>
            <a:pPr marL="0" marR="0" lvl="0" indent="0" algn="just" defTabSz="2022670" rtl="0" eaLnBrk="1" fontAlgn="auto" latinLnBrk="0" hangingPunct="1">
              <a:lnSpc>
                <a:spcPct val="100000"/>
              </a:lnSpc>
              <a:spcBef>
                <a:spcPts val="0"/>
              </a:spcBef>
              <a:spcAft>
                <a:spcPts val="0"/>
              </a:spcAft>
              <a:buClrTx/>
              <a:buSzTx/>
              <a:buFontTx/>
              <a:buNone/>
              <a:tabLst/>
              <a:defRPr/>
            </a:pPr>
            <a:r>
              <a:rPr kumimoji="0" lang="en-ZA" sz="3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Virus sequences were analysed from 7 of 20 early treated South African women enrolled in an ATI-inclusive clinical trial that assessed two bNAbs (VRC07-523LS and CAP256V2LS) plus vesatolimod (NCT05281510). Full-length HIV-1 </a:t>
            </a:r>
            <a:r>
              <a:rPr kumimoji="0" lang="en-ZA" sz="30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env</a:t>
            </a:r>
            <a:r>
              <a:rPr kumimoji="0" lang="en-ZA" sz="3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and </a:t>
            </a:r>
            <a:r>
              <a:rPr kumimoji="0" lang="en-ZA" sz="30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gag</a:t>
            </a:r>
            <a:r>
              <a:rPr kumimoji="0" lang="en-ZA" sz="3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single genome amplicon (SGA) sequences were generated from plasma collected at TF and viral rebound during ATI. Rebound virus was obtained within 18 days of initial viremia, with the exception of participant 10005 from whom virus was obtained 336 days post-rebound.</a:t>
            </a:r>
            <a:endParaRPr lang="en-US" sz="3600" b="1" dirty="0">
              <a:latin typeface="Arial" panose="020B0604020202020204" pitchFamily="34" charset="0"/>
              <a:cs typeface="Arial" panose="020B0604020202020204" pitchFamily="34" charset="0"/>
            </a:endParaRPr>
          </a:p>
        </p:txBody>
      </p:sp>
      <p:sp>
        <p:nvSpPr>
          <p:cNvPr id="3" name="Title 4">
            <a:extLst>
              <a:ext uri="{FF2B5EF4-FFF2-40B4-BE49-F238E27FC236}">
                <a16:creationId xmlns:a16="http://schemas.microsoft.com/office/drawing/2014/main" id="{EF0E33AD-C740-2259-B108-3BD0E3815BDA}"/>
              </a:ext>
            </a:extLst>
          </p:cNvPr>
          <p:cNvSpPr txBox="1">
            <a:spLocks/>
          </p:cNvSpPr>
          <p:nvPr/>
        </p:nvSpPr>
        <p:spPr>
          <a:xfrm>
            <a:off x="32557734" y="27702328"/>
            <a:ext cx="16640811" cy="2768546"/>
          </a:xfrm>
          <a:prstGeom prst="rect">
            <a:avLst/>
          </a:prstGeom>
          <a:solidFill>
            <a:srgbClr val="80DEEA"/>
          </a:solidFill>
        </p:spPr>
        <p:txBody>
          <a:bodyPr vert="horz" wrap="square" lIns="457200" tIns="457200" rIns="457200" bIns="457200" rtlCol="0" anchor="t" anchorCtr="0">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just">
              <a:lnSpc>
                <a:spcPct val="100000"/>
              </a:lnSpc>
            </a:pPr>
            <a:r>
              <a:rPr lang="en-US" sz="3000" b="1" dirty="0">
                <a:latin typeface="Aptos" panose="020B0004020202020204" pitchFamily="34" charset="0"/>
                <a:cs typeface="Arial" panose="020B0604020202020204" pitchFamily="34" charset="0"/>
              </a:rPr>
              <a:t>PLAIN SUMMARY</a:t>
            </a:r>
          </a:p>
          <a:p>
            <a:pPr marL="571500" indent="-571500" algn="just">
              <a:lnSpc>
                <a:spcPct val="120000"/>
              </a:lnSpc>
              <a:buFont typeface="Wingdings" panose="05000000000000000000" pitchFamily="2" charset="2"/>
              <a:buChar char="§"/>
            </a:pPr>
            <a:r>
              <a:rPr lang="en-US" sz="3000" dirty="0">
                <a:latin typeface="Aptos" panose="020B0004020202020204" pitchFamily="34" charset="0"/>
                <a:cs typeface="Arial" panose="020B0604020202020204" pitchFamily="34" charset="0"/>
              </a:rPr>
              <a:t>The virus at the rebound is the same as the virus at pre-ART.</a:t>
            </a:r>
          </a:p>
          <a:p>
            <a:pPr marL="571500" indent="-571500" algn="just">
              <a:lnSpc>
                <a:spcPct val="120000"/>
              </a:lnSpc>
              <a:buFont typeface="Wingdings" panose="05000000000000000000" pitchFamily="2" charset="2"/>
              <a:buChar char="§"/>
            </a:pPr>
            <a:r>
              <a:rPr lang="en-US" sz="3000" dirty="0">
                <a:latin typeface="Aptos" panose="020B0004020202020204" pitchFamily="34" charset="0"/>
                <a:cs typeface="Arial" panose="020B0604020202020204" pitchFamily="34" charset="0"/>
              </a:rPr>
              <a:t>There were no mutations that were associated with the bNAbs that were administered during the clinical trial.</a:t>
            </a:r>
          </a:p>
          <a:p>
            <a:pPr marL="571500" indent="-571500" algn="just">
              <a:lnSpc>
                <a:spcPct val="120000"/>
              </a:lnSpc>
              <a:buFont typeface="Wingdings" panose="05000000000000000000" pitchFamily="2" charset="2"/>
              <a:buChar char="§"/>
            </a:pPr>
            <a:endParaRPr lang="en-US" sz="3000" dirty="0">
              <a:latin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743C1A4-C3D1-0A11-FBAE-05ED9EDF79EB}"/>
              </a:ext>
            </a:extLst>
          </p:cNvPr>
          <p:cNvSpPr txBox="1"/>
          <p:nvPr/>
        </p:nvSpPr>
        <p:spPr>
          <a:xfrm flipH="1">
            <a:off x="3938394" y="15078680"/>
            <a:ext cx="6045587" cy="646331"/>
          </a:xfrm>
          <a:prstGeom prst="rect">
            <a:avLst/>
          </a:prstGeom>
          <a:noFill/>
        </p:spPr>
        <p:txBody>
          <a:bodyPr wrap="square" rtlCol="0">
            <a:spAutoFit/>
          </a:bodyPr>
          <a:lstStyle/>
          <a:p>
            <a:pPr algn="ctr" defTabSz="2022670"/>
            <a:r>
              <a:rPr lang="en-GB" sz="3600" b="1" dirty="0">
                <a:solidFill>
                  <a:prstClr val="black"/>
                </a:solidFill>
                <a:latin typeface="Aptos" panose="020B0004020202020204" pitchFamily="34" charset="0"/>
              </a:rPr>
              <a:t>Clinical trial study design</a:t>
            </a:r>
            <a:endParaRPr lang="en-ZA" sz="3600" b="1" dirty="0">
              <a:solidFill>
                <a:prstClr val="black"/>
              </a:solidFill>
              <a:latin typeface="Aptos" panose="020B0004020202020204" pitchFamily="34" charset="0"/>
            </a:endParaRPr>
          </a:p>
        </p:txBody>
      </p:sp>
      <p:pic>
        <p:nvPicPr>
          <p:cNvPr id="6" name="Picture 5">
            <a:extLst>
              <a:ext uri="{FF2B5EF4-FFF2-40B4-BE49-F238E27FC236}">
                <a16:creationId xmlns:a16="http://schemas.microsoft.com/office/drawing/2014/main" id="{8A71A920-97DB-2F32-F3F2-9FBA44ED4BF0}"/>
              </a:ext>
            </a:extLst>
          </p:cNvPr>
          <p:cNvPicPr>
            <a:picLocks noChangeAspect="1"/>
          </p:cNvPicPr>
          <p:nvPr/>
        </p:nvPicPr>
        <p:blipFill rotWithShape="1">
          <a:blip r:embed="rId4"/>
          <a:srcRect l="3071" t="12608" r="7073" b="-2351"/>
          <a:stretch/>
        </p:blipFill>
        <p:spPr>
          <a:xfrm>
            <a:off x="335716" y="16256714"/>
            <a:ext cx="13087003" cy="2808000"/>
          </a:xfrm>
          <a:prstGeom prst="rect">
            <a:avLst/>
          </a:prstGeom>
        </p:spPr>
      </p:pic>
      <p:pic>
        <p:nvPicPr>
          <p:cNvPr id="11" name="Picture 10">
            <a:extLst>
              <a:ext uri="{FF2B5EF4-FFF2-40B4-BE49-F238E27FC236}">
                <a16:creationId xmlns:a16="http://schemas.microsoft.com/office/drawing/2014/main" id="{F0C3E3D6-BC19-CB59-FA12-D3E698E1A723}"/>
              </a:ext>
            </a:extLst>
          </p:cNvPr>
          <p:cNvPicPr>
            <a:picLocks noChangeAspect="1"/>
          </p:cNvPicPr>
          <p:nvPr/>
        </p:nvPicPr>
        <p:blipFill>
          <a:blip r:embed="rId5"/>
          <a:stretch>
            <a:fillRect/>
          </a:stretch>
        </p:blipFill>
        <p:spPr>
          <a:xfrm>
            <a:off x="390002" y="25293635"/>
            <a:ext cx="13574394" cy="7038052"/>
          </a:xfrm>
          <a:prstGeom prst="rect">
            <a:avLst/>
          </a:prstGeom>
        </p:spPr>
      </p:pic>
      <p:sp>
        <p:nvSpPr>
          <p:cNvPr id="13" name="TextBox 12">
            <a:extLst>
              <a:ext uri="{FF2B5EF4-FFF2-40B4-BE49-F238E27FC236}">
                <a16:creationId xmlns:a16="http://schemas.microsoft.com/office/drawing/2014/main" id="{D00DA50C-249A-3036-9D7C-F8DD1CF566D9}"/>
              </a:ext>
            </a:extLst>
          </p:cNvPr>
          <p:cNvSpPr txBox="1"/>
          <p:nvPr/>
        </p:nvSpPr>
        <p:spPr>
          <a:xfrm>
            <a:off x="15557208" y="8474708"/>
            <a:ext cx="14337728" cy="1189916"/>
          </a:xfrm>
          <a:prstGeom prst="rect">
            <a:avLst/>
          </a:prstGeom>
          <a:noFill/>
        </p:spPr>
        <p:txBody>
          <a:bodyPr wrap="square">
            <a:spAutoFit/>
          </a:bodyPr>
          <a:lstStyle/>
          <a:p>
            <a:pPr marL="0" marR="0" lvl="0" indent="0" algn="ctr" defTabSz="20226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Aptos" panose="020B0004020202020204" pitchFamily="34" charset="0"/>
                <a:ea typeface="+mn-ea"/>
                <a:cs typeface="+mn-cs"/>
              </a:rPr>
              <a:t>Figure 1: Phylogenetic tree representing env and gag SGA sequences  generated at transmitter found and rebound time points</a:t>
            </a:r>
            <a:endParaRPr kumimoji="0" lang="en-ZA" sz="3600" b="1" i="0" u="none" strike="noStrike" kern="1200" cap="none" spc="0" normalizeH="0" baseline="0" noProof="0" dirty="0">
              <a:ln>
                <a:noFill/>
              </a:ln>
              <a:solidFill>
                <a:sysClr val="windowText" lastClr="000000"/>
              </a:solidFill>
              <a:effectLst/>
              <a:uLnTx/>
              <a:uFillTx/>
              <a:latin typeface="Aptos" panose="020B0004020202020204" pitchFamily="34" charset="0"/>
              <a:ea typeface="+mn-ea"/>
              <a:cs typeface="+mn-cs"/>
            </a:endParaRPr>
          </a:p>
        </p:txBody>
      </p:sp>
      <p:pic>
        <p:nvPicPr>
          <p:cNvPr id="16" name="Picture 15">
            <a:extLst>
              <a:ext uri="{FF2B5EF4-FFF2-40B4-BE49-F238E27FC236}">
                <a16:creationId xmlns:a16="http://schemas.microsoft.com/office/drawing/2014/main" id="{BB37CEA4-438B-A411-31B0-867D9DE7BF96}"/>
              </a:ext>
            </a:extLst>
          </p:cNvPr>
          <p:cNvPicPr>
            <a:picLocks noChangeAspect="1"/>
          </p:cNvPicPr>
          <p:nvPr/>
        </p:nvPicPr>
        <p:blipFill>
          <a:blip r:embed="rId6">
            <a:extLst>
              <a:ext uri="{28A0092B-C50C-407E-A947-70E740481C1C}">
                <a14:useLocalDpi xmlns:a14="http://schemas.microsoft.com/office/drawing/2010/main" val="0"/>
              </a:ext>
            </a:extLst>
          </a:blip>
          <a:srcRect l="1293" t="14885" r="811"/>
          <a:stretch>
            <a:fillRect/>
          </a:stretch>
        </p:blipFill>
        <p:spPr>
          <a:xfrm>
            <a:off x="14616409" y="9757662"/>
            <a:ext cx="15468623" cy="6679638"/>
          </a:xfrm>
          <a:prstGeom prst="rect">
            <a:avLst/>
          </a:prstGeom>
        </p:spPr>
      </p:pic>
      <p:sp>
        <p:nvSpPr>
          <p:cNvPr id="19" name="Rectangle 18">
            <a:extLst>
              <a:ext uri="{FF2B5EF4-FFF2-40B4-BE49-F238E27FC236}">
                <a16:creationId xmlns:a16="http://schemas.microsoft.com/office/drawing/2014/main" id="{9E14B4A4-5610-C350-A17D-DA0AF4067F65}"/>
              </a:ext>
            </a:extLst>
          </p:cNvPr>
          <p:cNvSpPr/>
          <p:nvPr/>
        </p:nvSpPr>
        <p:spPr>
          <a:xfrm>
            <a:off x="14686517" y="16880810"/>
            <a:ext cx="16080687" cy="1651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ZA" sz="3000" dirty="0">
                <a:solidFill>
                  <a:srgbClr val="000000"/>
                </a:solidFill>
                <a:latin typeface="Aptos" panose="020B0004020202020204" pitchFamily="34" charset="0"/>
                <a:ea typeface="Calibri" panose="020F0502020204030204" pitchFamily="34" charset="0"/>
              </a:rPr>
              <a:t>Genetic diversity was limited between TF and rebound viruses with few Env amino acid differences observed overall (median=1.5). Similarly, Gag sequences at TF and rebound were nearly identical. The virus from participant 10005 was obtained 336 days post-rebound and had diversified notably from the TF timepoint.</a:t>
            </a:r>
            <a:endParaRPr lang="en-US" sz="3000" b="1" kern="0" dirty="0">
              <a:latin typeface="Aptos" panose="020B00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449BFB0A-7F53-6E98-A01B-797BCFA810A1}"/>
              </a:ext>
            </a:extLst>
          </p:cNvPr>
          <p:cNvPicPr>
            <a:picLocks noChangeAspect="1"/>
          </p:cNvPicPr>
          <p:nvPr/>
        </p:nvPicPr>
        <p:blipFill>
          <a:blip r:embed="rId7">
            <a:extLst>
              <a:ext uri="{28A0092B-C50C-407E-A947-70E740481C1C}">
                <a14:useLocalDpi xmlns:a14="http://schemas.microsoft.com/office/drawing/2010/main" val="0"/>
              </a:ext>
            </a:extLst>
          </a:blip>
          <a:srcRect l="3485" t="4440" b="-2"/>
          <a:stretch>
            <a:fillRect/>
          </a:stretch>
        </p:blipFill>
        <p:spPr>
          <a:xfrm>
            <a:off x="14942244" y="22997873"/>
            <a:ext cx="6402031" cy="3149305"/>
          </a:xfrm>
          <a:prstGeom prst="rect">
            <a:avLst/>
          </a:prstGeom>
        </p:spPr>
      </p:pic>
      <p:pic>
        <p:nvPicPr>
          <p:cNvPr id="23" name="Picture 22">
            <a:extLst>
              <a:ext uri="{FF2B5EF4-FFF2-40B4-BE49-F238E27FC236}">
                <a16:creationId xmlns:a16="http://schemas.microsoft.com/office/drawing/2014/main" id="{D60CEB7E-657B-1D2C-5DB6-485A359590D4}"/>
              </a:ext>
            </a:extLst>
          </p:cNvPr>
          <p:cNvPicPr>
            <a:picLocks noChangeAspect="1"/>
          </p:cNvPicPr>
          <p:nvPr/>
        </p:nvPicPr>
        <p:blipFill>
          <a:blip r:embed="rId8"/>
          <a:stretch>
            <a:fillRect/>
          </a:stretch>
        </p:blipFill>
        <p:spPr>
          <a:xfrm>
            <a:off x="14686517" y="26266315"/>
            <a:ext cx="6854676" cy="2916000"/>
          </a:xfrm>
          <a:prstGeom prst="rect">
            <a:avLst/>
          </a:prstGeom>
        </p:spPr>
      </p:pic>
      <p:pic>
        <p:nvPicPr>
          <p:cNvPr id="24" name="Picture 23">
            <a:extLst>
              <a:ext uri="{FF2B5EF4-FFF2-40B4-BE49-F238E27FC236}">
                <a16:creationId xmlns:a16="http://schemas.microsoft.com/office/drawing/2014/main" id="{E01D833E-7F35-7E31-FA19-95A53E19308F}"/>
              </a:ext>
            </a:extLst>
          </p:cNvPr>
          <p:cNvPicPr>
            <a:picLocks noChangeAspect="1"/>
          </p:cNvPicPr>
          <p:nvPr/>
        </p:nvPicPr>
        <p:blipFill>
          <a:blip r:embed="rId9"/>
          <a:stretch>
            <a:fillRect/>
          </a:stretch>
        </p:blipFill>
        <p:spPr>
          <a:xfrm>
            <a:off x="21907980" y="19228159"/>
            <a:ext cx="4420546" cy="3058931"/>
          </a:xfrm>
          <a:prstGeom prst="rect">
            <a:avLst/>
          </a:prstGeom>
        </p:spPr>
      </p:pic>
      <p:pic>
        <p:nvPicPr>
          <p:cNvPr id="26" name="Picture 25">
            <a:extLst>
              <a:ext uri="{FF2B5EF4-FFF2-40B4-BE49-F238E27FC236}">
                <a16:creationId xmlns:a16="http://schemas.microsoft.com/office/drawing/2014/main" id="{6AF6334D-51EB-0633-5A0E-B7697B1719D6}"/>
              </a:ext>
            </a:extLst>
          </p:cNvPr>
          <p:cNvPicPr>
            <a:picLocks noChangeAspect="1"/>
          </p:cNvPicPr>
          <p:nvPr/>
        </p:nvPicPr>
        <p:blipFill>
          <a:blip r:embed="rId10"/>
          <a:stretch>
            <a:fillRect/>
          </a:stretch>
        </p:blipFill>
        <p:spPr>
          <a:xfrm>
            <a:off x="26551940" y="19306255"/>
            <a:ext cx="3808331" cy="3061720"/>
          </a:xfrm>
          <a:prstGeom prst="rect">
            <a:avLst/>
          </a:prstGeom>
        </p:spPr>
      </p:pic>
      <p:pic>
        <p:nvPicPr>
          <p:cNvPr id="27" name="Picture 26">
            <a:extLst>
              <a:ext uri="{FF2B5EF4-FFF2-40B4-BE49-F238E27FC236}">
                <a16:creationId xmlns:a16="http://schemas.microsoft.com/office/drawing/2014/main" id="{B29324D2-5895-92FA-5FBE-C4F706B0FF51}"/>
              </a:ext>
            </a:extLst>
          </p:cNvPr>
          <p:cNvPicPr>
            <a:picLocks noChangeAspect="1"/>
          </p:cNvPicPr>
          <p:nvPr/>
        </p:nvPicPr>
        <p:blipFill>
          <a:blip r:embed="rId11"/>
          <a:stretch>
            <a:fillRect/>
          </a:stretch>
        </p:blipFill>
        <p:spPr>
          <a:xfrm>
            <a:off x="21968348" y="22638507"/>
            <a:ext cx="4146763" cy="2942075"/>
          </a:xfrm>
          <a:prstGeom prst="rect">
            <a:avLst/>
          </a:prstGeom>
        </p:spPr>
      </p:pic>
      <p:pic>
        <p:nvPicPr>
          <p:cNvPr id="28" name="Picture 27">
            <a:extLst>
              <a:ext uri="{FF2B5EF4-FFF2-40B4-BE49-F238E27FC236}">
                <a16:creationId xmlns:a16="http://schemas.microsoft.com/office/drawing/2014/main" id="{A3450B5D-57CF-E0A5-A29E-1FFF33475B92}"/>
              </a:ext>
            </a:extLst>
          </p:cNvPr>
          <p:cNvPicPr>
            <a:picLocks noChangeAspect="1"/>
          </p:cNvPicPr>
          <p:nvPr/>
        </p:nvPicPr>
        <p:blipFill>
          <a:blip r:embed="rId12"/>
          <a:stretch>
            <a:fillRect/>
          </a:stretch>
        </p:blipFill>
        <p:spPr>
          <a:xfrm>
            <a:off x="26637525" y="22649729"/>
            <a:ext cx="3594315" cy="2930854"/>
          </a:xfrm>
          <a:prstGeom prst="rect">
            <a:avLst/>
          </a:prstGeom>
        </p:spPr>
      </p:pic>
      <p:pic>
        <p:nvPicPr>
          <p:cNvPr id="29" name="Picture 28">
            <a:extLst>
              <a:ext uri="{FF2B5EF4-FFF2-40B4-BE49-F238E27FC236}">
                <a16:creationId xmlns:a16="http://schemas.microsoft.com/office/drawing/2014/main" id="{9383DB53-42B6-E5FF-A8C4-3B30E37E121C}"/>
              </a:ext>
            </a:extLst>
          </p:cNvPr>
          <p:cNvPicPr>
            <a:picLocks noChangeAspect="1"/>
          </p:cNvPicPr>
          <p:nvPr/>
        </p:nvPicPr>
        <p:blipFill>
          <a:blip r:embed="rId13"/>
          <a:stretch>
            <a:fillRect/>
          </a:stretch>
        </p:blipFill>
        <p:spPr>
          <a:xfrm>
            <a:off x="21949204" y="25900951"/>
            <a:ext cx="4146762" cy="3194283"/>
          </a:xfrm>
          <a:prstGeom prst="rect">
            <a:avLst/>
          </a:prstGeom>
        </p:spPr>
      </p:pic>
      <p:pic>
        <p:nvPicPr>
          <p:cNvPr id="30" name="Picture 29">
            <a:extLst>
              <a:ext uri="{FF2B5EF4-FFF2-40B4-BE49-F238E27FC236}">
                <a16:creationId xmlns:a16="http://schemas.microsoft.com/office/drawing/2014/main" id="{072DBE1A-34BF-02BE-1EF9-F14C47D119BB}"/>
              </a:ext>
            </a:extLst>
          </p:cNvPr>
          <p:cNvPicPr>
            <a:picLocks noChangeAspect="1"/>
          </p:cNvPicPr>
          <p:nvPr/>
        </p:nvPicPr>
        <p:blipFill>
          <a:blip r:embed="rId14"/>
          <a:stretch>
            <a:fillRect/>
          </a:stretch>
        </p:blipFill>
        <p:spPr>
          <a:xfrm>
            <a:off x="26503977" y="25984002"/>
            <a:ext cx="3701142" cy="3111232"/>
          </a:xfrm>
          <a:prstGeom prst="rect">
            <a:avLst/>
          </a:prstGeom>
          <a:noFill/>
          <a:ln>
            <a:noFill/>
          </a:ln>
        </p:spPr>
        <p:style>
          <a:lnRef idx="1">
            <a:schemeClr val="dk1"/>
          </a:lnRef>
          <a:fillRef idx="0">
            <a:schemeClr val="dk1"/>
          </a:fillRef>
          <a:effectRef idx="0">
            <a:schemeClr val="dk1"/>
          </a:effectRef>
          <a:fontRef idx="minor">
            <a:schemeClr val="tx1"/>
          </a:fontRef>
        </p:style>
      </p:pic>
      <p:pic>
        <p:nvPicPr>
          <p:cNvPr id="32" name="Picture 31">
            <a:extLst>
              <a:ext uri="{FF2B5EF4-FFF2-40B4-BE49-F238E27FC236}">
                <a16:creationId xmlns:a16="http://schemas.microsoft.com/office/drawing/2014/main" id="{D850E252-F675-3707-1307-C60D16266CAC}"/>
              </a:ext>
            </a:extLst>
          </p:cNvPr>
          <p:cNvPicPr>
            <a:picLocks noChangeAspect="1"/>
          </p:cNvPicPr>
          <p:nvPr/>
        </p:nvPicPr>
        <p:blipFill>
          <a:blip r:embed="rId15"/>
          <a:stretch>
            <a:fillRect/>
          </a:stretch>
        </p:blipFill>
        <p:spPr>
          <a:xfrm>
            <a:off x="14942244" y="29772154"/>
            <a:ext cx="6347623" cy="3067856"/>
          </a:xfrm>
          <a:prstGeom prst="rect">
            <a:avLst/>
          </a:prstGeom>
        </p:spPr>
      </p:pic>
      <p:pic>
        <p:nvPicPr>
          <p:cNvPr id="33" name="Picture 32">
            <a:extLst>
              <a:ext uri="{FF2B5EF4-FFF2-40B4-BE49-F238E27FC236}">
                <a16:creationId xmlns:a16="http://schemas.microsoft.com/office/drawing/2014/main" id="{A5181752-4510-2750-4B3F-17BF7C8CE6A7}"/>
              </a:ext>
            </a:extLst>
          </p:cNvPr>
          <p:cNvPicPr>
            <a:picLocks noChangeAspect="1"/>
          </p:cNvPicPr>
          <p:nvPr/>
        </p:nvPicPr>
        <p:blipFill>
          <a:blip r:embed="rId16"/>
          <a:stretch>
            <a:fillRect/>
          </a:stretch>
        </p:blipFill>
        <p:spPr>
          <a:xfrm>
            <a:off x="21791222" y="29452695"/>
            <a:ext cx="4242253" cy="3049807"/>
          </a:xfrm>
          <a:prstGeom prst="rect">
            <a:avLst/>
          </a:prstGeom>
        </p:spPr>
      </p:pic>
      <p:pic>
        <p:nvPicPr>
          <p:cNvPr id="34" name="Picture 33">
            <a:extLst>
              <a:ext uri="{FF2B5EF4-FFF2-40B4-BE49-F238E27FC236}">
                <a16:creationId xmlns:a16="http://schemas.microsoft.com/office/drawing/2014/main" id="{2853947E-11F8-2903-283F-9CFCAC8A4E91}"/>
              </a:ext>
            </a:extLst>
          </p:cNvPr>
          <p:cNvPicPr>
            <a:picLocks noChangeAspect="1"/>
          </p:cNvPicPr>
          <p:nvPr/>
        </p:nvPicPr>
        <p:blipFill>
          <a:blip r:embed="rId17"/>
          <a:stretch>
            <a:fillRect/>
          </a:stretch>
        </p:blipFill>
        <p:spPr>
          <a:xfrm>
            <a:off x="26343608" y="29430663"/>
            <a:ext cx="3817875" cy="3071842"/>
          </a:xfrm>
          <a:prstGeom prst="rect">
            <a:avLst/>
          </a:prstGeom>
        </p:spPr>
      </p:pic>
      <p:pic>
        <p:nvPicPr>
          <p:cNvPr id="35" name="Picture 34">
            <a:extLst>
              <a:ext uri="{FF2B5EF4-FFF2-40B4-BE49-F238E27FC236}">
                <a16:creationId xmlns:a16="http://schemas.microsoft.com/office/drawing/2014/main" id="{CC752B84-1D14-25EB-C32A-17FA0FEEB6E5}"/>
              </a:ext>
            </a:extLst>
          </p:cNvPr>
          <p:cNvPicPr>
            <a:picLocks noChangeAspect="1"/>
          </p:cNvPicPr>
          <p:nvPr/>
        </p:nvPicPr>
        <p:blipFill>
          <a:blip r:embed="rId18"/>
          <a:stretch>
            <a:fillRect/>
          </a:stretch>
        </p:blipFill>
        <p:spPr>
          <a:xfrm>
            <a:off x="32119997" y="5983169"/>
            <a:ext cx="6105511" cy="3311695"/>
          </a:xfrm>
          <a:prstGeom prst="rect">
            <a:avLst/>
          </a:prstGeom>
        </p:spPr>
      </p:pic>
      <p:pic>
        <p:nvPicPr>
          <p:cNvPr id="36" name="Picture 35">
            <a:extLst>
              <a:ext uri="{FF2B5EF4-FFF2-40B4-BE49-F238E27FC236}">
                <a16:creationId xmlns:a16="http://schemas.microsoft.com/office/drawing/2014/main" id="{9AEA4B30-8DD6-B434-7CE7-239EF3FEBF0D}"/>
              </a:ext>
            </a:extLst>
          </p:cNvPr>
          <p:cNvPicPr>
            <a:picLocks noChangeAspect="1"/>
          </p:cNvPicPr>
          <p:nvPr/>
        </p:nvPicPr>
        <p:blipFill>
          <a:blip r:embed="rId19"/>
          <a:stretch>
            <a:fillRect/>
          </a:stretch>
        </p:blipFill>
        <p:spPr>
          <a:xfrm>
            <a:off x="38345459" y="5639423"/>
            <a:ext cx="4307605" cy="3118318"/>
          </a:xfrm>
          <a:prstGeom prst="rect">
            <a:avLst/>
          </a:prstGeom>
        </p:spPr>
      </p:pic>
      <p:pic>
        <p:nvPicPr>
          <p:cNvPr id="37" name="Picture 36">
            <a:extLst>
              <a:ext uri="{FF2B5EF4-FFF2-40B4-BE49-F238E27FC236}">
                <a16:creationId xmlns:a16="http://schemas.microsoft.com/office/drawing/2014/main" id="{151E20F9-91CD-3CAA-F5C4-D57B99233F60}"/>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415" t="7542" r="1725" b="8148"/>
          <a:stretch/>
        </p:blipFill>
        <p:spPr>
          <a:xfrm>
            <a:off x="43226965" y="5639424"/>
            <a:ext cx="4120801" cy="3118317"/>
          </a:xfrm>
          <a:prstGeom prst="rect">
            <a:avLst/>
          </a:prstGeom>
        </p:spPr>
      </p:pic>
      <p:pic>
        <p:nvPicPr>
          <p:cNvPr id="38" name="Picture 37">
            <a:extLst>
              <a:ext uri="{FF2B5EF4-FFF2-40B4-BE49-F238E27FC236}">
                <a16:creationId xmlns:a16="http://schemas.microsoft.com/office/drawing/2014/main" id="{53F9A4B9-8583-200F-AD7C-6EBA227BE94A}"/>
              </a:ext>
            </a:extLst>
          </p:cNvPr>
          <p:cNvPicPr>
            <a:picLocks noChangeAspect="1"/>
          </p:cNvPicPr>
          <p:nvPr/>
        </p:nvPicPr>
        <p:blipFill>
          <a:blip r:embed="rId21"/>
          <a:stretch>
            <a:fillRect/>
          </a:stretch>
        </p:blipFill>
        <p:spPr>
          <a:xfrm>
            <a:off x="32293833" y="9669376"/>
            <a:ext cx="6262587" cy="3119032"/>
          </a:xfrm>
          <a:prstGeom prst="rect">
            <a:avLst/>
          </a:prstGeom>
        </p:spPr>
      </p:pic>
      <p:pic>
        <p:nvPicPr>
          <p:cNvPr id="39" name="Picture 38">
            <a:extLst>
              <a:ext uri="{FF2B5EF4-FFF2-40B4-BE49-F238E27FC236}">
                <a16:creationId xmlns:a16="http://schemas.microsoft.com/office/drawing/2014/main" id="{7FCC1B0A-E160-4C32-8ABE-00070F5CB9A3}"/>
              </a:ext>
            </a:extLst>
          </p:cNvPr>
          <p:cNvPicPr>
            <a:picLocks noChangeAspect="1"/>
          </p:cNvPicPr>
          <p:nvPr/>
        </p:nvPicPr>
        <p:blipFill>
          <a:blip r:embed="rId22"/>
          <a:stretch>
            <a:fillRect/>
          </a:stretch>
        </p:blipFill>
        <p:spPr>
          <a:xfrm>
            <a:off x="38403405" y="9351163"/>
            <a:ext cx="4249659" cy="3118318"/>
          </a:xfrm>
          <a:prstGeom prst="rect">
            <a:avLst/>
          </a:prstGeom>
        </p:spPr>
      </p:pic>
      <p:pic>
        <p:nvPicPr>
          <p:cNvPr id="40" name="Picture 39">
            <a:extLst>
              <a:ext uri="{FF2B5EF4-FFF2-40B4-BE49-F238E27FC236}">
                <a16:creationId xmlns:a16="http://schemas.microsoft.com/office/drawing/2014/main" id="{991BA7FE-C17A-1FBE-7493-A90B19B0602E}"/>
              </a:ext>
            </a:extLst>
          </p:cNvPr>
          <p:cNvPicPr>
            <a:picLocks noChangeAspect="1"/>
          </p:cNvPicPr>
          <p:nvPr/>
        </p:nvPicPr>
        <p:blipFill>
          <a:blip r:embed="rId23"/>
          <a:stretch>
            <a:fillRect/>
          </a:stretch>
        </p:blipFill>
        <p:spPr>
          <a:xfrm>
            <a:off x="43226965" y="9327304"/>
            <a:ext cx="4280045" cy="3134665"/>
          </a:xfrm>
          <a:prstGeom prst="rect">
            <a:avLst/>
          </a:prstGeom>
        </p:spPr>
      </p:pic>
      <p:pic>
        <p:nvPicPr>
          <p:cNvPr id="41" name="Picture 40">
            <a:extLst>
              <a:ext uri="{FF2B5EF4-FFF2-40B4-BE49-F238E27FC236}">
                <a16:creationId xmlns:a16="http://schemas.microsoft.com/office/drawing/2014/main" id="{D1374B7D-5FEB-CD5E-62D5-DA99CBD82234}"/>
              </a:ext>
            </a:extLst>
          </p:cNvPr>
          <p:cNvPicPr>
            <a:picLocks noChangeAspect="1"/>
          </p:cNvPicPr>
          <p:nvPr/>
        </p:nvPicPr>
        <p:blipFill>
          <a:blip r:embed="rId24"/>
          <a:srcRect t="2456" b="14107"/>
          <a:stretch>
            <a:fillRect/>
          </a:stretch>
        </p:blipFill>
        <p:spPr>
          <a:xfrm>
            <a:off x="32251185" y="13415176"/>
            <a:ext cx="6094274" cy="2808000"/>
          </a:xfrm>
          <a:prstGeom prst="rect">
            <a:avLst/>
          </a:prstGeom>
        </p:spPr>
      </p:pic>
      <p:pic>
        <p:nvPicPr>
          <p:cNvPr id="42" name="Picture 41">
            <a:extLst>
              <a:ext uri="{FF2B5EF4-FFF2-40B4-BE49-F238E27FC236}">
                <a16:creationId xmlns:a16="http://schemas.microsoft.com/office/drawing/2014/main" id="{1D9263E7-EE54-9EFE-80EF-5F6CFECAEAB9}"/>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3385" t="7018" r="1693" b="7649"/>
          <a:stretch/>
        </p:blipFill>
        <p:spPr>
          <a:xfrm>
            <a:off x="38403405" y="12829277"/>
            <a:ext cx="4249659" cy="2978912"/>
          </a:xfrm>
          <a:prstGeom prst="rect">
            <a:avLst/>
          </a:prstGeom>
        </p:spPr>
      </p:pic>
      <p:pic>
        <p:nvPicPr>
          <p:cNvPr id="43" name="Picture 42">
            <a:extLst>
              <a:ext uri="{FF2B5EF4-FFF2-40B4-BE49-F238E27FC236}">
                <a16:creationId xmlns:a16="http://schemas.microsoft.com/office/drawing/2014/main" id="{F012908B-FA41-DC0E-62D4-FF8F0C1B1941}"/>
              </a:ext>
            </a:extLst>
          </p:cNvPr>
          <p:cNvPicPr>
            <a:picLocks noChangeAspect="1"/>
          </p:cNvPicPr>
          <p:nvPr/>
        </p:nvPicPr>
        <p:blipFill>
          <a:blip r:embed="rId26"/>
          <a:stretch>
            <a:fillRect/>
          </a:stretch>
        </p:blipFill>
        <p:spPr>
          <a:xfrm>
            <a:off x="43226965" y="12777695"/>
            <a:ext cx="4120800" cy="3030494"/>
          </a:xfrm>
          <a:prstGeom prst="rect">
            <a:avLst/>
          </a:prstGeom>
        </p:spPr>
      </p:pic>
      <p:sp>
        <p:nvSpPr>
          <p:cNvPr id="44" name="Rectangle 43">
            <a:extLst>
              <a:ext uri="{FF2B5EF4-FFF2-40B4-BE49-F238E27FC236}">
                <a16:creationId xmlns:a16="http://schemas.microsoft.com/office/drawing/2014/main" id="{4A164F8B-2489-539A-1AB0-FEA7B39596C8}"/>
              </a:ext>
            </a:extLst>
          </p:cNvPr>
          <p:cNvSpPr/>
          <p:nvPr/>
        </p:nvSpPr>
        <p:spPr>
          <a:xfrm>
            <a:off x="34892026" y="16316237"/>
            <a:ext cx="13900200" cy="744951"/>
          </a:xfrm>
          <a:prstGeom prst="rect">
            <a:avLst/>
          </a:prstGeom>
          <a:noFill/>
          <a:ln w="25400" cap="flat" cmpd="sng" algn="ctr">
            <a:noFill/>
            <a:prstDash val="solid"/>
          </a:ln>
          <a:effectLst/>
        </p:spPr>
        <p:txBody>
          <a:bodyPr rtlCol="0" anchor="ctr"/>
          <a:lstStyle/>
          <a:p>
            <a:pPr marL="0" marR="0" lvl="0" indent="0" algn="ctr" defTabSz="202267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Aptos" panose="020B0004020202020204" pitchFamily="34" charset="0"/>
                <a:ea typeface="+mn-ea"/>
                <a:cs typeface="+mn-cs"/>
              </a:rPr>
              <a:t>Table 1 and 2 : Bioinformatic analysis on the two bNAb epitopes</a:t>
            </a:r>
            <a:endParaRPr kumimoji="0" lang="en-ZA" sz="3600" b="1" i="0" u="none" strike="noStrike" kern="0" cap="none" spc="0" normalizeH="0" baseline="0" noProof="0" dirty="0">
              <a:ln>
                <a:noFill/>
              </a:ln>
              <a:solidFill>
                <a:prstClr val="black"/>
              </a:solidFill>
              <a:effectLst/>
              <a:uLnTx/>
              <a:uFillTx/>
              <a:latin typeface="Aptos" panose="020B0004020202020204" pitchFamily="34" charset="0"/>
              <a:ea typeface="+mn-ea"/>
              <a:cs typeface="+mn-cs"/>
            </a:endParaRPr>
          </a:p>
        </p:txBody>
      </p:sp>
      <p:graphicFrame>
        <p:nvGraphicFramePr>
          <p:cNvPr id="45" name="Table 44">
            <a:extLst>
              <a:ext uri="{FF2B5EF4-FFF2-40B4-BE49-F238E27FC236}">
                <a16:creationId xmlns:a16="http://schemas.microsoft.com/office/drawing/2014/main" id="{FE720AEA-601D-F2F3-4F39-C8CE12D4FCAC}"/>
              </a:ext>
            </a:extLst>
          </p:cNvPr>
          <p:cNvGraphicFramePr>
            <a:graphicFrameLocks noGrp="1"/>
          </p:cNvGraphicFramePr>
          <p:nvPr>
            <p:extLst>
              <p:ext uri="{D42A27DB-BD31-4B8C-83A1-F6EECF244321}">
                <p14:modId xmlns:p14="http://schemas.microsoft.com/office/powerpoint/2010/main" val="2226995977"/>
              </p:ext>
            </p:extLst>
          </p:nvPr>
        </p:nvGraphicFramePr>
        <p:xfrm>
          <a:off x="33827371" y="17380165"/>
          <a:ext cx="7817577" cy="5828775"/>
        </p:xfrm>
        <a:graphic>
          <a:graphicData uri="http://schemas.openxmlformats.org/drawingml/2006/table">
            <a:tbl>
              <a:tblPr firstRow="1" bandRow="1"/>
              <a:tblGrid>
                <a:gridCol w="1125850">
                  <a:extLst>
                    <a:ext uri="{9D8B030D-6E8A-4147-A177-3AD203B41FA5}">
                      <a16:colId xmlns:a16="http://schemas.microsoft.com/office/drawing/2014/main" val="2361361685"/>
                    </a:ext>
                  </a:extLst>
                </a:gridCol>
                <a:gridCol w="719486">
                  <a:extLst>
                    <a:ext uri="{9D8B030D-6E8A-4147-A177-3AD203B41FA5}">
                      <a16:colId xmlns:a16="http://schemas.microsoft.com/office/drawing/2014/main" val="1047766115"/>
                    </a:ext>
                  </a:extLst>
                </a:gridCol>
                <a:gridCol w="832361">
                  <a:extLst>
                    <a:ext uri="{9D8B030D-6E8A-4147-A177-3AD203B41FA5}">
                      <a16:colId xmlns:a16="http://schemas.microsoft.com/office/drawing/2014/main" val="1275784704"/>
                    </a:ext>
                  </a:extLst>
                </a:gridCol>
                <a:gridCol w="1081001">
                  <a:extLst>
                    <a:ext uri="{9D8B030D-6E8A-4147-A177-3AD203B41FA5}">
                      <a16:colId xmlns:a16="http://schemas.microsoft.com/office/drawing/2014/main" val="4176974308"/>
                    </a:ext>
                  </a:extLst>
                </a:gridCol>
                <a:gridCol w="939800">
                  <a:extLst>
                    <a:ext uri="{9D8B030D-6E8A-4147-A177-3AD203B41FA5}">
                      <a16:colId xmlns:a16="http://schemas.microsoft.com/office/drawing/2014/main" val="4119627417"/>
                    </a:ext>
                  </a:extLst>
                </a:gridCol>
                <a:gridCol w="1066800">
                  <a:extLst>
                    <a:ext uri="{9D8B030D-6E8A-4147-A177-3AD203B41FA5}">
                      <a16:colId xmlns:a16="http://schemas.microsoft.com/office/drawing/2014/main" val="1773171790"/>
                    </a:ext>
                  </a:extLst>
                </a:gridCol>
                <a:gridCol w="901700">
                  <a:extLst>
                    <a:ext uri="{9D8B030D-6E8A-4147-A177-3AD203B41FA5}">
                      <a16:colId xmlns:a16="http://schemas.microsoft.com/office/drawing/2014/main" val="3735977570"/>
                    </a:ext>
                  </a:extLst>
                </a:gridCol>
                <a:gridCol w="1150579">
                  <a:extLst>
                    <a:ext uri="{9D8B030D-6E8A-4147-A177-3AD203B41FA5}">
                      <a16:colId xmlns:a16="http://schemas.microsoft.com/office/drawing/2014/main" val="2009857758"/>
                    </a:ext>
                  </a:extLst>
                </a:gridCol>
              </a:tblGrid>
              <a:tr h="841316">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Timepoint</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156 NXT</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160 </a:t>
                      </a:r>
                    </a:p>
                    <a:p>
                      <a:pPr algn="ctr"/>
                      <a:r>
                        <a:rPr lang="en-US" sz="1800" b="1" dirty="0"/>
                        <a:t>NXT</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R166G/T</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D167T</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K169E/V</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Q170K</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K171E/R</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63321333"/>
                  </a:ext>
                </a:extLst>
              </a:tr>
              <a:tr h="376412">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Cons.</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N</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N</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R</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D</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K</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Q</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K</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30492018"/>
                  </a:ext>
                </a:extLst>
              </a:tr>
              <a:tr h="65872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endParaRPr lang="en-ZA" sz="1800" dirty="0"/>
                    </a:p>
                    <a:p>
                      <a:pPr algn="ctr"/>
                      <a:r>
                        <a:rPr lang="en-ZA" sz="1800" dirty="0"/>
                        <a:t>.</a:t>
                      </a:r>
                      <a:endParaRPr lang="en-US"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R</a:t>
                      </a:r>
                    </a:p>
                    <a:p>
                      <a:pPr algn="ctr"/>
                      <a:r>
                        <a:rPr lang="en-US" sz="1800" dirty="0"/>
                        <a:t>R</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FF0000"/>
                          </a:solidFill>
                        </a:rPr>
                        <a:t>K</a:t>
                      </a:r>
                    </a:p>
                    <a:p>
                      <a:pPr algn="ctr"/>
                      <a:r>
                        <a:rPr lang="en-US" sz="1800" b="1" dirty="0">
                          <a:solidFill>
                            <a:srgbClr val="FF0000"/>
                          </a:solidFill>
                        </a:rPr>
                        <a:t>K</a:t>
                      </a:r>
                      <a:endParaRPr lang="en-ZA" sz="1800" b="1" dirty="0">
                        <a:solidFill>
                          <a:srgbClr val="FF000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49226244"/>
                  </a:ext>
                </a:extLst>
              </a:tr>
              <a:tr h="65872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ZA" sz="1800" dirty="0"/>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FF0000"/>
                          </a:solidFill>
                        </a:rPr>
                        <a:t>K</a:t>
                      </a:r>
                    </a:p>
                    <a:p>
                      <a:pPr algn="ctr"/>
                      <a:r>
                        <a:rPr lang="en-US" sz="1800" b="1" dirty="0">
                          <a:solidFill>
                            <a:srgbClr val="FF0000"/>
                          </a:solidFill>
                        </a:rPr>
                        <a:t>K</a:t>
                      </a:r>
                      <a:endParaRPr lang="en-ZA" sz="1800" b="1" dirty="0">
                        <a:solidFill>
                          <a:srgbClr val="FF000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b="1" dirty="0">
                          <a:solidFill>
                            <a:srgbClr val="FF0000"/>
                          </a:solidFill>
                        </a:rPr>
                        <a:t>V</a:t>
                      </a:r>
                      <a:endParaRPr lang="en-ZA" sz="1800" b="1" dirty="0">
                        <a:solidFill>
                          <a:srgbClr val="FF000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4449893"/>
                  </a:ext>
                </a:extLst>
              </a:tr>
              <a:tr h="65872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FF0000"/>
                          </a:solidFill>
                        </a:rPr>
                        <a:t>E</a:t>
                      </a:r>
                    </a:p>
                    <a:p>
                      <a:pPr algn="ctr"/>
                      <a:r>
                        <a:rPr lang="en-US" sz="1800" b="1" dirty="0">
                          <a:solidFill>
                            <a:srgbClr val="FF0000"/>
                          </a:solidFill>
                        </a:rPr>
                        <a:t>E</a:t>
                      </a:r>
                      <a:endParaRPr lang="en-ZA" sz="1800" b="1" dirty="0">
                        <a:solidFill>
                          <a:srgbClr val="FF000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R</a:t>
                      </a:r>
                    </a:p>
                    <a:p>
                      <a:pPr algn="ctr"/>
                      <a:r>
                        <a:rPr lang="en-US" sz="1800" dirty="0"/>
                        <a:t>R</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96434461"/>
                  </a:ext>
                </a:extLst>
              </a:tr>
              <a:tr h="65872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272102507"/>
                  </a:ext>
                </a:extLst>
              </a:tr>
              <a:tr h="65872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R</a:t>
                      </a:r>
                    </a:p>
                    <a:p>
                      <a:pPr algn="ctr"/>
                      <a:r>
                        <a:rPr lang="en-US" sz="1800" dirty="0"/>
                        <a:t>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R</a:t>
                      </a:r>
                    </a:p>
                    <a:p>
                      <a:pPr algn="ctr"/>
                      <a:r>
                        <a:rPr lang="en-US" sz="1800" dirty="0"/>
                        <a:t>R</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a:t>
                      </a:r>
                    </a:p>
                    <a:p>
                      <a:pPr algn="ctr"/>
                      <a:r>
                        <a:rPr lang="en-US" sz="1800" dirty="0"/>
                        <a:t>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70720573"/>
                  </a:ext>
                </a:extLst>
              </a:tr>
              <a:tr h="65872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b="1" dirty="0">
                          <a:solidFill>
                            <a:srgbClr val="FF0000"/>
                          </a:solidFill>
                        </a:rPr>
                        <a:t>E</a:t>
                      </a:r>
                      <a:endParaRPr lang="en-ZA" sz="1800" b="1" dirty="0">
                        <a:solidFill>
                          <a:srgbClr val="FF000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87788654"/>
                  </a:ext>
                </a:extLst>
              </a:tr>
              <a:tr h="65872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68407372"/>
                  </a:ext>
                </a:extLst>
              </a:tr>
            </a:tbl>
          </a:graphicData>
        </a:graphic>
      </p:graphicFrame>
      <p:graphicFrame>
        <p:nvGraphicFramePr>
          <p:cNvPr id="46" name="Table 45">
            <a:extLst>
              <a:ext uri="{FF2B5EF4-FFF2-40B4-BE49-F238E27FC236}">
                <a16:creationId xmlns:a16="http://schemas.microsoft.com/office/drawing/2014/main" id="{4B2484CF-AB9F-56AC-A0A4-42A518EE68DA}"/>
              </a:ext>
            </a:extLst>
          </p:cNvPr>
          <p:cNvGraphicFramePr>
            <a:graphicFrameLocks noGrp="1"/>
          </p:cNvGraphicFramePr>
          <p:nvPr>
            <p:extLst>
              <p:ext uri="{D42A27DB-BD31-4B8C-83A1-F6EECF244321}">
                <p14:modId xmlns:p14="http://schemas.microsoft.com/office/powerpoint/2010/main" val="317741081"/>
              </p:ext>
            </p:extLst>
          </p:nvPr>
        </p:nvGraphicFramePr>
        <p:xfrm>
          <a:off x="41856632" y="17380168"/>
          <a:ext cx="7389562" cy="5828772"/>
        </p:xfrm>
        <a:graphic>
          <a:graphicData uri="http://schemas.openxmlformats.org/drawingml/2006/table">
            <a:tbl>
              <a:tblPr firstRow="1" bandRow="1"/>
              <a:tblGrid>
                <a:gridCol w="1331558">
                  <a:extLst>
                    <a:ext uri="{9D8B030D-6E8A-4147-A177-3AD203B41FA5}">
                      <a16:colId xmlns:a16="http://schemas.microsoft.com/office/drawing/2014/main" val="2361361685"/>
                    </a:ext>
                  </a:extLst>
                </a:gridCol>
                <a:gridCol w="779744">
                  <a:extLst>
                    <a:ext uri="{9D8B030D-6E8A-4147-A177-3AD203B41FA5}">
                      <a16:colId xmlns:a16="http://schemas.microsoft.com/office/drawing/2014/main" val="1047766115"/>
                    </a:ext>
                  </a:extLst>
                </a:gridCol>
                <a:gridCol w="1055652">
                  <a:extLst>
                    <a:ext uri="{9D8B030D-6E8A-4147-A177-3AD203B41FA5}">
                      <a16:colId xmlns:a16="http://schemas.microsoft.com/office/drawing/2014/main" val="1275784704"/>
                    </a:ext>
                  </a:extLst>
                </a:gridCol>
                <a:gridCol w="1055652">
                  <a:extLst>
                    <a:ext uri="{9D8B030D-6E8A-4147-A177-3AD203B41FA5}">
                      <a16:colId xmlns:a16="http://schemas.microsoft.com/office/drawing/2014/main" val="4176974308"/>
                    </a:ext>
                  </a:extLst>
                </a:gridCol>
                <a:gridCol w="1055652">
                  <a:extLst>
                    <a:ext uri="{9D8B030D-6E8A-4147-A177-3AD203B41FA5}">
                      <a16:colId xmlns:a16="http://schemas.microsoft.com/office/drawing/2014/main" val="4119627417"/>
                    </a:ext>
                  </a:extLst>
                </a:gridCol>
                <a:gridCol w="1055652">
                  <a:extLst>
                    <a:ext uri="{9D8B030D-6E8A-4147-A177-3AD203B41FA5}">
                      <a16:colId xmlns:a16="http://schemas.microsoft.com/office/drawing/2014/main" val="1773171790"/>
                    </a:ext>
                  </a:extLst>
                </a:gridCol>
                <a:gridCol w="1055652">
                  <a:extLst>
                    <a:ext uri="{9D8B030D-6E8A-4147-A177-3AD203B41FA5}">
                      <a16:colId xmlns:a16="http://schemas.microsoft.com/office/drawing/2014/main" val="3735977570"/>
                    </a:ext>
                  </a:extLst>
                </a:gridCol>
              </a:tblGrid>
              <a:tr h="83639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Timepoint</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197 NXT</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234 </a:t>
                      </a:r>
                    </a:p>
                    <a:p>
                      <a:pPr algn="ctr"/>
                      <a:r>
                        <a:rPr lang="en-US" sz="1800" b="1" dirty="0"/>
                        <a:t>NXT</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276 NXT</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N279D</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R456D</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t>R4766A</a:t>
                      </a:r>
                      <a:endParaRPr lang="en-ZA" sz="18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63321333"/>
                  </a:ext>
                </a:extLst>
              </a:tr>
              <a:tr h="376784">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Cons</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N</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N</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N</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D</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R</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rgbClr val="0070C0"/>
                          </a:solidFill>
                        </a:rPr>
                        <a:t>K</a:t>
                      </a:r>
                      <a:endParaRPr lang="en-ZA" sz="1800" b="1" dirty="0">
                        <a:solidFill>
                          <a:srgbClr val="0070C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30492018"/>
                  </a:ext>
                </a:extLst>
              </a:tr>
              <a:tr h="65937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endParaRPr lang="en-ZA" sz="1800" dirty="0"/>
                    </a:p>
                    <a:p>
                      <a:pPr algn="ctr"/>
                      <a:r>
                        <a:rPr lang="en-ZA" sz="1800" dirty="0"/>
                        <a:t>.</a:t>
                      </a:r>
                      <a:endParaRPr lang="en-US"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ZA" sz="1800" dirty="0"/>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49226244"/>
                  </a:ext>
                </a:extLst>
              </a:tr>
              <a:tr h="65937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ZA" sz="1800" dirty="0"/>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0" dirty="0">
                          <a:solidFill>
                            <a:schemeClr val="tx1"/>
                          </a:solidFill>
                        </a:rPr>
                        <a:t>R</a:t>
                      </a:r>
                    </a:p>
                    <a:p>
                      <a:pPr algn="ctr"/>
                      <a:r>
                        <a:rPr lang="en-US" sz="1800" b="0" dirty="0">
                          <a:solidFill>
                            <a:schemeClr val="tx1"/>
                          </a:solidFill>
                        </a:rPr>
                        <a:t>R</a:t>
                      </a:r>
                      <a:endParaRPr lang="en-ZA" sz="1800" b="0"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4449893"/>
                  </a:ext>
                </a:extLst>
              </a:tr>
              <a:tr h="65937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b="1" dirty="0">
                          <a:solidFill>
                            <a:schemeClr val="tx1"/>
                          </a:solidFill>
                        </a:rPr>
                        <a:t>.</a:t>
                      </a:r>
                    </a:p>
                    <a:p>
                      <a:pPr algn="ctr"/>
                      <a:r>
                        <a:rPr lang="en-US" sz="1800" b="1" dirty="0">
                          <a:solidFill>
                            <a:schemeClr val="tx1"/>
                          </a:solidFill>
                        </a:rPr>
                        <a:t>.</a:t>
                      </a:r>
                      <a:endParaRPr lang="en-ZA" sz="1800" b="1"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R</a:t>
                      </a:r>
                    </a:p>
                    <a:p>
                      <a:pPr algn="ctr"/>
                      <a:r>
                        <a:rPr lang="en-US" sz="1800" dirty="0"/>
                        <a:t>R</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96434461"/>
                  </a:ext>
                </a:extLst>
              </a:tr>
              <a:tr h="65937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S</a:t>
                      </a:r>
                    </a:p>
                    <a:p>
                      <a:pPr algn="ctr"/>
                      <a:r>
                        <a:rPr lang="en-US" sz="1800" dirty="0"/>
                        <a:t>S</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R</a:t>
                      </a:r>
                    </a:p>
                    <a:p>
                      <a:pPr algn="ctr"/>
                      <a:r>
                        <a:rPr lang="en-US" sz="1800" dirty="0"/>
                        <a:t>R</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272102507"/>
                  </a:ext>
                </a:extLst>
              </a:tr>
              <a:tr h="65937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70720573"/>
                  </a:ext>
                </a:extLst>
              </a:tr>
              <a:tr h="65937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M</a:t>
                      </a:r>
                    </a:p>
                    <a:p>
                      <a:pPr algn="ctr"/>
                      <a:r>
                        <a:rPr lang="en-US" sz="1800" dirty="0"/>
                        <a:t>M</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b="1" dirty="0">
                          <a:solidFill>
                            <a:schemeClr val="tx1"/>
                          </a:solidFill>
                        </a:rPr>
                        <a:t>.</a:t>
                      </a:r>
                      <a:endParaRPr lang="en-ZA" sz="1800" b="1"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87788654"/>
                  </a:ext>
                </a:extLst>
              </a:tr>
              <a:tr h="659371">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TF</a:t>
                      </a:r>
                    </a:p>
                    <a:p>
                      <a:pPr algn="ctr"/>
                      <a:r>
                        <a:rPr lang="en-US" sz="1800" dirty="0"/>
                        <a:t>RB</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N</a:t>
                      </a:r>
                    </a:p>
                    <a:p>
                      <a:pPr algn="ctr"/>
                      <a:r>
                        <a:rPr lang="en-US" sz="1800" dirty="0"/>
                        <a:t>N</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tx1"/>
                          </a:solidFill>
                          <a:latin typeface="Aptos" panose="02110004020202020204"/>
                        </a:defRPr>
                      </a:lvl1pPr>
                      <a:lvl2pPr marL="688491" algn="l" defTabSz="4389120" rtl="0" eaLnBrk="1" latinLnBrk="0" hangingPunct="1">
                        <a:defRPr sz="8640" kern="1200">
                          <a:solidFill>
                            <a:schemeClr val="tx1"/>
                          </a:solidFill>
                          <a:latin typeface="Aptos" panose="02110004020202020204"/>
                        </a:defRPr>
                      </a:lvl2pPr>
                      <a:lvl3pPr marL="1376980" algn="l" defTabSz="4389120" rtl="0" eaLnBrk="1" latinLnBrk="0" hangingPunct="1">
                        <a:defRPr sz="8640" kern="1200">
                          <a:solidFill>
                            <a:schemeClr val="tx1"/>
                          </a:solidFill>
                          <a:latin typeface="Aptos" panose="02110004020202020204"/>
                        </a:defRPr>
                      </a:lvl3pPr>
                      <a:lvl4pPr marL="2065471" algn="l" defTabSz="4389120" rtl="0" eaLnBrk="1" latinLnBrk="0" hangingPunct="1">
                        <a:defRPr sz="8640" kern="1200">
                          <a:solidFill>
                            <a:schemeClr val="tx1"/>
                          </a:solidFill>
                          <a:latin typeface="Aptos" panose="02110004020202020204"/>
                        </a:defRPr>
                      </a:lvl4pPr>
                      <a:lvl5pPr marL="2753962" algn="l" defTabSz="4389120" rtl="0" eaLnBrk="1" latinLnBrk="0" hangingPunct="1">
                        <a:defRPr sz="8640" kern="1200">
                          <a:solidFill>
                            <a:schemeClr val="tx1"/>
                          </a:solidFill>
                          <a:latin typeface="Aptos" panose="02110004020202020204"/>
                        </a:defRPr>
                      </a:lvl5pPr>
                      <a:lvl6pPr marL="3442451" algn="l" defTabSz="4389120" rtl="0" eaLnBrk="1" latinLnBrk="0" hangingPunct="1">
                        <a:defRPr sz="8640" kern="1200">
                          <a:solidFill>
                            <a:schemeClr val="tx1"/>
                          </a:solidFill>
                          <a:latin typeface="Aptos" panose="02110004020202020204"/>
                        </a:defRPr>
                      </a:lvl6pPr>
                      <a:lvl7pPr marL="4130944" algn="l" defTabSz="4389120" rtl="0" eaLnBrk="1" latinLnBrk="0" hangingPunct="1">
                        <a:defRPr sz="8640" kern="1200">
                          <a:solidFill>
                            <a:schemeClr val="tx1"/>
                          </a:solidFill>
                          <a:latin typeface="Aptos" panose="02110004020202020204"/>
                        </a:defRPr>
                      </a:lvl7pPr>
                      <a:lvl8pPr marL="4819431" algn="l" defTabSz="4389120" rtl="0" eaLnBrk="1" latinLnBrk="0" hangingPunct="1">
                        <a:defRPr sz="8640" kern="1200">
                          <a:solidFill>
                            <a:schemeClr val="tx1"/>
                          </a:solidFill>
                          <a:latin typeface="Aptos" panose="02110004020202020204"/>
                        </a:defRPr>
                      </a:lvl8pPr>
                      <a:lvl9pPr marL="5507924" algn="l" defTabSz="4389120" rtl="0" eaLnBrk="1" latinLnBrk="0" hangingPunct="1">
                        <a:defRPr sz="8640" kern="1200">
                          <a:solidFill>
                            <a:schemeClr val="tx1"/>
                          </a:solidFill>
                          <a:latin typeface="Aptos" panose="02110004020202020204"/>
                        </a:defRPr>
                      </a:lvl9pPr>
                    </a:lstStyle>
                    <a:p>
                      <a:pPr algn="ctr"/>
                      <a:r>
                        <a:rPr lang="en-US" sz="1800" dirty="0"/>
                        <a:t>.</a:t>
                      </a:r>
                    </a:p>
                    <a:p>
                      <a:pPr algn="ctr"/>
                      <a:r>
                        <a:rPr lang="en-US" sz="1800" dirty="0"/>
                        <a:t>.</a:t>
                      </a:r>
                      <a:endParaRPr lang="en-ZA" sz="18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68407372"/>
                  </a:ext>
                </a:extLst>
              </a:tr>
            </a:tbl>
          </a:graphicData>
        </a:graphic>
      </p:graphicFrame>
      <p:sp>
        <p:nvSpPr>
          <p:cNvPr id="47" name="Rectangle 46">
            <a:extLst>
              <a:ext uri="{FF2B5EF4-FFF2-40B4-BE49-F238E27FC236}">
                <a16:creationId xmlns:a16="http://schemas.microsoft.com/office/drawing/2014/main" id="{AFFD6D7F-E3CB-1470-6BB0-508C74F13B42}"/>
              </a:ext>
            </a:extLst>
          </p:cNvPr>
          <p:cNvSpPr/>
          <p:nvPr/>
        </p:nvSpPr>
        <p:spPr>
          <a:xfrm>
            <a:off x="16347381" y="19407039"/>
            <a:ext cx="2738062" cy="46261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02267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19991001-10002</a:t>
            </a:r>
          </a:p>
        </p:txBody>
      </p:sp>
      <p:sp>
        <p:nvSpPr>
          <p:cNvPr id="48" name="Rectangle 47">
            <a:extLst>
              <a:ext uri="{FF2B5EF4-FFF2-40B4-BE49-F238E27FC236}">
                <a16:creationId xmlns:a16="http://schemas.microsoft.com/office/drawing/2014/main" id="{1862D7F7-BE94-D7C5-DDDD-186AEF6BF360}"/>
              </a:ext>
            </a:extLst>
          </p:cNvPr>
          <p:cNvSpPr/>
          <p:nvPr/>
        </p:nvSpPr>
        <p:spPr>
          <a:xfrm>
            <a:off x="16347380" y="22522060"/>
            <a:ext cx="2738062" cy="46261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02267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19991009-10007</a:t>
            </a:r>
          </a:p>
        </p:txBody>
      </p:sp>
      <p:sp>
        <p:nvSpPr>
          <p:cNvPr id="49" name="Rectangle 48">
            <a:extLst>
              <a:ext uri="{FF2B5EF4-FFF2-40B4-BE49-F238E27FC236}">
                <a16:creationId xmlns:a16="http://schemas.microsoft.com/office/drawing/2014/main" id="{870028CD-27A3-FE8E-9182-0D1A803FF228}"/>
              </a:ext>
            </a:extLst>
          </p:cNvPr>
          <p:cNvSpPr/>
          <p:nvPr/>
        </p:nvSpPr>
        <p:spPr>
          <a:xfrm>
            <a:off x="16421399" y="25776206"/>
            <a:ext cx="2759736" cy="52239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02267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19991010-10008</a:t>
            </a:r>
          </a:p>
        </p:txBody>
      </p:sp>
      <p:sp>
        <p:nvSpPr>
          <p:cNvPr id="50" name="Rectangle 49">
            <a:extLst>
              <a:ext uri="{FF2B5EF4-FFF2-40B4-BE49-F238E27FC236}">
                <a16:creationId xmlns:a16="http://schemas.microsoft.com/office/drawing/2014/main" id="{B7D67E68-D49F-D8D9-ADE7-7B4954598198}"/>
              </a:ext>
            </a:extLst>
          </p:cNvPr>
          <p:cNvSpPr/>
          <p:nvPr/>
        </p:nvSpPr>
        <p:spPr>
          <a:xfrm>
            <a:off x="16421399" y="29256360"/>
            <a:ext cx="2868456" cy="540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02267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19991003-10003</a:t>
            </a:r>
          </a:p>
        </p:txBody>
      </p:sp>
      <p:sp>
        <p:nvSpPr>
          <p:cNvPr id="51" name="Rectangle 50">
            <a:extLst>
              <a:ext uri="{FF2B5EF4-FFF2-40B4-BE49-F238E27FC236}">
                <a16:creationId xmlns:a16="http://schemas.microsoft.com/office/drawing/2014/main" id="{A5747DC2-8959-36FA-98F8-5C0D35D94E61}"/>
              </a:ext>
            </a:extLst>
          </p:cNvPr>
          <p:cNvSpPr/>
          <p:nvPr/>
        </p:nvSpPr>
        <p:spPr>
          <a:xfrm>
            <a:off x="33300796" y="5487053"/>
            <a:ext cx="2743195" cy="45841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02267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19991005-10004</a:t>
            </a:r>
            <a:endParaRPr kumimoji="0" lang="en-ZA"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915C0623-E4FF-29C0-7FE6-04DD84E487DE}"/>
              </a:ext>
            </a:extLst>
          </p:cNvPr>
          <p:cNvSpPr/>
          <p:nvPr/>
        </p:nvSpPr>
        <p:spPr>
          <a:xfrm>
            <a:off x="33356234" y="9249746"/>
            <a:ext cx="2772765" cy="46953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02267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19991006-10005</a:t>
            </a:r>
          </a:p>
        </p:txBody>
      </p:sp>
      <p:sp>
        <p:nvSpPr>
          <p:cNvPr id="53" name="Rectangle 52">
            <a:extLst>
              <a:ext uri="{FF2B5EF4-FFF2-40B4-BE49-F238E27FC236}">
                <a16:creationId xmlns:a16="http://schemas.microsoft.com/office/drawing/2014/main" id="{823A3DCD-D44A-93B7-6891-19C64C09E6B9}"/>
              </a:ext>
            </a:extLst>
          </p:cNvPr>
          <p:cNvSpPr/>
          <p:nvPr/>
        </p:nvSpPr>
        <p:spPr>
          <a:xfrm>
            <a:off x="33356234" y="12933304"/>
            <a:ext cx="2772766" cy="410476"/>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02267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19991013-10010</a:t>
            </a:r>
            <a:endParaRPr kumimoji="0" lang="en-ZA" sz="28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6E25DD52-501C-AB61-1263-385FE3624F50}"/>
              </a:ext>
            </a:extLst>
          </p:cNvPr>
          <p:cNvSpPr/>
          <p:nvPr/>
        </p:nvSpPr>
        <p:spPr>
          <a:xfrm>
            <a:off x="32724177" y="18619880"/>
            <a:ext cx="1089073" cy="66666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10002</a:t>
            </a:r>
            <a:endParaRPr lang="en-ZA" sz="2400" b="1" dirty="0">
              <a:solidFill>
                <a:schemeClr val="tx1"/>
              </a:solidFill>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F63243B9-EF12-790C-A27F-7C5331900DD9}"/>
              </a:ext>
            </a:extLst>
          </p:cNvPr>
          <p:cNvSpPr/>
          <p:nvPr/>
        </p:nvSpPr>
        <p:spPr>
          <a:xfrm>
            <a:off x="32724177" y="19228159"/>
            <a:ext cx="1089073" cy="73567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10007</a:t>
            </a:r>
            <a:endParaRPr lang="en-ZA" sz="2400" b="1" dirty="0">
              <a:solidFill>
                <a:schemeClr val="tx1"/>
              </a:solidFill>
              <a:latin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A1435573-A393-1F5D-71DF-21083F0D932E}"/>
              </a:ext>
            </a:extLst>
          </p:cNvPr>
          <p:cNvSpPr/>
          <p:nvPr/>
        </p:nvSpPr>
        <p:spPr>
          <a:xfrm>
            <a:off x="32729586" y="19804503"/>
            <a:ext cx="1089073" cy="76761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10008</a:t>
            </a:r>
            <a:endParaRPr lang="en-ZA" sz="2400" b="1" dirty="0">
              <a:solidFill>
                <a:schemeClr val="tx1"/>
              </a:solidFill>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0E30497D-344E-0F3F-3F72-1FFEEB618712}"/>
              </a:ext>
            </a:extLst>
          </p:cNvPr>
          <p:cNvSpPr/>
          <p:nvPr/>
        </p:nvSpPr>
        <p:spPr>
          <a:xfrm>
            <a:off x="32727519" y="20540181"/>
            <a:ext cx="1089073" cy="71447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Times New Roman" panose="02020603050405020304" pitchFamily="18" charset="0"/>
                <a:cs typeface="Times New Roman" panose="02020603050405020304" pitchFamily="18" charset="0"/>
              </a:rPr>
              <a:t>10003</a:t>
            </a:r>
            <a:endParaRPr lang="en-ZA" sz="2400" b="1" dirty="0">
              <a:solidFill>
                <a:sysClr val="windowText" lastClr="000000"/>
              </a:solidFill>
              <a:latin typeface="Times New Roman" panose="02020603050405020304" pitchFamily="18" charset="0"/>
              <a:cs typeface="Times New Roman" panose="02020603050405020304" pitchFamily="18" charset="0"/>
            </a:endParaRPr>
          </a:p>
        </p:txBody>
      </p:sp>
      <p:sp>
        <p:nvSpPr>
          <p:cNvPr id="59" name="Rectangle 58">
            <a:extLst>
              <a:ext uri="{FF2B5EF4-FFF2-40B4-BE49-F238E27FC236}">
                <a16:creationId xmlns:a16="http://schemas.microsoft.com/office/drawing/2014/main" id="{30EF2F1E-3297-CEE9-92A3-725D3A03F929}"/>
              </a:ext>
            </a:extLst>
          </p:cNvPr>
          <p:cNvSpPr/>
          <p:nvPr/>
        </p:nvSpPr>
        <p:spPr>
          <a:xfrm>
            <a:off x="32730861" y="21196264"/>
            <a:ext cx="1089073" cy="6772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10004</a:t>
            </a:r>
            <a:endParaRPr lang="en-ZA" sz="2400" b="1" dirty="0">
              <a:solidFill>
                <a:schemeClr val="tx1"/>
              </a:solidFill>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0DA6C87F-067B-BE62-56DD-8AADE1CAE65D}"/>
              </a:ext>
            </a:extLst>
          </p:cNvPr>
          <p:cNvSpPr/>
          <p:nvPr/>
        </p:nvSpPr>
        <p:spPr>
          <a:xfrm>
            <a:off x="32732928" y="21873553"/>
            <a:ext cx="1089072" cy="67981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10005</a:t>
            </a:r>
            <a:endParaRPr lang="en-ZA" sz="2400" b="1" dirty="0">
              <a:solidFill>
                <a:schemeClr val="tx1"/>
              </a:solidFill>
              <a:latin typeface="Times New Roman" panose="02020603050405020304" pitchFamily="18" charset="0"/>
              <a:cs typeface="Times New Roman" panose="02020603050405020304" pitchFamily="18" charset="0"/>
            </a:endParaRPr>
          </a:p>
        </p:txBody>
      </p:sp>
      <p:sp>
        <p:nvSpPr>
          <p:cNvPr id="61" name="Rectangle 60">
            <a:extLst>
              <a:ext uri="{FF2B5EF4-FFF2-40B4-BE49-F238E27FC236}">
                <a16:creationId xmlns:a16="http://schemas.microsoft.com/office/drawing/2014/main" id="{8523FAFB-FF33-0207-9185-A9AEEE97B8AA}"/>
              </a:ext>
            </a:extLst>
          </p:cNvPr>
          <p:cNvSpPr/>
          <p:nvPr/>
        </p:nvSpPr>
        <p:spPr>
          <a:xfrm>
            <a:off x="32730861" y="22553367"/>
            <a:ext cx="1089071" cy="677288"/>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10010</a:t>
            </a:r>
            <a:endParaRPr lang="en-ZA" sz="2400" b="1" dirty="0">
              <a:solidFill>
                <a:schemeClr val="tx1"/>
              </a:solidFill>
              <a:latin typeface="Times New Roman" panose="02020603050405020304" pitchFamily="18" charset="0"/>
              <a:cs typeface="Times New Roman" panose="02020603050405020304" pitchFamily="18" charset="0"/>
            </a:endParaRPr>
          </a:p>
        </p:txBody>
      </p:sp>
      <p:cxnSp>
        <p:nvCxnSpPr>
          <p:cNvPr id="63" name="Straight Connector 62">
            <a:extLst>
              <a:ext uri="{FF2B5EF4-FFF2-40B4-BE49-F238E27FC236}">
                <a16:creationId xmlns:a16="http://schemas.microsoft.com/office/drawing/2014/main" id="{B3DFFC92-1F38-76BB-4383-E4BD32E288B8}"/>
              </a:ext>
            </a:extLst>
          </p:cNvPr>
          <p:cNvCxnSpPr>
            <a:cxnSpLocks/>
          </p:cNvCxnSpPr>
          <p:nvPr/>
        </p:nvCxnSpPr>
        <p:spPr>
          <a:xfrm>
            <a:off x="21878348" y="20672509"/>
            <a:ext cx="4068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3B15BB0B-0975-FAE0-5899-2EB3E315E829}"/>
              </a:ext>
            </a:extLst>
          </p:cNvPr>
          <p:cNvCxnSpPr>
            <a:cxnSpLocks/>
          </p:cNvCxnSpPr>
          <p:nvPr/>
        </p:nvCxnSpPr>
        <p:spPr>
          <a:xfrm>
            <a:off x="26595840" y="20696270"/>
            <a:ext cx="3636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6" name="Rectangle 65">
            <a:extLst>
              <a:ext uri="{FF2B5EF4-FFF2-40B4-BE49-F238E27FC236}">
                <a16:creationId xmlns:a16="http://schemas.microsoft.com/office/drawing/2014/main" id="{04FA2AB6-9803-49E6-E8AD-4E3392D395D8}"/>
              </a:ext>
            </a:extLst>
          </p:cNvPr>
          <p:cNvSpPr/>
          <p:nvPr/>
        </p:nvSpPr>
        <p:spPr>
          <a:xfrm>
            <a:off x="22785717" y="18821868"/>
            <a:ext cx="2039112" cy="360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Env SGA sequences</a:t>
            </a:r>
            <a:endParaRPr lang="en-ZA" b="1" dirty="0">
              <a:solidFill>
                <a:sysClr val="windowText" lastClr="000000"/>
              </a:solidFill>
            </a:endParaRPr>
          </a:p>
        </p:txBody>
      </p:sp>
      <p:sp>
        <p:nvSpPr>
          <p:cNvPr id="67" name="Rectangle 66">
            <a:extLst>
              <a:ext uri="{FF2B5EF4-FFF2-40B4-BE49-F238E27FC236}">
                <a16:creationId xmlns:a16="http://schemas.microsoft.com/office/drawing/2014/main" id="{1E5E6C67-8BD1-92DD-5CDD-6B540F731C10}"/>
              </a:ext>
            </a:extLst>
          </p:cNvPr>
          <p:cNvSpPr/>
          <p:nvPr/>
        </p:nvSpPr>
        <p:spPr>
          <a:xfrm>
            <a:off x="27196413" y="18845091"/>
            <a:ext cx="2112264" cy="3826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Gag SGA sequences</a:t>
            </a:r>
            <a:endParaRPr lang="en-ZA" b="1" dirty="0">
              <a:solidFill>
                <a:sysClr val="windowText" lastClr="000000"/>
              </a:solidFill>
            </a:endParaRPr>
          </a:p>
        </p:txBody>
      </p:sp>
      <p:cxnSp>
        <p:nvCxnSpPr>
          <p:cNvPr id="69" name="Straight Connector 68">
            <a:extLst>
              <a:ext uri="{FF2B5EF4-FFF2-40B4-BE49-F238E27FC236}">
                <a16:creationId xmlns:a16="http://schemas.microsoft.com/office/drawing/2014/main" id="{D339C5CD-64C2-C855-6CA1-CB0BB6FDA276}"/>
              </a:ext>
            </a:extLst>
          </p:cNvPr>
          <p:cNvCxnSpPr>
            <a:cxnSpLocks/>
          </p:cNvCxnSpPr>
          <p:nvPr/>
        </p:nvCxnSpPr>
        <p:spPr>
          <a:xfrm>
            <a:off x="22002422" y="23910015"/>
            <a:ext cx="3924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0" name="Rectangle 69">
            <a:extLst>
              <a:ext uri="{FF2B5EF4-FFF2-40B4-BE49-F238E27FC236}">
                <a16:creationId xmlns:a16="http://schemas.microsoft.com/office/drawing/2014/main" id="{B6451D7E-A650-BC22-D3F2-C327F62113A5}"/>
              </a:ext>
            </a:extLst>
          </p:cNvPr>
          <p:cNvSpPr/>
          <p:nvPr/>
        </p:nvSpPr>
        <p:spPr>
          <a:xfrm>
            <a:off x="22612762" y="22726151"/>
            <a:ext cx="128016" cy="26049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ight Brace 70">
            <a:extLst>
              <a:ext uri="{FF2B5EF4-FFF2-40B4-BE49-F238E27FC236}">
                <a16:creationId xmlns:a16="http://schemas.microsoft.com/office/drawing/2014/main" id="{3FAACB99-0801-5C9D-1073-56CB61CAD704}"/>
              </a:ext>
            </a:extLst>
          </p:cNvPr>
          <p:cNvSpPr/>
          <p:nvPr/>
        </p:nvSpPr>
        <p:spPr>
          <a:xfrm>
            <a:off x="30194274" y="19367492"/>
            <a:ext cx="108000" cy="1260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72" name="Right Brace 71">
            <a:extLst>
              <a:ext uri="{FF2B5EF4-FFF2-40B4-BE49-F238E27FC236}">
                <a16:creationId xmlns:a16="http://schemas.microsoft.com/office/drawing/2014/main" id="{552B74D5-27A0-E325-FD7A-3387FB6974F6}"/>
              </a:ext>
            </a:extLst>
          </p:cNvPr>
          <p:cNvSpPr/>
          <p:nvPr/>
        </p:nvSpPr>
        <p:spPr>
          <a:xfrm>
            <a:off x="30214032" y="20708158"/>
            <a:ext cx="108000" cy="1368000"/>
          </a:xfrm>
          <a:prstGeom prst="rightBrace">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73" name="Rectangle 72">
            <a:extLst>
              <a:ext uri="{FF2B5EF4-FFF2-40B4-BE49-F238E27FC236}">
                <a16:creationId xmlns:a16="http://schemas.microsoft.com/office/drawing/2014/main" id="{6C81E8DC-C5F1-C0EB-84DE-1A1206732E6E}"/>
              </a:ext>
            </a:extLst>
          </p:cNvPr>
          <p:cNvSpPr/>
          <p:nvPr/>
        </p:nvSpPr>
        <p:spPr>
          <a:xfrm>
            <a:off x="30010051" y="19753542"/>
            <a:ext cx="1909610" cy="5269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400" b="1" dirty="0">
                <a:solidFill>
                  <a:prstClr val="black"/>
                </a:solidFill>
                <a:latin typeface="Aptos" panose="020B0004020202020204" pitchFamily="34" charset="0"/>
                <a:ea typeface="Calibri" panose="020F0502020204030204" pitchFamily="34" charset="0"/>
                <a:cs typeface="Calibri" panose="020F0502020204030204" pitchFamily="34" charset="0"/>
              </a:rPr>
              <a:t>1-day DPOPV</a:t>
            </a:r>
            <a:endParaRPr lang="en-ZA" sz="1400" b="1" dirty="0">
              <a:solidFill>
                <a:prstClr val="black"/>
              </a:solidFill>
              <a:latin typeface="Aptos" panose="020B0004020202020204" pitchFamily="34" charset="0"/>
              <a:ea typeface="Calibri" panose="020F0502020204030204" pitchFamily="34" charset="0"/>
              <a:cs typeface="Calibri" panose="020F0502020204030204" pitchFamily="34" charset="0"/>
            </a:endParaRPr>
          </a:p>
        </p:txBody>
      </p:sp>
      <p:sp>
        <p:nvSpPr>
          <p:cNvPr id="74" name="Rectangle 73">
            <a:extLst>
              <a:ext uri="{FF2B5EF4-FFF2-40B4-BE49-F238E27FC236}">
                <a16:creationId xmlns:a16="http://schemas.microsoft.com/office/drawing/2014/main" id="{5FD590FC-C221-3ED5-C7B0-6AF0ABBD811C}"/>
              </a:ext>
            </a:extLst>
          </p:cNvPr>
          <p:cNvSpPr/>
          <p:nvPr/>
        </p:nvSpPr>
        <p:spPr>
          <a:xfrm>
            <a:off x="30300747" y="21220761"/>
            <a:ext cx="1638588" cy="5873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 75 days post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(~1365 days DPOPV)</a:t>
            </a:r>
            <a:endParaRPr lang="en-ZA" sz="1400" dirty="0"/>
          </a:p>
        </p:txBody>
      </p:sp>
      <p:cxnSp>
        <p:nvCxnSpPr>
          <p:cNvPr id="76" name="Straight Connector 75">
            <a:extLst>
              <a:ext uri="{FF2B5EF4-FFF2-40B4-BE49-F238E27FC236}">
                <a16:creationId xmlns:a16="http://schemas.microsoft.com/office/drawing/2014/main" id="{410352AA-C3EE-8716-47CD-01BCB1E5BB91}"/>
              </a:ext>
            </a:extLst>
          </p:cNvPr>
          <p:cNvCxnSpPr>
            <a:cxnSpLocks/>
          </p:cNvCxnSpPr>
          <p:nvPr/>
        </p:nvCxnSpPr>
        <p:spPr>
          <a:xfrm>
            <a:off x="26644051" y="24028632"/>
            <a:ext cx="3420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7" name="Right Brace 76">
            <a:extLst>
              <a:ext uri="{FF2B5EF4-FFF2-40B4-BE49-F238E27FC236}">
                <a16:creationId xmlns:a16="http://schemas.microsoft.com/office/drawing/2014/main" id="{91266D4F-6A49-438C-534D-51D70E3485B0}"/>
              </a:ext>
            </a:extLst>
          </p:cNvPr>
          <p:cNvSpPr/>
          <p:nvPr/>
        </p:nvSpPr>
        <p:spPr>
          <a:xfrm>
            <a:off x="30077037" y="22804632"/>
            <a:ext cx="108000" cy="1224000"/>
          </a:xfrm>
          <a:prstGeom prst="rightBrace">
            <a:avLst/>
          </a:pr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78" name="Right Brace 77">
            <a:extLst>
              <a:ext uri="{FF2B5EF4-FFF2-40B4-BE49-F238E27FC236}">
                <a16:creationId xmlns:a16="http://schemas.microsoft.com/office/drawing/2014/main" id="{2F0CFEDD-4C16-9189-442F-304505B788F0}"/>
              </a:ext>
            </a:extLst>
          </p:cNvPr>
          <p:cNvSpPr/>
          <p:nvPr/>
        </p:nvSpPr>
        <p:spPr>
          <a:xfrm>
            <a:off x="30064051" y="24078338"/>
            <a:ext cx="108000" cy="1260000"/>
          </a:xfrm>
          <a:prstGeom prst="rightBrace">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79" name="Rectangle 78">
            <a:extLst>
              <a:ext uri="{FF2B5EF4-FFF2-40B4-BE49-F238E27FC236}">
                <a16:creationId xmlns:a16="http://schemas.microsoft.com/office/drawing/2014/main" id="{52327004-89C9-3AEC-24E9-321FAEFFEFB9}"/>
              </a:ext>
            </a:extLst>
          </p:cNvPr>
          <p:cNvSpPr/>
          <p:nvPr/>
        </p:nvSpPr>
        <p:spPr>
          <a:xfrm>
            <a:off x="29985858" y="23195166"/>
            <a:ext cx="1751212" cy="479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2 </a:t>
            </a: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days</a:t>
            </a: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DPOPV</a:t>
            </a:r>
            <a:endParaRPr kumimoji="0" lang="en-ZA"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80" name="Rectangle 79">
            <a:extLst>
              <a:ext uri="{FF2B5EF4-FFF2-40B4-BE49-F238E27FC236}">
                <a16:creationId xmlns:a16="http://schemas.microsoft.com/office/drawing/2014/main" id="{96E3653E-88B5-0CD8-8317-142D5F42411D}"/>
              </a:ext>
            </a:extLst>
          </p:cNvPr>
          <p:cNvSpPr/>
          <p:nvPr/>
        </p:nvSpPr>
        <p:spPr>
          <a:xfrm>
            <a:off x="29970032" y="24448453"/>
            <a:ext cx="1767038" cy="5672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77 days post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 2745 days DOPPV)</a:t>
            </a:r>
            <a:endParaRPr kumimoji="0" lang="en-ZA" sz="1400" b="0" i="0" u="none" strike="noStrike" kern="1200" cap="none" spc="0" normalizeH="0" baseline="0" noProof="0" dirty="0">
              <a:ln>
                <a:noFill/>
              </a:ln>
              <a:solidFill>
                <a:srgbClr val="FF0000"/>
              </a:solidFill>
              <a:effectLst/>
              <a:uLnTx/>
              <a:uFillTx/>
              <a:latin typeface="Aptos" panose="020B0004020202020204" pitchFamily="34" charset="0"/>
              <a:ea typeface="+mn-ea"/>
              <a:cs typeface="+mn-cs"/>
            </a:endParaRPr>
          </a:p>
        </p:txBody>
      </p:sp>
      <p:cxnSp>
        <p:nvCxnSpPr>
          <p:cNvPr id="82" name="Straight Connector 81">
            <a:extLst>
              <a:ext uri="{FF2B5EF4-FFF2-40B4-BE49-F238E27FC236}">
                <a16:creationId xmlns:a16="http://schemas.microsoft.com/office/drawing/2014/main" id="{33D7B67B-C7D3-3B07-8D18-9A152B599456}"/>
              </a:ext>
            </a:extLst>
          </p:cNvPr>
          <p:cNvCxnSpPr>
            <a:cxnSpLocks/>
          </p:cNvCxnSpPr>
          <p:nvPr/>
        </p:nvCxnSpPr>
        <p:spPr>
          <a:xfrm>
            <a:off x="21968348" y="27377287"/>
            <a:ext cx="3888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A7B5B124-0425-CDBA-EBDD-079E9E9E39D6}"/>
              </a:ext>
            </a:extLst>
          </p:cNvPr>
          <p:cNvCxnSpPr>
            <a:cxnSpLocks/>
          </p:cNvCxnSpPr>
          <p:nvPr/>
        </p:nvCxnSpPr>
        <p:spPr>
          <a:xfrm>
            <a:off x="26478032" y="27456567"/>
            <a:ext cx="34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7" name="Right Brace 86">
            <a:extLst>
              <a:ext uri="{FF2B5EF4-FFF2-40B4-BE49-F238E27FC236}">
                <a16:creationId xmlns:a16="http://schemas.microsoft.com/office/drawing/2014/main" id="{7408908A-8DC4-8B63-93BF-B5746F3592AE}"/>
              </a:ext>
            </a:extLst>
          </p:cNvPr>
          <p:cNvSpPr/>
          <p:nvPr/>
        </p:nvSpPr>
        <p:spPr>
          <a:xfrm>
            <a:off x="30064993" y="26151192"/>
            <a:ext cx="108000" cy="1280160"/>
          </a:xfrm>
          <a:prstGeom prst="rightBrace">
            <a:avLst/>
          </a:pr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88" name="Right Brace 87">
            <a:extLst>
              <a:ext uri="{FF2B5EF4-FFF2-40B4-BE49-F238E27FC236}">
                <a16:creationId xmlns:a16="http://schemas.microsoft.com/office/drawing/2014/main" id="{F6862810-F2C8-015D-DBE1-4FE9F5BBA595}"/>
              </a:ext>
            </a:extLst>
          </p:cNvPr>
          <p:cNvSpPr/>
          <p:nvPr/>
        </p:nvSpPr>
        <p:spPr>
          <a:xfrm>
            <a:off x="30071908" y="27516097"/>
            <a:ext cx="108000" cy="1280160"/>
          </a:xfrm>
          <a:prstGeom prst="rightBrace">
            <a:avLst/>
          </a:prstGeom>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89" name="Rectangle 88">
            <a:extLst>
              <a:ext uri="{FF2B5EF4-FFF2-40B4-BE49-F238E27FC236}">
                <a16:creationId xmlns:a16="http://schemas.microsoft.com/office/drawing/2014/main" id="{F1F1BB17-87C7-7C1A-1A4A-9FAEDC63783B}"/>
              </a:ext>
            </a:extLst>
          </p:cNvPr>
          <p:cNvSpPr/>
          <p:nvPr/>
        </p:nvSpPr>
        <p:spPr>
          <a:xfrm>
            <a:off x="29931455" y="26532436"/>
            <a:ext cx="1844191" cy="5672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2 days DPOPV</a:t>
            </a:r>
            <a:endParaRPr kumimoji="0" lang="en-ZA" sz="1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p:txBody>
      </p:sp>
      <p:sp>
        <p:nvSpPr>
          <p:cNvPr id="90" name="Rectangle 89">
            <a:extLst>
              <a:ext uri="{FF2B5EF4-FFF2-40B4-BE49-F238E27FC236}">
                <a16:creationId xmlns:a16="http://schemas.microsoft.com/office/drawing/2014/main" id="{73A1FDF0-23FF-1D84-87FF-ABA0E3F942E8}"/>
              </a:ext>
            </a:extLst>
          </p:cNvPr>
          <p:cNvSpPr/>
          <p:nvPr/>
        </p:nvSpPr>
        <p:spPr>
          <a:xfrm>
            <a:off x="30064125" y="27884312"/>
            <a:ext cx="1767038" cy="7371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42 days post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 2486 days DPOPV)</a:t>
            </a:r>
            <a:endParaRPr lang="en-ZA" sz="1400" dirty="0"/>
          </a:p>
        </p:txBody>
      </p:sp>
      <p:cxnSp>
        <p:nvCxnSpPr>
          <p:cNvPr id="92" name="Straight Connector 91">
            <a:extLst>
              <a:ext uri="{FF2B5EF4-FFF2-40B4-BE49-F238E27FC236}">
                <a16:creationId xmlns:a16="http://schemas.microsoft.com/office/drawing/2014/main" id="{5F7877AA-9726-66A3-C3B1-A29AFA6A7466}"/>
              </a:ext>
            </a:extLst>
          </p:cNvPr>
          <p:cNvCxnSpPr>
            <a:cxnSpLocks/>
          </p:cNvCxnSpPr>
          <p:nvPr/>
        </p:nvCxnSpPr>
        <p:spPr>
          <a:xfrm>
            <a:off x="21763308" y="30905448"/>
            <a:ext cx="3996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4AE73DA4-6EAB-8331-50F1-5B138076D57C}"/>
              </a:ext>
            </a:extLst>
          </p:cNvPr>
          <p:cNvCxnSpPr>
            <a:cxnSpLocks/>
          </p:cNvCxnSpPr>
          <p:nvPr/>
        </p:nvCxnSpPr>
        <p:spPr>
          <a:xfrm>
            <a:off x="26436250" y="30867115"/>
            <a:ext cx="3636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5" name="Right Brace 94">
            <a:extLst>
              <a:ext uri="{FF2B5EF4-FFF2-40B4-BE49-F238E27FC236}">
                <a16:creationId xmlns:a16="http://schemas.microsoft.com/office/drawing/2014/main" id="{B68E58F8-5F92-B353-B1E6-0F4D254F7138}"/>
              </a:ext>
            </a:extLst>
          </p:cNvPr>
          <p:cNvSpPr/>
          <p:nvPr/>
        </p:nvSpPr>
        <p:spPr>
          <a:xfrm>
            <a:off x="30010051" y="29620807"/>
            <a:ext cx="108000" cy="1224000"/>
          </a:xfrm>
          <a:prstGeom prst="rightBrace">
            <a:avLst/>
          </a:pr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96" name="Right Brace 95">
            <a:extLst>
              <a:ext uri="{FF2B5EF4-FFF2-40B4-BE49-F238E27FC236}">
                <a16:creationId xmlns:a16="http://schemas.microsoft.com/office/drawing/2014/main" id="{A53FF47F-F8A9-46E7-F3BA-0A6FA1E2A5F2}"/>
              </a:ext>
            </a:extLst>
          </p:cNvPr>
          <p:cNvSpPr/>
          <p:nvPr/>
        </p:nvSpPr>
        <p:spPr>
          <a:xfrm>
            <a:off x="30010864" y="30949742"/>
            <a:ext cx="108000" cy="1224000"/>
          </a:xfrm>
          <a:prstGeom prst="rightBrace">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97" name="Rectangle 96">
            <a:extLst>
              <a:ext uri="{FF2B5EF4-FFF2-40B4-BE49-F238E27FC236}">
                <a16:creationId xmlns:a16="http://schemas.microsoft.com/office/drawing/2014/main" id="{4FEE41B9-C85E-E0CB-7AB4-12A858E78B97}"/>
              </a:ext>
            </a:extLst>
          </p:cNvPr>
          <p:cNvSpPr/>
          <p:nvPr/>
        </p:nvSpPr>
        <p:spPr>
          <a:xfrm>
            <a:off x="30010051" y="29971788"/>
            <a:ext cx="2052745" cy="612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ptos" panose="020B0004020202020204" pitchFamily="34" charset="0"/>
              </a:rPr>
              <a:t>~3 days DPOPV</a:t>
            </a:r>
            <a:endParaRPr lang="en-ZA" sz="1400" b="1" dirty="0">
              <a:solidFill>
                <a:sysClr val="windowText" lastClr="000000"/>
              </a:solidFill>
              <a:latin typeface="Aptos" panose="020B0004020202020204" pitchFamily="34" charset="0"/>
            </a:endParaRPr>
          </a:p>
        </p:txBody>
      </p:sp>
      <p:sp>
        <p:nvSpPr>
          <p:cNvPr id="98" name="Rectangle 97">
            <a:extLst>
              <a:ext uri="{FF2B5EF4-FFF2-40B4-BE49-F238E27FC236}">
                <a16:creationId xmlns:a16="http://schemas.microsoft.com/office/drawing/2014/main" id="{44BC5D1F-CE4E-B259-DA0C-E0E0CF5C532C}"/>
              </a:ext>
            </a:extLst>
          </p:cNvPr>
          <p:cNvSpPr/>
          <p:nvPr/>
        </p:nvSpPr>
        <p:spPr>
          <a:xfrm>
            <a:off x="30008928" y="31266007"/>
            <a:ext cx="1709845" cy="7371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140 days post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(~2306 days DPOPV)</a:t>
            </a:r>
            <a:endParaRPr kumimoji="0" lang="en-ZA" sz="1400" b="0" i="0" u="none" strike="noStrike" kern="1200" cap="none" spc="0" normalizeH="0" baseline="0" noProof="0" dirty="0">
              <a:ln>
                <a:noFill/>
              </a:ln>
              <a:solidFill>
                <a:srgbClr val="FF0000"/>
              </a:solidFill>
              <a:effectLst/>
              <a:uLnTx/>
              <a:uFillTx/>
              <a:latin typeface="Aptos" panose="020B0004020202020204" pitchFamily="34" charset="0"/>
              <a:ea typeface="+mn-ea"/>
              <a:cs typeface="+mn-cs"/>
            </a:endParaRPr>
          </a:p>
        </p:txBody>
      </p:sp>
      <p:cxnSp>
        <p:nvCxnSpPr>
          <p:cNvPr id="103" name="Straight Connector 102">
            <a:extLst>
              <a:ext uri="{FF2B5EF4-FFF2-40B4-BE49-F238E27FC236}">
                <a16:creationId xmlns:a16="http://schemas.microsoft.com/office/drawing/2014/main" id="{805144F2-392C-7E24-41DD-1FDE22FAC970}"/>
              </a:ext>
            </a:extLst>
          </p:cNvPr>
          <p:cNvCxnSpPr>
            <a:cxnSpLocks/>
          </p:cNvCxnSpPr>
          <p:nvPr/>
        </p:nvCxnSpPr>
        <p:spPr>
          <a:xfrm>
            <a:off x="38345459" y="7102885"/>
            <a:ext cx="4068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0A2A4F3A-7597-AE22-38EB-8441ACB0F987}"/>
              </a:ext>
            </a:extLst>
          </p:cNvPr>
          <p:cNvCxnSpPr>
            <a:cxnSpLocks/>
          </p:cNvCxnSpPr>
          <p:nvPr/>
        </p:nvCxnSpPr>
        <p:spPr>
          <a:xfrm>
            <a:off x="43226965" y="7113518"/>
            <a:ext cx="3960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8" name="Right Brace 107">
            <a:extLst>
              <a:ext uri="{FF2B5EF4-FFF2-40B4-BE49-F238E27FC236}">
                <a16:creationId xmlns:a16="http://schemas.microsoft.com/office/drawing/2014/main" id="{88B1DA03-441D-5D6F-C530-9679BE7B0759}"/>
              </a:ext>
            </a:extLst>
          </p:cNvPr>
          <p:cNvSpPr/>
          <p:nvPr/>
        </p:nvSpPr>
        <p:spPr>
          <a:xfrm>
            <a:off x="47158692" y="5848865"/>
            <a:ext cx="108000" cy="1188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109" name="Rectangle 108">
            <a:extLst>
              <a:ext uri="{FF2B5EF4-FFF2-40B4-BE49-F238E27FC236}">
                <a16:creationId xmlns:a16="http://schemas.microsoft.com/office/drawing/2014/main" id="{823C8893-5424-23F0-174A-F1CC91D1EAEA}"/>
              </a:ext>
            </a:extLst>
          </p:cNvPr>
          <p:cNvSpPr/>
          <p:nvPr/>
        </p:nvSpPr>
        <p:spPr>
          <a:xfrm>
            <a:off x="47275741" y="6227295"/>
            <a:ext cx="1291852" cy="4953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dirty="0">
                <a:ln>
                  <a:noFill/>
                </a:ln>
                <a:solidFill>
                  <a:sysClr val="windowText" lastClr="000000"/>
                </a:solidFill>
                <a:effectLst/>
                <a:uLnTx/>
                <a:uFillTx/>
                <a:latin typeface="Aptos" panose="020B0004020202020204" pitchFamily="34" charset="0"/>
                <a:ea typeface="+mn-ea"/>
                <a:cs typeface="+mn-cs"/>
              </a:rPr>
              <a:t>1-day DPOPV</a:t>
            </a:r>
            <a:endParaRPr lang="en-ZA" sz="1400" dirty="0"/>
          </a:p>
        </p:txBody>
      </p:sp>
      <p:sp>
        <p:nvSpPr>
          <p:cNvPr id="110" name="Right Brace 109">
            <a:extLst>
              <a:ext uri="{FF2B5EF4-FFF2-40B4-BE49-F238E27FC236}">
                <a16:creationId xmlns:a16="http://schemas.microsoft.com/office/drawing/2014/main" id="{C5EC31D1-343C-20F6-FE40-787B5A0A133A}"/>
              </a:ext>
            </a:extLst>
          </p:cNvPr>
          <p:cNvSpPr/>
          <p:nvPr/>
        </p:nvSpPr>
        <p:spPr>
          <a:xfrm>
            <a:off x="47135359" y="7175730"/>
            <a:ext cx="144250" cy="130810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11" name="Rectangle 110">
            <a:extLst>
              <a:ext uri="{FF2B5EF4-FFF2-40B4-BE49-F238E27FC236}">
                <a16:creationId xmlns:a16="http://schemas.microsoft.com/office/drawing/2014/main" id="{C5B72087-3816-4307-894C-BCA6AE919FDE}"/>
              </a:ext>
            </a:extLst>
          </p:cNvPr>
          <p:cNvSpPr/>
          <p:nvPr/>
        </p:nvSpPr>
        <p:spPr>
          <a:xfrm>
            <a:off x="47210870" y="7738991"/>
            <a:ext cx="1761526" cy="510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 90 days post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 2760 days DPOPV)</a:t>
            </a:r>
            <a:endParaRPr lang="en-ZA" sz="1400" dirty="0"/>
          </a:p>
        </p:txBody>
      </p:sp>
      <p:cxnSp>
        <p:nvCxnSpPr>
          <p:cNvPr id="113" name="Straight Connector 112">
            <a:extLst>
              <a:ext uri="{FF2B5EF4-FFF2-40B4-BE49-F238E27FC236}">
                <a16:creationId xmlns:a16="http://schemas.microsoft.com/office/drawing/2014/main" id="{B3C111A2-89B2-71BE-8DDD-86AE692244F2}"/>
              </a:ext>
            </a:extLst>
          </p:cNvPr>
          <p:cNvCxnSpPr>
            <a:cxnSpLocks/>
          </p:cNvCxnSpPr>
          <p:nvPr/>
        </p:nvCxnSpPr>
        <p:spPr>
          <a:xfrm>
            <a:off x="38403405" y="10838577"/>
            <a:ext cx="3996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FCDF2251-53D4-584C-92EC-E884885CCC39}"/>
              </a:ext>
            </a:extLst>
          </p:cNvPr>
          <p:cNvCxnSpPr>
            <a:cxnSpLocks/>
          </p:cNvCxnSpPr>
          <p:nvPr/>
        </p:nvCxnSpPr>
        <p:spPr>
          <a:xfrm>
            <a:off x="43358870" y="10807818"/>
            <a:ext cx="385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6" name="Right Brace 115">
            <a:extLst>
              <a:ext uri="{FF2B5EF4-FFF2-40B4-BE49-F238E27FC236}">
                <a16:creationId xmlns:a16="http://schemas.microsoft.com/office/drawing/2014/main" id="{BB948E5E-9B29-E88B-571A-E712518E3334}"/>
              </a:ext>
            </a:extLst>
          </p:cNvPr>
          <p:cNvSpPr/>
          <p:nvPr/>
        </p:nvSpPr>
        <p:spPr>
          <a:xfrm>
            <a:off x="47227066" y="9482195"/>
            <a:ext cx="108000" cy="124278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117" name="Right Brace 116">
            <a:extLst>
              <a:ext uri="{FF2B5EF4-FFF2-40B4-BE49-F238E27FC236}">
                <a16:creationId xmlns:a16="http://schemas.microsoft.com/office/drawing/2014/main" id="{24EFCD08-783B-F041-953F-C70C833D907E}"/>
              </a:ext>
            </a:extLst>
          </p:cNvPr>
          <p:cNvSpPr/>
          <p:nvPr/>
        </p:nvSpPr>
        <p:spPr>
          <a:xfrm>
            <a:off x="47224193" y="10826355"/>
            <a:ext cx="99416" cy="1254642"/>
          </a:xfrm>
          <a:prstGeom prst="rightBrace">
            <a:avLst/>
          </a:prstGeom>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18" name="Rectangle 117">
            <a:extLst>
              <a:ext uri="{FF2B5EF4-FFF2-40B4-BE49-F238E27FC236}">
                <a16:creationId xmlns:a16="http://schemas.microsoft.com/office/drawing/2014/main" id="{BB3D0E14-0874-A95F-9360-1A83130A7250}"/>
              </a:ext>
            </a:extLst>
          </p:cNvPr>
          <p:cNvSpPr/>
          <p:nvPr/>
        </p:nvSpPr>
        <p:spPr>
          <a:xfrm>
            <a:off x="47210870" y="9841609"/>
            <a:ext cx="1686854" cy="5316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Aptos" panose="02110004020202020204"/>
                <a:ea typeface="+mn-ea"/>
                <a:cs typeface="+mn-cs"/>
              </a:rPr>
              <a:t>1-day DPOPV</a:t>
            </a:r>
            <a:endParaRPr kumimoji="0" lang="en-ZA" sz="1400" b="1"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119" name="Rectangle 118">
            <a:extLst>
              <a:ext uri="{FF2B5EF4-FFF2-40B4-BE49-F238E27FC236}">
                <a16:creationId xmlns:a16="http://schemas.microsoft.com/office/drawing/2014/main" id="{E473766C-3CB9-39C7-AA02-0352D696A2E5}"/>
              </a:ext>
            </a:extLst>
          </p:cNvPr>
          <p:cNvSpPr/>
          <p:nvPr/>
        </p:nvSpPr>
        <p:spPr>
          <a:xfrm>
            <a:off x="47323609" y="11134820"/>
            <a:ext cx="1786270" cy="7017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413 days post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 2896 days DPOPV</a:t>
            </a:r>
            <a:endParaRPr lang="en-ZA" sz="1400" dirty="0"/>
          </a:p>
        </p:txBody>
      </p:sp>
      <p:cxnSp>
        <p:nvCxnSpPr>
          <p:cNvPr id="121" name="Straight Connector 120">
            <a:extLst>
              <a:ext uri="{FF2B5EF4-FFF2-40B4-BE49-F238E27FC236}">
                <a16:creationId xmlns:a16="http://schemas.microsoft.com/office/drawing/2014/main" id="{293A507E-C2BA-04B8-CD32-46B2BFACBCE7}"/>
              </a:ext>
            </a:extLst>
          </p:cNvPr>
          <p:cNvCxnSpPr>
            <a:cxnSpLocks/>
          </p:cNvCxnSpPr>
          <p:nvPr/>
        </p:nvCxnSpPr>
        <p:spPr>
          <a:xfrm>
            <a:off x="38313560" y="14200963"/>
            <a:ext cx="4068000" cy="86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FA8958F4-8DA1-A0E9-C5B4-2C496EE1BEF4}"/>
              </a:ext>
            </a:extLst>
          </p:cNvPr>
          <p:cNvCxnSpPr>
            <a:cxnSpLocks/>
          </p:cNvCxnSpPr>
          <p:nvPr/>
        </p:nvCxnSpPr>
        <p:spPr>
          <a:xfrm>
            <a:off x="43324078" y="14177908"/>
            <a:ext cx="3780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4" name="Right Brace 123">
            <a:extLst>
              <a:ext uri="{FF2B5EF4-FFF2-40B4-BE49-F238E27FC236}">
                <a16:creationId xmlns:a16="http://schemas.microsoft.com/office/drawing/2014/main" id="{450E5A81-188A-27A6-2CBE-0932F46BC3B4}"/>
              </a:ext>
            </a:extLst>
          </p:cNvPr>
          <p:cNvSpPr/>
          <p:nvPr/>
        </p:nvSpPr>
        <p:spPr>
          <a:xfrm>
            <a:off x="47117604" y="12933304"/>
            <a:ext cx="144000" cy="1158966"/>
          </a:xfrm>
          <a:prstGeom prst="rightBrace">
            <a:avLst/>
          </a:pr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125" name="Right Brace 124">
            <a:extLst>
              <a:ext uri="{FF2B5EF4-FFF2-40B4-BE49-F238E27FC236}">
                <a16:creationId xmlns:a16="http://schemas.microsoft.com/office/drawing/2014/main" id="{2DC15F30-FA70-EB13-78DB-3A7D75C51AB6}"/>
              </a:ext>
            </a:extLst>
          </p:cNvPr>
          <p:cNvSpPr/>
          <p:nvPr/>
        </p:nvSpPr>
        <p:spPr>
          <a:xfrm>
            <a:off x="47144170" y="14231050"/>
            <a:ext cx="108000" cy="1216152"/>
          </a:xfrm>
          <a:prstGeom prst="rightBrace">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26" name="Rectangle 125">
            <a:extLst>
              <a:ext uri="{FF2B5EF4-FFF2-40B4-BE49-F238E27FC236}">
                <a16:creationId xmlns:a16="http://schemas.microsoft.com/office/drawing/2014/main" id="{A804C4EC-41AF-CACC-B679-9F377DA5F2A1}"/>
              </a:ext>
            </a:extLst>
          </p:cNvPr>
          <p:cNvSpPr/>
          <p:nvPr/>
        </p:nvSpPr>
        <p:spPr>
          <a:xfrm>
            <a:off x="47031232" y="13352560"/>
            <a:ext cx="1994262" cy="4056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~2 days DPOPV</a:t>
            </a:r>
            <a:endParaRPr kumimoji="0" lang="en-ZA" sz="1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7" name="Rectangle 126">
            <a:extLst>
              <a:ext uri="{FF2B5EF4-FFF2-40B4-BE49-F238E27FC236}">
                <a16:creationId xmlns:a16="http://schemas.microsoft.com/office/drawing/2014/main" id="{0CF068F4-0033-6444-B906-355A61C67E2F}"/>
              </a:ext>
            </a:extLst>
          </p:cNvPr>
          <p:cNvSpPr/>
          <p:nvPr/>
        </p:nvSpPr>
        <p:spPr>
          <a:xfrm>
            <a:off x="47126453" y="14748776"/>
            <a:ext cx="1793625" cy="448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ptos" panose="020B0004020202020204" pitchFamily="34" charset="0"/>
              </a:rPr>
              <a:t>~ 49  days post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ptos" panose="020B0004020202020204" pitchFamily="34" charset="0"/>
              </a:rPr>
              <a:t>(~ 2567 days DPOPV)</a:t>
            </a:r>
            <a:endParaRPr kumimoji="0" lang="en-ZA" sz="1400" b="0" i="0" u="none" strike="noStrike" kern="1200" cap="none" spc="0" normalizeH="0" baseline="0" noProof="0" dirty="0">
              <a:ln>
                <a:noFill/>
              </a:ln>
              <a:solidFill>
                <a:srgbClr val="FF0000"/>
              </a:solidFill>
              <a:effectLst/>
              <a:uLnTx/>
              <a:uFillTx/>
              <a:latin typeface="Aptos" panose="020B0004020202020204" pitchFamily="34" charset="0"/>
            </a:endParaRPr>
          </a:p>
        </p:txBody>
      </p:sp>
      <p:pic>
        <p:nvPicPr>
          <p:cNvPr id="130" name="Picture 129">
            <a:extLst>
              <a:ext uri="{FF2B5EF4-FFF2-40B4-BE49-F238E27FC236}">
                <a16:creationId xmlns:a16="http://schemas.microsoft.com/office/drawing/2014/main" id="{9DA78976-CBB6-7EF3-AD28-75933AA797A9}"/>
              </a:ext>
            </a:extLst>
          </p:cNvPr>
          <p:cNvPicPr>
            <a:picLocks noChangeAspect="1"/>
          </p:cNvPicPr>
          <p:nvPr/>
        </p:nvPicPr>
        <p:blipFill>
          <a:blip r:embed="rId27"/>
          <a:stretch>
            <a:fillRect/>
          </a:stretch>
        </p:blipFill>
        <p:spPr>
          <a:xfrm>
            <a:off x="32445512" y="30743650"/>
            <a:ext cx="5739555" cy="1044000"/>
          </a:xfrm>
          <a:prstGeom prst="rect">
            <a:avLst/>
          </a:prstGeom>
        </p:spPr>
      </p:pic>
      <p:pic>
        <p:nvPicPr>
          <p:cNvPr id="132" name="Picture 131">
            <a:extLst>
              <a:ext uri="{FF2B5EF4-FFF2-40B4-BE49-F238E27FC236}">
                <a16:creationId xmlns:a16="http://schemas.microsoft.com/office/drawing/2014/main" id="{9D793089-07D5-AB06-6197-FC30B8E0015C}"/>
              </a:ext>
            </a:extLst>
          </p:cNvPr>
          <p:cNvPicPr>
            <a:picLocks noChangeAspect="1"/>
          </p:cNvPicPr>
          <p:nvPr/>
        </p:nvPicPr>
        <p:blipFill>
          <a:blip r:embed="rId28"/>
          <a:stretch>
            <a:fillRect/>
          </a:stretch>
        </p:blipFill>
        <p:spPr>
          <a:xfrm>
            <a:off x="35610195" y="31740136"/>
            <a:ext cx="2615313" cy="1080000"/>
          </a:xfrm>
          <a:prstGeom prst="rect">
            <a:avLst/>
          </a:prstGeom>
        </p:spPr>
      </p:pic>
      <p:pic>
        <p:nvPicPr>
          <p:cNvPr id="133" name="Picture 132">
            <a:extLst>
              <a:ext uri="{FF2B5EF4-FFF2-40B4-BE49-F238E27FC236}">
                <a16:creationId xmlns:a16="http://schemas.microsoft.com/office/drawing/2014/main" id="{7F2B8C94-15DC-E973-8504-85806AE39A7D}"/>
              </a:ext>
            </a:extLst>
          </p:cNvPr>
          <p:cNvPicPr>
            <a:picLocks noChangeAspect="1"/>
          </p:cNvPicPr>
          <p:nvPr/>
        </p:nvPicPr>
        <p:blipFill>
          <a:blip r:embed="rId29"/>
          <a:stretch>
            <a:fillRect/>
          </a:stretch>
        </p:blipFill>
        <p:spPr>
          <a:xfrm>
            <a:off x="38826140" y="30550849"/>
            <a:ext cx="2305746" cy="1116000"/>
          </a:xfrm>
          <a:prstGeom prst="rect">
            <a:avLst/>
          </a:prstGeom>
        </p:spPr>
      </p:pic>
      <p:pic>
        <p:nvPicPr>
          <p:cNvPr id="137" name="Picture 136">
            <a:extLst>
              <a:ext uri="{FF2B5EF4-FFF2-40B4-BE49-F238E27FC236}">
                <a16:creationId xmlns:a16="http://schemas.microsoft.com/office/drawing/2014/main" id="{B162A96F-D080-9315-F5BA-7943722549B2}"/>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60294" y="19992399"/>
            <a:ext cx="13217646" cy="4534605"/>
          </a:xfrm>
          <a:prstGeom prst="rect">
            <a:avLst/>
          </a:prstGeom>
        </p:spPr>
      </p:pic>
      <p:sp>
        <p:nvSpPr>
          <p:cNvPr id="148" name="Rectangle 147">
            <a:extLst>
              <a:ext uri="{FF2B5EF4-FFF2-40B4-BE49-F238E27FC236}">
                <a16:creationId xmlns:a16="http://schemas.microsoft.com/office/drawing/2014/main" id="{CF1B3380-B978-9B8B-A5B7-3936A7AD70A1}"/>
              </a:ext>
            </a:extLst>
          </p:cNvPr>
          <p:cNvSpPr/>
          <p:nvPr/>
        </p:nvSpPr>
        <p:spPr>
          <a:xfrm>
            <a:off x="43615333" y="31577675"/>
            <a:ext cx="5583212" cy="15080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Contact information : </a:t>
            </a:r>
            <a:r>
              <a:rPr lang="en-US" sz="2400" dirty="0">
                <a:solidFill>
                  <a:schemeClr val="tx1"/>
                </a:solidFill>
                <a:hlinkClick r:id="rId31"/>
              </a:rPr>
              <a:t>gumedeN2@ukzn.ac.za/</a:t>
            </a:r>
            <a:r>
              <a:rPr lang="en-US" sz="2400" dirty="0">
                <a:solidFill>
                  <a:schemeClr val="tx1"/>
                </a:solidFill>
              </a:rPr>
              <a:t> 27+  60 830 6965</a:t>
            </a:r>
            <a:endParaRPr lang="en-ZA" sz="2400" dirty="0">
              <a:solidFill>
                <a:schemeClr val="tx1"/>
              </a:solidFill>
            </a:endParaRPr>
          </a:p>
        </p:txBody>
      </p:sp>
      <p:pic>
        <p:nvPicPr>
          <p:cNvPr id="10" name="Picture 9">
            <a:extLst>
              <a:ext uri="{FF2B5EF4-FFF2-40B4-BE49-F238E27FC236}">
                <a16:creationId xmlns:a16="http://schemas.microsoft.com/office/drawing/2014/main" id="{60AAF480-E570-7647-21DA-9B4EC7167F26}"/>
              </a:ext>
            </a:extLst>
          </p:cNvPr>
          <p:cNvPicPr>
            <a:picLocks noChangeAspect="1"/>
          </p:cNvPicPr>
          <p:nvPr/>
        </p:nvPicPr>
        <p:blipFill>
          <a:blip r:embed="rId32">
            <a:extLst>
              <a:ext uri="{28A0092B-C50C-407E-A947-70E740481C1C}">
                <a14:useLocalDpi xmlns:a14="http://schemas.microsoft.com/office/drawing/2010/main" val="0"/>
              </a:ext>
            </a:extLst>
          </a:blip>
          <a:srcRect l="6479" t="35935" r="1713" b="32083"/>
          <a:stretch>
            <a:fillRect/>
          </a:stretch>
        </p:blipFill>
        <p:spPr>
          <a:xfrm>
            <a:off x="32127543" y="32043641"/>
            <a:ext cx="3435577" cy="603382"/>
          </a:xfrm>
          <a:prstGeom prst="rect">
            <a:avLst/>
          </a:prstGeom>
        </p:spPr>
      </p:pic>
      <p:pic>
        <p:nvPicPr>
          <p:cNvPr id="62" name="Picture 61">
            <a:extLst>
              <a:ext uri="{FF2B5EF4-FFF2-40B4-BE49-F238E27FC236}">
                <a16:creationId xmlns:a16="http://schemas.microsoft.com/office/drawing/2014/main" id="{BFBA3AA4-1033-3CE5-8680-29DB6C9C7470}"/>
              </a:ext>
            </a:extLst>
          </p:cNvPr>
          <p:cNvPicPr>
            <a:picLocks noChangeAspect="1"/>
          </p:cNvPicPr>
          <p:nvPr/>
        </p:nvPicPr>
        <p:blipFill>
          <a:blip r:embed="rId33">
            <a:extLst>
              <a:ext uri="{28A0092B-C50C-407E-A947-70E740481C1C}">
                <a14:useLocalDpi xmlns:a14="http://schemas.microsoft.com/office/drawing/2010/main" val="0"/>
              </a:ext>
            </a:extLst>
          </a:blip>
          <a:srcRect t="16512" b="15837"/>
          <a:stretch>
            <a:fillRect/>
          </a:stretch>
        </p:blipFill>
        <p:spPr>
          <a:xfrm>
            <a:off x="38375611" y="31638240"/>
            <a:ext cx="3211055" cy="1260000"/>
          </a:xfrm>
          <a:prstGeom prst="rect">
            <a:avLst/>
          </a:prstGeom>
        </p:spPr>
      </p:pic>
      <p:sp>
        <p:nvSpPr>
          <p:cNvPr id="64" name="Rectangle 63">
            <a:extLst>
              <a:ext uri="{FF2B5EF4-FFF2-40B4-BE49-F238E27FC236}">
                <a16:creationId xmlns:a16="http://schemas.microsoft.com/office/drawing/2014/main" id="{AB5FFA1D-0367-D01E-FA9C-EC04F51619EF}"/>
              </a:ext>
            </a:extLst>
          </p:cNvPr>
          <p:cNvSpPr/>
          <p:nvPr/>
        </p:nvSpPr>
        <p:spPr>
          <a:xfrm>
            <a:off x="38826219" y="12901500"/>
            <a:ext cx="108000" cy="2736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Rectangle 67">
            <a:extLst>
              <a:ext uri="{FF2B5EF4-FFF2-40B4-BE49-F238E27FC236}">
                <a16:creationId xmlns:a16="http://schemas.microsoft.com/office/drawing/2014/main" id="{FF79F984-81FA-521D-25CA-21ACD9BF02A4}"/>
              </a:ext>
            </a:extLst>
          </p:cNvPr>
          <p:cNvSpPr/>
          <p:nvPr/>
        </p:nvSpPr>
        <p:spPr>
          <a:xfrm>
            <a:off x="43541342" y="12829277"/>
            <a:ext cx="108000" cy="2787085"/>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5" name="Rectangle 74">
            <a:extLst>
              <a:ext uri="{FF2B5EF4-FFF2-40B4-BE49-F238E27FC236}">
                <a16:creationId xmlns:a16="http://schemas.microsoft.com/office/drawing/2014/main" id="{341BD245-6C32-D53A-D4B4-FFA180985E85}"/>
              </a:ext>
            </a:extLst>
          </p:cNvPr>
          <p:cNvSpPr/>
          <p:nvPr/>
        </p:nvSpPr>
        <p:spPr>
          <a:xfrm>
            <a:off x="45712048" y="12829277"/>
            <a:ext cx="108000" cy="2747328"/>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Rectangle 80">
            <a:extLst>
              <a:ext uri="{FF2B5EF4-FFF2-40B4-BE49-F238E27FC236}">
                <a16:creationId xmlns:a16="http://schemas.microsoft.com/office/drawing/2014/main" id="{8BE7A9E5-67B3-562B-6EDD-50330AF4948A}"/>
              </a:ext>
            </a:extLst>
          </p:cNvPr>
          <p:cNvSpPr/>
          <p:nvPr/>
        </p:nvSpPr>
        <p:spPr>
          <a:xfrm>
            <a:off x="45378094" y="9351163"/>
            <a:ext cx="108000" cy="2893846"/>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Rectangle 82">
            <a:extLst>
              <a:ext uri="{FF2B5EF4-FFF2-40B4-BE49-F238E27FC236}">
                <a16:creationId xmlns:a16="http://schemas.microsoft.com/office/drawing/2014/main" id="{C166456E-4974-966A-5291-FD3185C9A536}"/>
              </a:ext>
            </a:extLst>
          </p:cNvPr>
          <p:cNvSpPr/>
          <p:nvPr/>
        </p:nvSpPr>
        <p:spPr>
          <a:xfrm>
            <a:off x="45696147" y="9359114"/>
            <a:ext cx="108000" cy="2880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Rectangle 83">
            <a:extLst>
              <a:ext uri="{FF2B5EF4-FFF2-40B4-BE49-F238E27FC236}">
                <a16:creationId xmlns:a16="http://schemas.microsoft.com/office/drawing/2014/main" id="{75D86A22-B49A-104A-6F8C-E40D7BBA8648}"/>
              </a:ext>
            </a:extLst>
          </p:cNvPr>
          <p:cNvSpPr/>
          <p:nvPr/>
        </p:nvSpPr>
        <p:spPr>
          <a:xfrm>
            <a:off x="46101663" y="9359114"/>
            <a:ext cx="108000" cy="2880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5" name="Rectangle 84">
            <a:extLst>
              <a:ext uri="{FF2B5EF4-FFF2-40B4-BE49-F238E27FC236}">
                <a16:creationId xmlns:a16="http://schemas.microsoft.com/office/drawing/2014/main" id="{A21CC331-2D2E-C4F7-D93D-A178AFCE5C98}"/>
              </a:ext>
            </a:extLst>
          </p:cNvPr>
          <p:cNvSpPr/>
          <p:nvPr/>
        </p:nvSpPr>
        <p:spPr>
          <a:xfrm>
            <a:off x="45871076" y="9351163"/>
            <a:ext cx="108000" cy="2885894"/>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Rectangle 90">
            <a:extLst>
              <a:ext uri="{FF2B5EF4-FFF2-40B4-BE49-F238E27FC236}">
                <a16:creationId xmlns:a16="http://schemas.microsoft.com/office/drawing/2014/main" id="{01B8DC24-5CDF-6EA2-6D1B-07811FFFAE70}"/>
              </a:ext>
            </a:extLst>
          </p:cNvPr>
          <p:cNvSpPr/>
          <p:nvPr/>
        </p:nvSpPr>
        <p:spPr>
          <a:xfrm>
            <a:off x="38969340" y="9401964"/>
            <a:ext cx="103370" cy="2880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Rectangle 92">
            <a:extLst>
              <a:ext uri="{FF2B5EF4-FFF2-40B4-BE49-F238E27FC236}">
                <a16:creationId xmlns:a16="http://schemas.microsoft.com/office/drawing/2014/main" id="{91E07E60-13DE-FA88-485E-A68013466ED2}"/>
              </a:ext>
            </a:extLst>
          </p:cNvPr>
          <p:cNvSpPr/>
          <p:nvPr/>
        </p:nvSpPr>
        <p:spPr>
          <a:xfrm>
            <a:off x="39502077" y="9389263"/>
            <a:ext cx="116743" cy="2880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9" name="Rectangle 98">
            <a:extLst>
              <a:ext uri="{FF2B5EF4-FFF2-40B4-BE49-F238E27FC236}">
                <a16:creationId xmlns:a16="http://schemas.microsoft.com/office/drawing/2014/main" id="{3073A540-84C9-ED9C-01EE-0A29738904D1}"/>
              </a:ext>
            </a:extLst>
          </p:cNvPr>
          <p:cNvSpPr/>
          <p:nvPr/>
        </p:nvSpPr>
        <p:spPr>
          <a:xfrm>
            <a:off x="41020778" y="9389264"/>
            <a:ext cx="100045" cy="2880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0" name="Rectangle 99">
            <a:extLst>
              <a:ext uri="{FF2B5EF4-FFF2-40B4-BE49-F238E27FC236}">
                <a16:creationId xmlns:a16="http://schemas.microsoft.com/office/drawing/2014/main" id="{0689C165-F954-18EF-4E9A-69E3CB3C5BFB}"/>
              </a:ext>
            </a:extLst>
          </p:cNvPr>
          <p:cNvSpPr/>
          <p:nvPr/>
        </p:nvSpPr>
        <p:spPr>
          <a:xfrm>
            <a:off x="41163903" y="9389263"/>
            <a:ext cx="108000" cy="2880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Rectangle 100">
            <a:extLst>
              <a:ext uri="{FF2B5EF4-FFF2-40B4-BE49-F238E27FC236}">
                <a16:creationId xmlns:a16="http://schemas.microsoft.com/office/drawing/2014/main" id="{50EBA29B-673C-8AFB-0050-0F934696CF1A}"/>
              </a:ext>
            </a:extLst>
          </p:cNvPr>
          <p:cNvSpPr/>
          <p:nvPr/>
        </p:nvSpPr>
        <p:spPr>
          <a:xfrm>
            <a:off x="41660849" y="9389263"/>
            <a:ext cx="108000" cy="2880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 name="Rectangle 103">
            <a:extLst>
              <a:ext uri="{FF2B5EF4-FFF2-40B4-BE49-F238E27FC236}">
                <a16:creationId xmlns:a16="http://schemas.microsoft.com/office/drawing/2014/main" id="{CF167ADF-DFBF-3751-783D-4ED79B25684C}"/>
              </a:ext>
            </a:extLst>
          </p:cNvPr>
          <p:cNvSpPr/>
          <p:nvPr/>
        </p:nvSpPr>
        <p:spPr>
          <a:xfrm>
            <a:off x="45791563" y="5732890"/>
            <a:ext cx="108000" cy="2792587"/>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Rectangle 104">
            <a:extLst>
              <a:ext uri="{FF2B5EF4-FFF2-40B4-BE49-F238E27FC236}">
                <a16:creationId xmlns:a16="http://schemas.microsoft.com/office/drawing/2014/main" id="{1C9F5451-BCF7-5EA7-5810-7A6E135C3327}"/>
              </a:ext>
            </a:extLst>
          </p:cNvPr>
          <p:cNvSpPr/>
          <p:nvPr/>
        </p:nvSpPr>
        <p:spPr>
          <a:xfrm>
            <a:off x="46387912" y="5699353"/>
            <a:ext cx="108000" cy="2840348"/>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6" name="Rectangle 105">
            <a:extLst>
              <a:ext uri="{FF2B5EF4-FFF2-40B4-BE49-F238E27FC236}">
                <a16:creationId xmlns:a16="http://schemas.microsoft.com/office/drawing/2014/main" id="{E5AA6A4D-CADE-1A7E-FF14-D314B57CED73}"/>
              </a:ext>
            </a:extLst>
          </p:cNvPr>
          <p:cNvSpPr/>
          <p:nvPr/>
        </p:nvSpPr>
        <p:spPr>
          <a:xfrm>
            <a:off x="39112468" y="5706005"/>
            <a:ext cx="143121" cy="2844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2" name="Rectangle 111">
            <a:extLst>
              <a:ext uri="{FF2B5EF4-FFF2-40B4-BE49-F238E27FC236}">
                <a16:creationId xmlns:a16="http://schemas.microsoft.com/office/drawing/2014/main" id="{43940D56-DC5D-FED1-C3B7-F955EC8A2A6B}"/>
              </a:ext>
            </a:extLst>
          </p:cNvPr>
          <p:cNvSpPr/>
          <p:nvPr/>
        </p:nvSpPr>
        <p:spPr>
          <a:xfrm>
            <a:off x="40217697" y="5671228"/>
            <a:ext cx="125019" cy="2880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ectangle 113">
            <a:extLst>
              <a:ext uri="{FF2B5EF4-FFF2-40B4-BE49-F238E27FC236}">
                <a16:creationId xmlns:a16="http://schemas.microsoft.com/office/drawing/2014/main" id="{75DEA9C1-7F2A-7162-F926-D177C6BC743D}"/>
              </a:ext>
            </a:extLst>
          </p:cNvPr>
          <p:cNvSpPr/>
          <p:nvPr/>
        </p:nvSpPr>
        <p:spPr>
          <a:xfrm>
            <a:off x="41068708" y="5721737"/>
            <a:ext cx="127221" cy="2808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ectangle 119">
            <a:extLst>
              <a:ext uri="{FF2B5EF4-FFF2-40B4-BE49-F238E27FC236}">
                <a16:creationId xmlns:a16="http://schemas.microsoft.com/office/drawing/2014/main" id="{B8FF05FB-594A-3864-CEFF-AFE7FBC77967}"/>
              </a:ext>
            </a:extLst>
          </p:cNvPr>
          <p:cNvSpPr/>
          <p:nvPr/>
        </p:nvSpPr>
        <p:spPr>
          <a:xfrm>
            <a:off x="27196413" y="26070978"/>
            <a:ext cx="108000" cy="2772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8" name="Rectangle 127">
            <a:extLst>
              <a:ext uri="{FF2B5EF4-FFF2-40B4-BE49-F238E27FC236}">
                <a16:creationId xmlns:a16="http://schemas.microsoft.com/office/drawing/2014/main" id="{E51FA5E6-7BA4-9A0F-F9A8-1151A01CEF48}"/>
              </a:ext>
            </a:extLst>
          </p:cNvPr>
          <p:cNvSpPr/>
          <p:nvPr/>
        </p:nvSpPr>
        <p:spPr>
          <a:xfrm>
            <a:off x="29337000" y="26045578"/>
            <a:ext cx="108000" cy="2844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9" name="Rectangle 128">
            <a:extLst>
              <a:ext uri="{FF2B5EF4-FFF2-40B4-BE49-F238E27FC236}">
                <a16:creationId xmlns:a16="http://schemas.microsoft.com/office/drawing/2014/main" id="{47C852A5-028C-AEA0-0679-F10F29AEAF2C}"/>
              </a:ext>
            </a:extLst>
          </p:cNvPr>
          <p:cNvSpPr/>
          <p:nvPr/>
        </p:nvSpPr>
        <p:spPr>
          <a:xfrm>
            <a:off x="27711400" y="29465395"/>
            <a:ext cx="108000" cy="2808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1" name="Rectangle 130">
            <a:extLst>
              <a:ext uri="{FF2B5EF4-FFF2-40B4-BE49-F238E27FC236}">
                <a16:creationId xmlns:a16="http://schemas.microsoft.com/office/drawing/2014/main" id="{4F2BCB97-0851-56BC-969B-B74CB8D7EAEC}"/>
              </a:ext>
            </a:extLst>
          </p:cNvPr>
          <p:cNvSpPr/>
          <p:nvPr/>
        </p:nvSpPr>
        <p:spPr>
          <a:xfrm>
            <a:off x="39166800" y="9401963"/>
            <a:ext cx="114300" cy="2880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4" name="Rectangle 133">
            <a:extLst>
              <a:ext uri="{FF2B5EF4-FFF2-40B4-BE49-F238E27FC236}">
                <a16:creationId xmlns:a16="http://schemas.microsoft.com/office/drawing/2014/main" id="{F4C31AA1-078C-63A3-B3F3-F6A05A88ABC1}"/>
              </a:ext>
            </a:extLst>
          </p:cNvPr>
          <p:cNvSpPr/>
          <p:nvPr/>
        </p:nvSpPr>
        <p:spPr>
          <a:xfrm>
            <a:off x="41325800" y="9401963"/>
            <a:ext cx="108000" cy="288000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5" name="Rectangle 134">
            <a:extLst>
              <a:ext uri="{FF2B5EF4-FFF2-40B4-BE49-F238E27FC236}">
                <a16:creationId xmlns:a16="http://schemas.microsoft.com/office/drawing/2014/main" id="{56385506-65D7-9246-7E34-32B121CA18C3}"/>
              </a:ext>
            </a:extLst>
          </p:cNvPr>
          <p:cNvSpPr/>
          <p:nvPr/>
        </p:nvSpPr>
        <p:spPr>
          <a:xfrm>
            <a:off x="21541193" y="32537401"/>
            <a:ext cx="3996000" cy="2423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Aptos" panose="020B0004020202020204" pitchFamily="34" charset="0"/>
              </a:rPr>
              <a:t>Env nucleotide sequence alignment</a:t>
            </a:r>
            <a:endParaRPr lang="en-ZA" sz="1200" dirty="0">
              <a:solidFill>
                <a:sysClr val="windowText" lastClr="000000"/>
              </a:solidFill>
              <a:latin typeface="Aptos" panose="020B0004020202020204" pitchFamily="34" charset="0"/>
            </a:endParaRPr>
          </a:p>
        </p:txBody>
      </p:sp>
      <p:sp>
        <p:nvSpPr>
          <p:cNvPr id="136" name="Rectangle 135">
            <a:extLst>
              <a:ext uri="{FF2B5EF4-FFF2-40B4-BE49-F238E27FC236}">
                <a16:creationId xmlns:a16="http://schemas.microsoft.com/office/drawing/2014/main" id="{42743825-5854-01FC-A510-B58C24FB3D07}"/>
              </a:ext>
            </a:extLst>
          </p:cNvPr>
          <p:cNvSpPr/>
          <p:nvPr/>
        </p:nvSpPr>
        <p:spPr>
          <a:xfrm>
            <a:off x="26184568" y="32367274"/>
            <a:ext cx="3672268" cy="5062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Aptos" panose="020B0004020202020204" pitchFamily="34" charset="0"/>
              </a:rPr>
              <a:t>Gag nucleotide sequence alignment</a:t>
            </a:r>
            <a:endParaRPr lang="en-ZA" sz="1200" dirty="0">
              <a:solidFill>
                <a:sysClr val="windowText" lastClr="000000"/>
              </a:solidFill>
              <a:latin typeface="Aptos" panose="020B0004020202020204" pitchFamily="34" charset="0"/>
            </a:endParaRPr>
          </a:p>
        </p:txBody>
      </p:sp>
      <p:sp>
        <p:nvSpPr>
          <p:cNvPr id="138" name="Rectangle 137">
            <a:extLst>
              <a:ext uri="{FF2B5EF4-FFF2-40B4-BE49-F238E27FC236}">
                <a16:creationId xmlns:a16="http://schemas.microsoft.com/office/drawing/2014/main" id="{815BAAED-0C74-6341-53D6-1015C6D8E482}"/>
              </a:ext>
            </a:extLst>
          </p:cNvPr>
          <p:cNvSpPr/>
          <p:nvPr/>
        </p:nvSpPr>
        <p:spPr>
          <a:xfrm>
            <a:off x="38785800" y="15811500"/>
            <a:ext cx="2933700" cy="3563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Aptos" panose="020B0004020202020204" pitchFamily="34" charset="0"/>
              </a:rPr>
              <a:t>Env nucleotide sequence alignment</a:t>
            </a:r>
            <a:endParaRPr lang="en-ZA" sz="1200" dirty="0">
              <a:solidFill>
                <a:sysClr val="windowText" lastClr="000000"/>
              </a:solidFill>
              <a:latin typeface="Aptos" panose="020B0004020202020204" pitchFamily="34" charset="0"/>
            </a:endParaRPr>
          </a:p>
        </p:txBody>
      </p:sp>
      <p:sp>
        <p:nvSpPr>
          <p:cNvPr id="139" name="Rectangle 138">
            <a:extLst>
              <a:ext uri="{FF2B5EF4-FFF2-40B4-BE49-F238E27FC236}">
                <a16:creationId xmlns:a16="http://schemas.microsoft.com/office/drawing/2014/main" id="{F2A847AE-88F0-2760-AFBC-2C66E4815DE9}"/>
              </a:ext>
            </a:extLst>
          </p:cNvPr>
          <p:cNvSpPr/>
          <p:nvPr/>
        </p:nvSpPr>
        <p:spPr>
          <a:xfrm>
            <a:off x="43478310" y="15733775"/>
            <a:ext cx="3332370" cy="448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ptos" panose="020B0004020202020204" pitchFamily="34" charset="0"/>
              </a:rPr>
              <a:t>Gag nucleotide sequence alignment</a:t>
            </a:r>
            <a:endParaRPr lang="en-ZA" sz="1200" dirty="0">
              <a:solidFill>
                <a:schemeClr val="tx1"/>
              </a:solidFill>
              <a:latin typeface="Aptos" panose="020B0004020202020204" pitchFamily="34" charset="0"/>
            </a:endParaRPr>
          </a:p>
        </p:txBody>
      </p:sp>
      <p:sp>
        <p:nvSpPr>
          <p:cNvPr id="140" name="Rectangle 139">
            <a:extLst>
              <a:ext uri="{FF2B5EF4-FFF2-40B4-BE49-F238E27FC236}">
                <a16:creationId xmlns:a16="http://schemas.microsoft.com/office/drawing/2014/main" id="{9DEDC137-8344-D810-30A5-4F187C1D1104}"/>
              </a:ext>
            </a:extLst>
          </p:cNvPr>
          <p:cNvSpPr/>
          <p:nvPr/>
        </p:nvSpPr>
        <p:spPr>
          <a:xfrm>
            <a:off x="35172752" y="16989676"/>
            <a:ext cx="4685117" cy="4318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0226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Aptos" panose="020B0004020202020204" pitchFamily="34" charset="0"/>
              </a:rPr>
              <a:t>V1V2 region- </a:t>
            </a:r>
            <a:r>
              <a:rPr kumimoji="0" lang="en-US" sz="2000" b="1" i="0" u="none" strike="noStrike" kern="1200" cap="none" spc="0" normalizeH="0" baseline="0" noProof="0" dirty="0">
                <a:ln>
                  <a:noFill/>
                </a:ln>
                <a:solidFill>
                  <a:sysClr val="windowText" lastClr="000000"/>
                </a:solidFill>
                <a:effectLst/>
                <a:uLnTx/>
                <a:uFillTx/>
                <a:latin typeface="Aptos" panose="020B0004020202020204" pitchFamily="34" charset="0"/>
              </a:rPr>
              <a:t>CAP256-V2LS</a:t>
            </a:r>
            <a:endParaRPr kumimoji="0" lang="en-ZA" sz="2000" b="1" i="0" u="none" strike="noStrike" kern="1200" cap="none" spc="0" normalizeH="0" baseline="0" noProof="0" dirty="0">
              <a:ln>
                <a:noFill/>
              </a:ln>
              <a:solidFill>
                <a:sysClr val="windowText" lastClr="000000"/>
              </a:solidFill>
              <a:effectLst/>
              <a:uLnTx/>
              <a:uFillTx/>
              <a:latin typeface="Aptos" panose="020B0004020202020204" pitchFamily="34" charset="0"/>
            </a:endParaRPr>
          </a:p>
        </p:txBody>
      </p:sp>
      <p:sp>
        <p:nvSpPr>
          <p:cNvPr id="142" name="Rectangle 141">
            <a:extLst>
              <a:ext uri="{FF2B5EF4-FFF2-40B4-BE49-F238E27FC236}">
                <a16:creationId xmlns:a16="http://schemas.microsoft.com/office/drawing/2014/main" id="{F7B79717-674C-F0B6-C456-07036568222E}"/>
              </a:ext>
            </a:extLst>
          </p:cNvPr>
          <p:cNvSpPr/>
          <p:nvPr/>
        </p:nvSpPr>
        <p:spPr>
          <a:xfrm>
            <a:off x="43421613" y="16988433"/>
            <a:ext cx="4929416" cy="443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0226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Aptos" panose="020B0004020202020204" pitchFamily="34" charset="0"/>
              </a:rPr>
              <a:t>CD4bs region- </a:t>
            </a:r>
            <a:r>
              <a:rPr kumimoji="0" lang="en-US" sz="2000" b="1" i="0" u="none" strike="noStrike" kern="1200" cap="none" spc="0" normalizeH="0" baseline="0" noProof="0" dirty="0">
                <a:ln>
                  <a:noFill/>
                </a:ln>
                <a:solidFill>
                  <a:sysClr val="windowText" lastClr="000000"/>
                </a:solidFill>
                <a:effectLst/>
                <a:uLnTx/>
                <a:uFillTx/>
                <a:latin typeface="Aptos" panose="020B0004020202020204" pitchFamily="34" charset="0"/>
              </a:rPr>
              <a:t>VRCO7-523LS</a:t>
            </a:r>
            <a:endParaRPr kumimoji="0" lang="en-ZA" sz="2000" b="1" i="0" u="none" strike="noStrike" kern="1200" cap="none" spc="0" normalizeH="0" baseline="0" noProof="0" dirty="0">
              <a:ln>
                <a:noFill/>
              </a:ln>
              <a:solidFill>
                <a:sysClr val="windowText" lastClr="000000"/>
              </a:solidFill>
              <a:effectLst/>
              <a:uLnTx/>
              <a:uFillTx/>
              <a:latin typeface="Aptos" panose="020B0004020202020204" pitchFamily="34" charset="0"/>
            </a:endParaRPr>
          </a:p>
        </p:txBody>
      </p:sp>
    </p:spTree>
    <p:extLst>
      <p:ext uri="{BB962C8B-B14F-4D97-AF65-F5344CB8AC3E}">
        <p14:creationId xmlns:p14="http://schemas.microsoft.com/office/powerpoint/2010/main" val="425284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I Poster PowerPointTemplate" id="{D1A5D400-EFD4-460F-AC14-34B99A381677}" vid="{E4E7F868-5AD6-4C89-B349-939F0783F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0D7DBB2BBDE824996CF90BF5635FA1E" ma:contentTypeVersion="13" ma:contentTypeDescription="Ein neues Dokument erstellen." ma:contentTypeScope="" ma:versionID="c46fa18bb05f219a6ea979e8738778ab">
  <xsd:schema xmlns:xsd="http://www.w3.org/2001/XMLSchema" xmlns:xs="http://www.w3.org/2001/XMLSchema" xmlns:p="http://schemas.microsoft.com/office/2006/metadata/properties" xmlns:ns2="9fe535dd-9ac3-4bd6-b2d1-d2067ee3902c" xmlns:ns3="f25eb304-a9ac-4afc-84cd-ed60d8aaf41c" targetNamespace="http://schemas.microsoft.com/office/2006/metadata/properties" ma:root="true" ma:fieldsID="3d389da2911574b575501f7906f21442" ns2:_="" ns3:_="">
    <xsd:import namespace="9fe535dd-9ac3-4bd6-b2d1-d2067ee3902c"/>
    <xsd:import namespace="f25eb304-a9ac-4afc-84cd-ed60d8aaf41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535dd-9ac3-4bd6-b2d1-d2067ee39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8a59aaaf-67c2-4a9b-8dae-6c62ae0ca49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5eb304-a9ac-4afc-84cd-ed60d8aaf41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f6fef6-571c-467b-9273-435ded121bff}" ma:internalName="TaxCatchAll" ma:showField="CatchAllData" ma:web="f25eb304-a9ac-4afc-84cd-ed60d8aaf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e535dd-9ac3-4bd6-b2d1-d2067ee3902c">
      <Terms xmlns="http://schemas.microsoft.com/office/infopath/2007/PartnerControls"/>
    </lcf76f155ced4ddcb4097134ff3c332f>
    <TaxCatchAll xmlns="f25eb304-a9ac-4afc-84cd-ed60d8aaf41c" xsi:nil="true"/>
  </documentManagement>
</p:properties>
</file>

<file path=customXml/itemProps1.xml><?xml version="1.0" encoding="utf-8"?>
<ds:datastoreItem xmlns:ds="http://schemas.openxmlformats.org/officeDocument/2006/customXml" ds:itemID="{C347DF37-3C08-4AD1-86C3-5265BDDC46F7}">
  <ds:schemaRefs>
    <ds:schemaRef ds:uri="http://schemas.microsoft.com/sharepoint/v3/contenttype/forms"/>
  </ds:schemaRefs>
</ds:datastoreItem>
</file>

<file path=customXml/itemProps2.xml><?xml version="1.0" encoding="utf-8"?>
<ds:datastoreItem xmlns:ds="http://schemas.openxmlformats.org/officeDocument/2006/customXml" ds:itemID="{A3738C95-2D71-4E6D-95FD-D46EB904ED15}"/>
</file>

<file path=customXml/itemProps3.xml><?xml version="1.0" encoding="utf-8"?>
<ds:datastoreItem xmlns:ds="http://schemas.openxmlformats.org/officeDocument/2006/customXml" ds:itemID="{EDA8AA9C-6429-4273-820D-88222B9D153D}">
  <ds:schemaRefs>
    <ds:schemaRef ds:uri="http://schemas.microsoft.com/office/2006/metadata/properties"/>
    <ds:schemaRef ds:uri="http://schemas.microsoft.com/office/infopath/2007/PartnerControls"/>
    <ds:schemaRef ds:uri="2f855850-2c90-41f1-8ea4-90bf6a10880d"/>
    <ds:schemaRef ds:uri="98098172-b143-4fc6-b7dd-0e31b2cd5ed1"/>
  </ds:schemaRefs>
</ds:datastoreItem>
</file>

<file path=docProps/app.xml><?xml version="1.0" encoding="utf-8"?>
<Properties xmlns="http://schemas.openxmlformats.org/officeDocument/2006/extended-properties" xmlns:vt="http://schemas.openxmlformats.org/officeDocument/2006/docPropsVTypes">
  <Template/>
  <TotalTime>3582</TotalTime>
  <Words>1427</Words>
  <Application>Microsoft Office PowerPoint</Application>
  <PresentationFormat>Custom</PresentationFormat>
  <Paragraphs>325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The viral rebound following ATI was not as a result of emergence of bNAb resistance or CTL escape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Nombali Gumede</cp:lastModifiedBy>
  <cp:revision>73</cp:revision>
  <cp:lastPrinted>2019-09-17T15:52:02Z</cp:lastPrinted>
  <dcterms:created xsi:type="dcterms:W3CDTF">2019-07-02T13:39:34Z</dcterms:created>
  <dcterms:modified xsi:type="dcterms:W3CDTF">2026-02-23T13:07:52Z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0x010100E0D7DBB2BBDE824996CF90BF5635FA1E</vt:lpwstr>
  </property>
</Properties>
</file>