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embeddings/Microsoft_Excel_Worksheet1.xlsx" ContentType="application/octet-stream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49377600" cy="32918400"/>
  <p:notesSz cx="9309100" cy="7023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000000"/>
          </p15:clr>
        </p15:guide>
        <p15:guide id="2" pos="15552" userDrawn="1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gxM9vEthpghWj7bpzvrZ9NCBAcy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9CB21C-AF03-11CB-DCD7-C2575CB5E724}" name="Mohtashemi, Neaka Z." initials="NM" userId="S::NMohtashemi@mednet.ucla.edu::e43a5537-b86b-4114-b28f-2d73eacd831e" providerId="AD"/>
  <p188:author id="{AC9A7F3F-0BEE-396F-8320-60E39DD8881D}" name="Bhattacharya, Debika" initials="DB" userId="S::DebikaB@mednet.ucla.edu::d6ff0100-c3a9-4d54-ad62-cf9fa67868be" providerId="AD"/>
  <p188:author id="{3FACEA72-3CAF-5072-EF2A-BA9A09E2F1D0}" name="Bhattacharya, Debika" initials="BD" userId="S::debikab@mednet.ucla.edu::d6ff0100-c3a9-4d54-ad62-cf9fa67868b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038F94-8D7D-4187-8BEC-8391850D1EFA}" v="39" dt="2026-02-21T00:49:44.550"/>
  </p1510:revLst>
</p1510:revInfo>
</file>

<file path=ppt/tableStyles.xml><?xml version="1.0" encoding="utf-8"?>
<a:tblStyleLst xmlns:a="http://schemas.openxmlformats.org/drawingml/2006/main" def="{9108AF72-0A46-4E02-ACBE-3914CE080629}">
  <a:tblStyle styleId="{9108AF72-0A46-4E02-ACBE-3914CE08062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9" autoAdjust="0"/>
    <p:restoredTop sz="94682"/>
  </p:normalViewPr>
  <p:slideViewPr>
    <p:cSldViewPr snapToGrid="0">
      <p:cViewPr>
        <p:scale>
          <a:sx n="20" d="100"/>
          <a:sy n="20" d="100"/>
        </p:scale>
        <p:origin x="2070" y="294"/>
      </p:cViewPr>
      <p:guideLst>
        <p:guide orient="horz" pos="10368"/>
        <p:guide pos="155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518643180201169E-2"/>
          <c:y val="1.5852101177851709E-2"/>
          <c:w val="0.95279473072867416"/>
          <c:h val="0.851760211947026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Pre-Intervention</c:v>
                </c:pt>
              </c:strCache>
            </c:strRef>
          </c:tx>
          <c:spPr>
            <a:solidFill>
              <a:srgbClr val="0F9ED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3282261656210376E-2"/>
                  <c:y val="-1.0340777003993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6E-7F42-A181-70C578FBED1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 Rounded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HCV Viremia</c:v>
                </c:pt>
                <c:pt idx="1">
                  <c:v>Linkage to Care ID/GI</c:v>
                </c:pt>
                <c:pt idx="2">
                  <c:v>Initiated on Treatment</c:v>
                </c:pt>
                <c:pt idx="3">
                  <c:v>SVR Achieved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</c:v>
                </c:pt>
                <c:pt idx="1">
                  <c:v>0.3</c:v>
                </c:pt>
                <c:pt idx="2">
                  <c:v>0.25</c:v>
                </c:pt>
                <c:pt idx="3">
                  <c:v>0.66700000000000004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F-4723-94BE-76EDCA3386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Post-Intervention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CC-4E0E-8193-A3335A96053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 Rounded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HCV Viremia</c:v>
                </c:pt>
                <c:pt idx="1">
                  <c:v>Linkage to Care ID/GI</c:v>
                </c:pt>
                <c:pt idx="2">
                  <c:v>Initiated on Treatment</c:v>
                </c:pt>
                <c:pt idx="3">
                  <c:v>SVR Achieved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0.14000000000000001</c:v>
                </c:pt>
                <c:pt idx="1">
                  <c:v>0.41</c:v>
                </c:pt>
                <c:pt idx="2">
                  <c:v>0.22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5F-4723-94BE-76EDCA3386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5940511"/>
        <c:axId val="425942911"/>
      </c:barChart>
      <c:catAx>
        <c:axId val="425940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 Rounded"/>
                <a:ea typeface="+mn-ea"/>
                <a:cs typeface="+mn-cs"/>
              </a:defRPr>
            </a:pPr>
            <a:endParaRPr lang="en-US"/>
          </a:p>
        </c:txPr>
        <c:crossAx val="425942911"/>
        <c:crosses val="autoZero"/>
        <c:auto val="1"/>
        <c:lblAlgn val="ctr"/>
        <c:lblOffset val="100"/>
        <c:noMultiLvlLbl val="0"/>
      </c:catAx>
      <c:valAx>
        <c:axId val="425942911"/>
        <c:scaling>
          <c:orientation val="minMax"/>
          <c:max val="1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 Rounded"/>
                <a:ea typeface="+mn-ea"/>
                <a:cs typeface="+mn-cs"/>
              </a:defRPr>
            </a:pPr>
            <a:endParaRPr lang="en-US"/>
          </a:p>
        </c:txPr>
        <c:crossAx val="425940511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Arial Rounded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890448938054739E-2"/>
          <c:y val="8.8039929467602307E-2"/>
          <c:w val="0.94583058562992128"/>
          <c:h val="0.73324118320761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Pre-Intervention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 Rounded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Unable to Reach Patient</c:v>
                </c:pt>
                <c:pt idx="1">
                  <c:v>Consult to viral hep clinic not placed</c:v>
                </c:pt>
                <c:pt idx="2">
                  <c:v>HCV Viremia Not Addressed at post-ED follow up</c:v>
                </c:pt>
                <c:pt idx="3">
                  <c:v>Provider not able to evaluate patient post-ED follow up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0.57999999999999996</c:v>
                </c:pt>
                <c:pt idx="1">
                  <c:v>0.18</c:v>
                </c:pt>
                <c:pt idx="2">
                  <c:v>0.03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70-42BF-8FC8-D1EA0B4266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Post-Intervention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 Rounded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Unable to Reach Patient</c:v>
                </c:pt>
                <c:pt idx="1">
                  <c:v>Consult to viral hep clinic not placed</c:v>
                </c:pt>
                <c:pt idx="2">
                  <c:v>HCV Viremia Not Addressed at post-ED follow up</c:v>
                </c:pt>
                <c:pt idx="3">
                  <c:v>Provider not able to evaluate patient post-ED follow up 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0.59</c:v>
                </c:pt>
                <c:pt idx="1">
                  <c:v>0.04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70-42BF-8FC8-D1EA0B426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overlap val="-15"/>
        <c:axId val="442091216"/>
        <c:axId val="442087976"/>
      </c:barChart>
      <c:catAx>
        <c:axId val="44209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 Rounded"/>
                <a:ea typeface="+mn-ea"/>
                <a:cs typeface="+mn-cs"/>
              </a:defRPr>
            </a:pPr>
            <a:endParaRPr lang="en-US"/>
          </a:p>
        </c:txPr>
        <c:crossAx val="442087976"/>
        <c:crossesAt val="0"/>
        <c:auto val="1"/>
        <c:lblAlgn val="ctr"/>
        <c:lblOffset val="100"/>
        <c:noMultiLvlLbl val="0"/>
      </c:catAx>
      <c:valAx>
        <c:axId val="442087976"/>
        <c:scaling>
          <c:orientation val="minMax"/>
          <c:max val="0.65000000000000013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 Rounded"/>
                <a:ea typeface="+mn-ea"/>
                <a:cs typeface="+mn-cs"/>
              </a:defRPr>
            </a:pPr>
            <a:endParaRPr lang="en-US"/>
          </a:p>
        </c:txPr>
        <c:crossAx val="4420912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7293741662057837"/>
          <c:y val="2.4238527643722026E-2"/>
          <c:w val="0.51713390645325075"/>
          <c:h val="5.73026909942708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Arial Rounded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33837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75262" y="0"/>
            <a:ext cx="4033837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676525" y="525463"/>
            <a:ext cx="3952875" cy="2635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241425" y="3336925"/>
            <a:ext cx="68262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670675"/>
            <a:ext cx="4033837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75262" y="6670675"/>
            <a:ext cx="4033837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‹Nr.›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/>
        </p:nvSpPr>
        <p:spPr>
          <a:xfrm>
            <a:off x="5275262" y="6670675"/>
            <a:ext cx="4033837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76525" y="525463"/>
            <a:ext cx="3952875" cy="2635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1241425" y="3336925"/>
            <a:ext cx="68262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3700463" y="29987875"/>
            <a:ext cx="10287000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16873538" y="29987875"/>
            <a:ext cx="15630525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35390138" y="29987875"/>
            <a:ext cx="10287000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3700463" y="2930525"/>
            <a:ext cx="41976675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3700463" y="9510713"/>
            <a:ext cx="41976675" cy="1975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3700463" y="29987875"/>
            <a:ext cx="10287000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16873538" y="29987875"/>
            <a:ext cx="15630525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35390138" y="29987875"/>
            <a:ext cx="10287000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ctrTitle"/>
          </p:nvPr>
        </p:nvSpPr>
        <p:spPr>
          <a:xfrm>
            <a:off x="3702662" y="10226675"/>
            <a:ext cx="41972279" cy="705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"/>
          </p:nvPr>
        </p:nvSpPr>
        <p:spPr>
          <a:xfrm>
            <a:off x="7406972" y="18653125"/>
            <a:ext cx="34563661" cy="841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Times New Roman"/>
              <a:buNone/>
              <a:defRPr/>
            </a:lvl1pPr>
            <a:lvl2pPr lvl="1" algn="ctr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Times New Roman"/>
              <a:buNone/>
              <a:defRPr/>
            </a:lvl2pPr>
            <a:lvl3pPr lvl="2" algn="ctr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  <a:defRPr/>
            </a:lvl3pPr>
            <a:lvl4pPr lvl="3" algn="ctr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Times New Roman"/>
              <a:buNone/>
              <a:defRPr/>
            </a:lvl4pPr>
            <a:lvl5pPr lvl="4" algn="ctr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Times New Roman"/>
              <a:buNone/>
              <a:defRPr/>
            </a:lvl5pPr>
            <a:lvl6pPr lvl="5" algn="ctr">
              <a:lnSpc>
                <a:spcPct val="100000"/>
              </a:lnSpc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SzPts val="5631"/>
              <a:buFont typeface="Times New Roman"/>
              <a:buNone/>
              <a:defRPr/>
            </a:lvl6pPr>
            <a:lvl7pPr lvl="6" algn="ctr">
              <a:lnSpc>
                <a:spcPct val="100000"/>
              </a:lnSpc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SzPts val="5631"/>
              <a:buFont typeface="Times New Roman"/>
              <a:buNone/>
              <a:defRPr/>
            </a:lvl7pPr>
            <a:lvl8pPr lvl="7" algn="ctr">
              <a:lnSpc>
                <a:spcPct val="100000"/>
              </a:lnSpc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SzPts val="5631"/>
              <a:buFont typeface="Times New Roman"/>
              <a:buNone/>
              <a:defRPr/>
            </a:lvl8pPr>
            <a:lvl9pPr lvl="8" algn="ctr">
              <a:lnSpc>
                <a:spcPct val="100000"/>
              </a:lnSpc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SzPts val="5631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3700463" y="29987875"/>
            <a:ext cx="10287000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16873538" y="29987875"/>
            <a:ext cx="15630525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35390138" y="29987875"/>
            <a:ext cx="10287000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 rot="5400000">
            <a:off x="27264918" y="10849130"/>
            <a:ext cx="26330275" cy="10493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 rot="5400000">
            <a:off x="6197998" y="433543"/>
            <a:ext cx="26330275" cy="3132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3700463" y="29987875"/>
            <a:ext cx="10287000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16873538" y="29987875"/>
            <a:ext cx="15630525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35390138" y="29987875"/>
            <a:ext cx="10287000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700463" y="2930525"/>
            <a:ext cx="41976675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 rot="5400000">
            <a:off x="14813758" y="-1602583"/>
            <a:ext cx="19750087" cy="4197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3700463" y="29987875"/>
            <a:ext cx="10287000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16873538" y="29987875"/>
            <a:ext cx="15630525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35390138" y="29987875"/>
            <a:ext cx="10287000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9678685" y="23042565"/>
            <a:ext cx="29626229" cy="272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45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>
            <a:spLocks noGrp="1"/>
          </p:cNvSpPr>
          <p:nvPr>
            <p:ph type="pic" idx="2"/>
          </p:nvPr>
        </p:nvSpPr>
        <p:spPr>
          <a:xfrm>
            <a:off x="9678685" y="2941641"/>
            <a:ext cx="29626229" cy="19750087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9678685" y="25763541"/>
            <a:ext cx="29626229" cy="386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58"/>
              </a:spcBef>
              <a:spcAft>
                <a:spcPts val="0"/>
              </a:spcAft>
              <a:buClr>
                <a:schemeClr val="dk1"/>
              </a:buClr>
              <a:buSzPts val="1292"/>
              <a:buFont typeface="Times New Roman"/>
              <a:buNone/>
              <a:defRPr sz="1292"/>
            </a:lvl1pPr>
            <a:lvl2pPr marL="914400" lvl="1" indent="-228600" algn="l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>
                <a:schemeClr val="dk1"/>
              </a:buClr>
              <a:buSzPts val="1108"/>
              <a:buFont typeface="Times New Roman"/>
              <a:buNone/>
              <a:defRPr sz="1108"/>
            </a:lvl2pPr>
            <a:lvl3pPr marL="1371600" lvl="2" indent="-228600" algn="l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Clr>
                <a:schemeClr val="dk1"/>
              </a:buClr>
              <a:buSzPts val="923"/>
              <a:buFont typeface="Times New Roman"/>
              <a:buNone/>
              <a:defRPr sz="922"/>
            </a:lvl3pPr>
            <a:lvl4pPr marL="1828800" lvl="3" indent="-228600" algn="l">
              <a:lnSpc>
                <a:spcPct val="100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831"/>
              <a:buFont typeface="Times New Roman"/>
              <a:buNone/>
              <a:defRPr sz="831"/>
            </a:lvl4pPr>
            <a:lvl5pPr marL="2286000" lvl="4" indent="-228600" algn="l">
              <a:lnSpc>
                <a:spcPct val="100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831"/>
              <a:buFont typeface="Times New Roman"/>
              <a:buNone/>
              <a:defRPr sz="831"/>
            </a:lvl5pPr>
            <a:lvl6pPr marL="2743200" lvl="5" indent="-228600" algn="l">
              <a:lnSpc>
                <a:spcPct val="100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831"/>
              <a:buFont typeface="Times New Roman"/>
              <a:buNone/>
              <a:defRPr sz="831"/>
            </a:lvl6pPr>
            <a:lvl7pPr marL="3200400" lvl="6" indent="-228600" algn="l">
              <a:lnSpc>
                <a:spcPct val="100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831"/>
              <a:buFont typeface="Times New Roman"/>
              <a:buNone/>
              <a:defRPr sz="831"/>
            </a:lvl7pPr>
            <a:lvl8pPr marL="3657600" lvl="7" indent="-228600" algn="l">
              <a:lnSpc>
                <a:spcPct val="100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831"/>
              <a:buFont typeface="Times New Roman"/>
              <a:buNone/>
              <a:defRPr sz="831"/>
            </a:lvl8pPr>
            <a:lvl9pPr marL="4114800" lvl="8" indent="-228600" algn="l">
              <a:lnSpc>
                <a:spcPct val="100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831"/>
              <a:buFont typeface="Times New Roman"/>
              <a:buNone/>
              <a:defRPr sz="831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3700463" y="29987875"/>
            <a:ext cx="10287000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16873538" y="29987875"/>
            <a:ext cx="15630525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35390138" y="29987875"/>
            <a:ext cx="10287000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469541" y="1311275"/>
            <a:ext cx="16244888" cy="557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45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19304611" y="1311275"/>
            <a:ext cx="27603450" cy="28093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marL="457200" lvl="0" indent="-416179" algn="l">
              <a:lnSpc>
                <a:spcPct val="10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954"/>
              <a:buFont typeface="Times New Roman"/>
              <a:buChar char="•"/>
              <a:defRPr sz="2954"/>
            </a:lvl1pPr>
            <a:lvl2pPr marL="914400" lvl="1" indent="-392747" algn="l">
              <a:lnSpc>
                <a:spcPct val="10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585"/>
              <a:buFont typeface="Times New Roman"/>
              <a:buChar char="–"/>
              <a:defRPr sz="2585"/>
            </a:lvl2pPr>
            <a:lvl3pPr marL="1371600" lvl="2" indent="-369252" algn="l">
              <a:lnSpc>
                <a:spcPct val="10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215"/>
              <a:buFont typeface="Times New Roman"/>
              <a:buChar char="•"/>
              <a:defRPr sz="2215"/>
            </a:lvl3pPr>
            <a:lvl4pPr marL="1828800" lvl="3" indent="-345820" algn="l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46"/>
              <a:buFont typeface="Times New Roman"/>
              <a:buChar char="–"/>
              <a:defRPr sz="1845"/>
            </a:lvl4pPr>
            <a:lvl5pPr marL="2286000" lvl="4" indent="-345820" algn="l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46"/>
              <a:buFont typeface="Times New Roman"/>
              <a:buChar char="»"/>
              <a:defRPr sz="1845"/>
            </a:lvl5pPr>
            <a:lvl6pPr marL="2743200" lvl="5" indent="-345820" algn="l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46"/>
              <a:buFont typeface="Times New Roman"/>
              <a:buChar char="»"/>
              <a:defRPr sz="1845"/>
            </a:lvl6pPr>
            <a:lvl7pPr marL="3200400" lvl="6" indent="-345820" algn="l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46"/>
              <a:buFont typeface="Times New Roman"/>
              <a:buChar char="»"/>
              <a:defRPr sz="1845"/>
            </a:lvl7pPr>
            <a:lvl8pPr marL="3657600" lvl="7" indent="-345821" algn="l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46"/>
              <a:buFont typeface="Times New Roman"/>
              <a:buChar char="»"/>
              <a:defRPr sz="1845"/>
            </a:lvl8pPr>
            <a:lvl9pPr marL="4114800" lvl="8" indent="-345821" algn="l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46"/>
              <a:buFont typeface="Times New Roman"/>
              <a:buChar char="»"/>
              <a:defRPr sz="1845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2469541" y="6888163"/>
            <a:ext cx="16244888" cy="225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58"/>
              </a:spcBef>
              <a:spcAft>
                <a:spcPts val="0"/>
              </a:spcAft>
              <a:buClr>
                <a:schemeClr val="dk1"/>
              </a:buClr>
              <a:buSzPts val="1292"/>
              <a:buFont typeface="Times New Roman"/>
              <a:buNone/>
              <a:defRPr sz="1292"/>
            </a:lvl1pPr>
            <a:lvl2pPr marL="914400" lvl="1" indent="-228600" algn="l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>
                <a:schemeClr val="dk1"/>
              </a:buClr>
              <a:buSzPts val="1108"/>
              <a:buFont typeface="Times New Roman"/>
              <a:buNone/>
              <a:defRPr sz="1108"/>
            </a:lvl2pPr>
            <a:lvl3pPr marL="1371600" lvl="2" indent="-228600" algn="l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Clr>
                <a:schemeClr val="dk1"/>
              </a:buClr>
              <a:buSzPts val="923"/>
              <a:buFont typeface="Times New Roman"/>
              <a:buNone/>
              <a:defRPr sz="922"/>
            </a:lvl3pPr>
            <a:lvl4pPr marL="1828800" lvl="3" indent="-228600" algn="l">
              <a:lnSpc>
                <a:spcPct val="100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831"/>
              <a:buFont typeface="Times New Roman"/>
              <a:buNone/>
              <a:defRPr sz="831"/>
            </a:lvl4pPr>
            <a:lvl5pPr marL="2286000" lvl="4" indent="-228600" algn="l">
              <a:lnSpc>
                <a:spcPct val="100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831"/>
              <a:buFont typeface="Times New Roman"/>
              <a:buNone/>
              <a:defRPr sz="831"/>
            </a:lvl5pPr>
            <a:lvl6pPr marL="2743200" lvl="5" indent="-228600" algn="l">
              <a:lnSpc>
                <a:spcPct val="100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831"/>
              <a:buFont typeface="Times New Roman"/>
              <a:buNone/>
              <a:defRPr sz="831"/>
            </a:lvl6pPr>
            <a:lvl7pPr marL="3200400" lvl="6" indent="-228600" algn="l">
              <a:lnSpc>
                <a:spcPct val="100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831"/>
              <a:buFont typeface="Times New Roman"/>
              <a:buNone/>
              <a:defRPr sz="831"/>
            </a:lvl7pPr>
            <a:lvl8pPr marL="3657600" lvl="7" indent="-228600" algn="l">
              <a:lnSpc>
                <a:spcPct val="100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831"/>
              <a:buFont typeface="Times New Roman"/>
              <a:buNone/>
              <a:defRPr sz="831"/>
            </a:lvl8pPr>
            <a:lvl9pPr marL="4114800" lvl="8" indent="-228600" algn="l">
              <a:lnSpc>
                <a:spcPct val="100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831"/>
              <a:buFont typeface="Times New Roman"/>
              <a:buNone/>
              <a:defRPr sz="831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3700463" y="29987875"/>
            <a:ext cx="10287000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16873538" y="29987875"/>
            <a:ext cx="15630525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35390138" y="29987875"/>
            <a:ext cx="10287000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700463" y="2930525"/>
            <a:ext cx="41976675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3700463" y="29987875"/>
            <a:ext cx="10287000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6873538" y="29987875"/>
            <a:ext cx="15630525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35390138" y="29987875"/>
            <a:ext cx="10287000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469540" y="1317625"/>
            <a:ext cx="44438522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2469541" y="7369178"/>
            <a:ext cx="21817013" cy="307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215"/>
              <a:buFont typeface="Times New Roman"/>
              <a:buNone/>
              <a:defRPr sz="2215" b="1"/>
            </a:lvl1pPr>
            <a:lvl2pPr marL="914400" lvl="1" indent="-228600" algn="l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46"/>
              <a:buFont typeface="Times New Roman"/>
              <a:buNone/>
              <a:defRPr sz="1845" b="1"/>
            </a:lvl2pPr>
            <a:lvl3pPr marL="1371600" lvl="2" indent="-228600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Times New Roman"/>
              <a:buNone/>
              <a:defRPr sz="1662" b="1"/>
            </a:lvl3pPr>
            <a:lvl4pPr marL="1828800" lvl="3" indent="-228600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>
                <a:schemeClr val="dk1"/>
              </a:buClr>
              <a:buSzPts val="1477"/>
              <a:buFont typeface="Times New Roman"/>
              <a:buNone/>
              <a:defRPr sz="1477" b="1"/>
            </a:lvl4pPr>
            <a:lvl5pPr marL="2286000" lvl="4" indent="-228600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>
                <a:schemeClr val="dk1"/>
              </a:buClr>
              <a:buSzPts val="1477"/>
              <a:buFont typeface="Times New Roman"/>
              <a:buNone/>
              <a:defRPr sz="1477" b="1"/>
            </a:lvl5pPr>
            <a:lvl6pPr marL="2743200" lvl="5" indent="-228600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>
                <a:schemeClr val="dk1"/>
              </a:buClr>
              <a:buSzPts val="1477"/>
              <a:buFont typeface="Times New Roman"/>
              <a:buNone/>
              <a:defRPr sz="1477" b="1"/>
            </a:lvl6pPr>
            <a:lvl7pPr marL="3200400" lvl="6" indent="-228600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>
                <a:schemeClr val="dk1"/>
              </a:buClr>
              <a:buSzPts val="1477"/>
              <a:buFont typeface="Times New Roman"/>
              <a:buNone/>
              <a:defRPr sz="1477" b="1"/>
            </a:lvl7pPr>
            <a:lvl8pPr marL="3657600" lvl="7" indent="-228600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>
                <a:schemeClr val="dk1"/>
              </a:buClr>
              <a:buSzPts val="1477"/>
              <a:buFont typeface="Times New Roman"/>
              <a:buNone/>
              <a:defRPr sz="1477" b="1"/>
            </a:lvl8pPr>
            <a:lvl9pPr marL="4114800" lvl="8" indent="-228600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>
                <a:schemeClr val="dk1"/>
              </a:buClr>
              <a:buSzPts val="1477"/>
              <a:buFont typeface="Times New Roman"/>
              <a:buNone/>
              <a:defRPr sz="1477" b="1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2469541" y="10439403"/>
            <a:ext cx="21817013" cy="1896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marL="457200" lvl="0" indent="-369252" algn="l">
              <a:lnSpc>
                <a:spcPct val="10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215"/>
              <a:buFont typeface="Times New Roman"/>
              <a:buChar char="•"/>
              <a:defRPr sz="2215"/>
            </a:lvl1pPr>
            <a:lvl2pPr marL="914400" lvl="1" indent="-345821" algn="l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46"/>
              <a:buFont typeface="Times New Roman"/>
              <a:buChar char="–"/>
              <a:defRPr sz="1845"/>
            </a:lvl2pPr>
            <a:lvl3pPr marL="1371600" lvl="2" indent="-334136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Times New Roman"/>
              <a:buChar char="•"/>
              <a:defRPr sz="1662"/>
            </a:lvl3pPr>
            <a:lvl4pPr marL="1828800" lvl="3" indent="-322389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>
                <a:schemeClr val="dk1"/>
              </a:buClr>
              <a:buSzPts val="1477"/>
              <a:buFont typeface="Times New Roman"/>
              <a:buChar char="–"/>
              <a:defRPr sz="1477"/>
            </a:lvl4pPr>
            <a:lvl5pPr marL="2286000" lvl="4" indent="-322389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>
                <a:schemeClr val="dk1"/>
              </a:buClr>
              <a:buSzPts val="1477"/>
              <a:buFont typeface="Times New Roman"/>
              <a:buChar char="»"/>
              <a:defRPr sz="1477"/>
            </a:lvl5pPr>
            <a:lvl6pPr marL="2743200" lvl="5" indent="-322389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>
                <a:schemeClr val="dk1"/>
              </a:buClr>
              <a:buSzPts val="1477"/>
              <a:buFont typeface="Times New Roman"/>
              <a:buChar char="»"/>
              <a:defRPr sz="1477"/>
            </a:lvl6pPr>
            <a:lvl7pPr marL="3200400" lvl="6" indent="-322389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>
                <a:schemeClr val="dk1"/>
              </a:buClr>
              <a:buSzPts val="1477"/>
              <a:buFont typeface="Times New Roman"/>
              <a:buChar char="»"/>
              <a:defRPr sz="1477"/>
            </a:lvl7pPr>
            <a:lvl8pPr marL="3657600" lvl="7" indent="-322389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>
                <a:schemeClr val="dk1"/>
              </a:buClr>
              <a:buSzPts val="1477"/>
              <a:buFont typeface="Times New Roman"/>
              <a:buChar char="»"/>
              <a:defRPr sz="1477"/>
            </a:lvl8pPr>
            <a:lvl9pPr marL="4114800" lvl="8" indent="-322389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>
                <a:schemeClr val="dk1"/>
              </a:buClr>
              <a:buSzPts val="1477"/>
              <a:buFont typeface="Times New Roman"/>
              <a:buChar char="»"/>
              <a:defRPr sz="1477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25082808" y="7369178"/>
            <a:ext cx="21825254" cy="307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215"/>
              <a:buFont typeface="Times New Roman"/>
              <a:buNone/>
              <a:defRPr sz="2215" b="1"/>
            </a:lvl1pPr>
            <a:lvl2pPr marL="914400" lvl="1" indent="-228600" algn="l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46"/>
              <a:buFont typeface="Times New Roman"/>
              <a:buNone/>
              <a:defRPr sz="1845" b="1"/>
            </a:lvl2pPr>
            <a:lvl3pPr marL="1371600" lvl="2" indent="-228600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Times New Roman"/>
              <a:buNone/>
              <a:defRPr sz="1662" b="1"/>
            </a:lvl3pPr>
            <a:lvl4pPr marL="1828800" lvl="3" indent="-228600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>
                <a:schemeClr val="dk1"/>
              </a:buClr>
              <a:buSzPts val="1477"/>
              <a:buFont typeface="Times New Roman"/>
              <a:buNone/>
              <a:defRPr sz="1477" b="1"/>
            </a:lvl4pPr>
            <a:lvl5pPr marL="2286000" lvl="4" indent="-228600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>
                <a:schemeClr val="dk1"/>
              </a:buClr>
              <a:buSzPts val="1477"/>
              <a:buFont typeface="Times New Roman"/>
              <a:buNone/>
              <a:defRPr sz="1477" b="1"/>
            </a:lvl5pPr>
            <a:lvl6pPr marL="2743200" lvl="5" indent="-228600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>
                <a:schemeClr val="dk1"/>
              </a:buClr>
              <a:buSzPts val="1477"/>
              <a:buFont typeface="Times New Roman"/>
              <a:buNone/>
              <a:defRPr sz="1477" b="1"/>
            </a:lvl6pPr>
            <a:lvl7pPr marL="3200400" lvl="6" indent="-228600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>
                <a:schemeClr val="dk1"/>
              </a:buClr>
              <a:buSzPts val="1477"/>
              <a:buFont typeface="Times New Roman"/>
              <a:buNone/>
              <a:defRPr sz="1477" b="1"/>
            </a:lvl7pPr>
            <a:lvl8pPr marL="3657600" lvl="7" indent="-228600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>
                <a:schemeClr val="dk1"/>
              </a:buClr>
              <a:buSzPts val="1477"/>
              <a:buFont typeface="Times New Roman"/>
              <a:buNone/>
              <a:defRPr sz="1477" b="1"/>
            </a:lvl8pPr>
            <a:lvl9pPr marL="4114800" lvl="8" indent="-228600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>
                <a:schemeClr val="dk1"/>
              </a:buClr>
              <a:buSzPts val="1477"/>
              <a:buFont typeface="Times New Roman"/>
              <a:buNone/>
              <a:defRPr sz="1477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4"/>
          </p:nvPr>
        </p:nvSpPr>
        <p:spPr>
          <a:xfrm>
            <a:off x="25082808" y="10439403"/>
            <a:ext cx="21825254" cy="1896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marL="457200" lvl="0" indent="-369252" algn="l">
              <a:lnSpc>
                <a:spcPct val="10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215"/>
              <a:buFont typeface="Times New Roman"/>
              <a:buChar char="•"/>
              <a:defRPr sz="2215"/>
            </a:lvl1pPr>
            <a:lvl2pPr marL="914400" lvl="1" indent="-345821" algn="l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46"/>
              <a:buFont typeface="Times New Roman"/>
              <a:buChar char="–"/>
              <a:defRPr sz="1845"/>
            </a:lvl2pPr>
            <a:lvl3pPr marL="1371600" lvl="2" indent="-334136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Times New Roman"/>
              <a:buChar char="•"/>
              <a:defRPr sz="1662"/>
            </a:lvl3pPr>
            <a:lvl4pPr marL="1828800" lvl="3" indent="-322389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>
                <a:schemeClr val="dk1"/>
              </a:buClr>
              <a:buSzPts val="1477"/>
              <a:buFont typeface="Times New Roman"/>
              <a:buChar char="–"/>
              <a:defRPr sz="1477"/>
            </a:lvl4pPr>
            <a:lvl5pPr marL="2286000" lvl="4" indent="-322389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>
                <a:schemeClr val="dk1"/>
              </a:buClr>
              <a:buSzPts val="1477"/>
              <a:buFont typeface="Times New Roman"/>
              <a:buChar char="»"/>
              <a:defRPr sz="1477"/>
            </a:lvl5pPr>
            <a:lvl6pPr marL="2743200" lvl="5" indent="-322389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>
                <a:schemeClr val="dk1"/>
              </a:buClr>
              <a:buSzPts val="1477"/>
              <a:buFont typeface="Times New Roman"/>
              <a:buChar char="»"/>
              <a:defRPr sz="1477"/>
            </a:lvl6pPr>
            <a:lvl7pPr marL="3200400" lvl="6" indent="-322389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>
                <a:schemeClr val="dk1"/>
              </a:buClr>
              <a:buSzPts val="1477"/>
              <a:buFont typeface="Times New Roman"/>
              <a:buChar char="»"/>
              <a:defRPr sz="1477"/>
            </a:lvl7pPr>
            <a:lvl8pPr marL="3657600" lvl="7" indent="-322389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>
                <a:schemeClr val="dk1"/>
              </a:buClr>
              <a:buSzPts val="1477"/>
              <a:buFont typeface="Times New Roman"/>
              <a:buChar char="»"/>
              <a:defRPr sz="1477"/>
            </a:lvl8pPr>
            <a:lvl9pPr marL="4114800" lvl="8" indent="-322389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>
                <a:schemeClr val="dk1"/>
              </a:buClr>
              <a:buSzPts val="1477"/>
              <a:buFont typeface="Times New Roman"/>
              <a:buChar char="»"/>
              <a:defRPr sz="1477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3700463" y="29987875"/>
            <a:ext cx="10287000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16873538" y="29987875"/>
            <a:ext cx="15630525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35390138" y="29987875"/>
            <a:ext cx="10287000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3700463" y="2930525"/>
            <a:ext cx="41976675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3701014" y="9510716"/>
            <a:ext cx="20908657" cy="1975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marL="457200" lvl="0" indent="-392747" algn="l">
              <a:lnSpc>
                <a:spcPct val="10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585"/>
              <a:buFont typeface="Times New Roman"/>
              <a:buChar char="•"/>
              <a:defRPr sz="2585"/>
            </a:lvl1pPr>
            <a:lvl2pPr marL="914400" lvl="1" indent="-369252" algn="l">
              <a:lnSpc>
                <a:spcPct val="10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215"/>
              <a:buFont typeface="Times New Roman"/>
              <a:buChar char="–"/>
              <a:defRPr sz="2215"/>
            </a:lvl2pPr>
            <a:lvl3pPr marL="1371600" lvl="2" indent="-345820" algn="l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46"/>
              <a:buFont typeface="Times New Roman"/>
              <a:buChar char="•"/>
              <a:defRPr sz="1845"/>
            </a:lvl3pPr>
            <a:lvl4pPr marL="1828800" lvl="3" indent="-334136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Times New Roman"/>
              <a:buChar char="–"/>
              <a:defRPr sz="1662"/>
            </a:lvl4pPr>
            <a:lvl5pPr marL="2286000" lvl="4" indent="-334136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Times New Roman"/>
              <a:buChar char="»"/>
              <a:defRPr sz="1662"/>
            </a:lvl5pPr>
            <a:lvl6pPr marL="2743200" lvl="5" indent="-334136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Times New Roman"/>
              <a:buChar char="»"/>
              <a:defRPr sz="1662"/>
            </a:lvl6pPr>
            <a:lvl7pPr marL="3200400" lvl="6" indent="-334136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Times New Roman"/>
              <a:buChar char="»"/>
              <a:defRPr sz="1662"/>
            </a:lvl7pPr>
            <a:lvl8pPr marL="3657600" lvl="7" indent="-334136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Times New Roman"/>
              <a:buChar char="»"/>
              <a:defRPr sz="1662"/>
            </a:lvl8pPr>
            <a:lvl9pPr marL="4114800" lvl="8" indent="-334136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Times New Roman"/>
              <a:buChar char="»"/>
              <a:defRPr sz="1662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2"/>
          </p:nvPr>
        </p:nvSpPr>
        <p:spPr>
          <a:xfrm>
            <a:off x="24767932" y="9510716"/>
            <a:ext cx="20908658" cy="1975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marL="457200" lvl="0" indent="-392747" algn="l">
              <a:lnSpc>
                <a:spcPct val="10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585"/>
              <a:buFont typeface="Times New Roman"/>
              <a:buChar char="•"/>
              <a:defRPr sz="2585"/>
            </a:lvl1pPr>
            <a:lvl2pPr marL="914400" lvl="1" indent="-369252" algn="l">
              <a:lnSpc>
                <a:spcPct val="10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215"/>
              <a:buFont typeface="Times New Roman"/>
              <a:buChar char="–"/>
              <a:defRPr sz="2215"/>
            </a:lvl2pPr>
            <a:lvl3pPr marL="1371600" lvl="2" indent="-345820" algn="l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46"/>
              <a:buFont typeface="Times New Roman"/>
              <a:buChar char="•"/>
              <a:defRPr sz="1845"/>
            </a:lvl3pPr>
            <a:lvl4pPr marL="1828800" lvl="3" indent="-334136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Times New Roman"/>
              <a:buChar char="–"/>
              <a:defRPr sz="1662"/>
            </a:lvl4pPr>
            <a:lvl5pPr marL="2286000" lvl="4" indent="-334136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Times New Roman"/>
              <a:buChar char="»"/>
              <a:defRPr sz="1662"/>
            </a:lvl5pPr>
            <a:lvl6pPr marL="2743200" lvl="5" indent="-334136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Times New Roman"/>
              <a:buChar char="»"/>
              <a:defRPr sz="1662"/>
            </a:lvl6pPr>
            <a:lvl7pPr marL="3200400" lvl="6" indent="-334136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Times New Roman"/>
              <a:buChar char="»"/>
              <a:defRPr sz="1662"/>
            </a:lvl7pPr>
            <a:lvl8pPr marL="3657600" lvl="7" indent="-334136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Times New Roman"/>
              <a:buChar char="»"/>
              <a:defRPr sz="1662"/>
            </a:lvl8pPr>
            <a:lvl9pPr marL="4114800" lvl="8" indent="-334136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Times New Roman"/>
              <a:buChar char="»"/>
              <a:defRPr sz="1662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3700463" y="29987875"/>
            <a:ext cx="10287000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16873538" y="29987875"/>
            <a:ext cx="15630525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35390138" y="29987875"/>
            <a:ext cx="10287000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900489" y="21153441"/>
            <a:ext cx="41970630" cy="653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91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900489" y="13952538"/>
            <a:ext cx="41970630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46"/>
              <a:buFont typeface="Times New Roman"/>
              <a:buNone/>
              <a:defRPr sz="1845"/>
            </a:lvl1pPr>
            <a:lvl2pPr marL="914400" lvl="1" indent="-228600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Times New Roman"/>
              <a:buNone/>
              <a:defRPr sz="1662"/>
            </a:lvl2pPr>
            <a:lvl3pPr marL="1371600" lvl="2" indent="-228600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>
                <a:schemeClr val="dk1"/>
              </a:buClr>
              <a:buSzPts val="1477"/>
              <a:buFont typeface="Times New Roman"/>
              <a:buNone/>
              <a:defRPr sz="1477"/>
            </a:lvl3pPr>
            <a:lvl4pPr marL="1828800" lvl="3" indent="-228600" algn="l">
              <a:lnSpc>
                <a:spcPct val="100000"/>
              </a:lnSpc>
              <a:spcBef>
                <a:spcPts val="258"/>
              </a:spcBef>
              <a:spcAft>
                <a:spcPts val="0"/>
              </a:spcAft>
              <a:buClr>
                <a:schemeClr val="dk1"/>
              </a:buClr>
              <a:buSzPts val="1292"/>
              <a:buFont typeface="Times New Roman"/>
              <a:buNone/>
              <a:defRPr sz="1292"/>
            </a:lvl4pPr>
            <a:lvl5pPr marL="2286000" lvl="4" indent="-228600" algn="l">
              <a:lnSpc>
                <a:spcPct val="100000"/>
              </a:lnSpc>
              <a:spcBef>
                <a:spcPts val="258"/>
              </a:spcBef>
              <a:spcAft>
                <a:spcPts val="0"/>
              </a:spcAft>
              <a:buClr>
                <a:schemeClr val="dk1"/>
              </a:buClr>
              <a:buSzPts val="1292"/>
              <a:buFont typeface="Times New Roman"/>
              <a:buNone/>
              <a:defRPr sz="1292"/>
            </a:lvl5pPr>
            <a:lvl6pPr marL="2743200" lvl="5" indent="-228600" algn="l">
              <a:lnSpc>
                <a:spcPct val="100000"/>
              </a:lnSpc>
              <a:spcBef>
                <a:spcPts val="258"/>
              </a:spcBef>
              <a:spcAft>
                <a:spcPts val="0"/>
              </a:spcAft>
              <a:buClr>
                <a:schemeClr val="dk1"/>
              </a:buClr>
              <a:buSzPts val="1292"/>
              <a:buFont typeface="Times New Roman"/>
              <a:buNone/>
              <a:defRPr sz="1292"/>
            </a:lvl6pPr>
            <a:lvl7pPr marL="3200400" lvl="6" indent="-228600" algn="l">
              <a:lnSpc>
                <a:spcPct val="100000"/>
              </a:lnSpc>
              <a:spcBef>
                <a:spcPts val="258"/>
              </a:spcBef>
              <a:spcAft>
                <a:spcPts val="0"/>
              </a:spcAft>
              <a:buClr>
                <a:schemeClr val="dk1"/>
              </a:buClr>
              <a:buSzPts val="1292"/>
              <a:buFont typeface="Times New Roman"/>
              <a:buNone/>
              <a:defRPr sz="1292"/>
            </a:lvl7pPr>
            <a:lvl8pPr marL="3657600" lvl="7" indent="-228600" algn="l">
              <a:lnSpc>
                <a:spcPct val="100000"/>
              </a:lnSpc>
              <a:spcBef>
                <a:spcPts val="258"/>
              </a:spcBef>
              <a:spcAft>
                <a:spcPts val="0"/>
              </a:spcAft>
              <a:buClr>
                <a:schemeClr val="dk1"/>
              </a:buClr>
              <a:buSzPts val="1292"/>
              <a:buFont typeface="Times New Roman"/>
              <a:buNone/>
              <a:defRPr sz="1292"/>
            </a:lvl8pPr>
            <a:lvl9pPr marL="4114800" lvl="8" indent="-228600" algn="l">
              <a:lnSpc>
                <a:spcPct val="100000"/>
              </a:lnSpc>
              <a:spcBef>
                <a:spcPts val="258"/>
              </a:spcBef>
              <a:spcAft>
                <a:spcPts val="0"/>
              </a:spcAft>
              <a:buClr>
                <a:schemeClr val="dk1"/>
              </a:buClr>
              <a:buSzPts val="1292"/>
              <a:buFont typeface="Times New Roman"/>
              <a:buNone/>
              <a:defRPr sz="1292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3700463" y="29987875"/>
            <a:ext cx="10287000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16873538" y="29987875"/>
            <a:ext cx="15630525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35390138" y="29987875"/>
            <a:ext cx="10287000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700463" y="2930525"/>
            <a:ext cx="41976675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77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77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77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77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700463" y="9510713"/>
            <a:ext cx="41976675" cy="1975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marL="457200" marR="0" lvl="0" indent="-787400" algn="l" rtl="0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Times New Roman"/>
              <a:buChar char="•"/>
              <a:defRPr sz="8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723900" algn="l" rtl="0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Times New Roman"/>
              <a:buChar char="–"/>
              <a:defRPr sz="7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647700" algn="l" rtl="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Char char="•"/>
              <a:defRPr sz="6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584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Times New Roman"/>
              <a:buChar char="–"/>
              <a:defRPr sz="5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584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Times New Roman"/>
              <a:buChar char="»"/>
              <a:defRPr sz="5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586168" algn="l" rtl="0">
              <a:lnSpc>
                <a:spcPct val="100000"/>
              </a:lnSpc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SzPts val="5631"/>
              <a:buFont typeface="Times New Roman"/>
              <a:buChar char="»"/>
              <a:defRPr sz="5631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586168" algn="l" rtl="0">
              <a:lnSpc>
                <a:spcPct val="100000"/>
              </a:lnSpc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SzPts val="5631"/>
              <a:buFont typeface="Times New Roman"/>
              <a:buChar char="»"/>
              <a:defRPr sz="5631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586168" algn="l" rtl="0">
              <a:lnSpc>
                <a:spcPct val="100000"/>
              </a:lnSpc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SzPts val="5631"/>
              <a:buFont typeface="Times New Roman"/>
              <a:buChar char="»"/>
              <a:defRPr sz="5631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586168" algn="l" rtl="0">
              <a:lnSpc>
                <a:spcPct val="100000"/>
              </a:lnSpc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SzPts val="5631"/>
              <a:buFont typeface="Times New Roman"/>
              <a:buChar char="»"/>
              <a:defRPr sz="5631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3700463" y="29987875"/>
            <a:ext cx="10287000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6873538" y="29987875"/>
            <a:ext cx="15630525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35390138" y="29987875"/>
            <a:ext cx="10287000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5375" tIns="137675" rIns="275375" bIns="137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‹Nr.›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43137"/>
          </a:schemeClr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opBorder"/>
          <p:cNvSpPr txBox="1"/>
          <p:nvPr/>
        </p:nvSpPr>
        <p:spPr>
          <a:xfrm>
            <a:off x="855188" y="346075"/>
            <a:ext cx="47799188" cy="40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2" name="LeftBorder"/>
          <p:cNvSpPr txBox="1"/>
          <p:nvPr/>
        </p:nvSpPr>
        <p:spPr>
          <a:xfrm>
            <a:off x="376516" y="346075"/>
            <a:ext cx="478671" cy="320834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3" name="RightBorder"/>
          <p:cNvSpPr txBox="1"/>
          <p:nvPr/>
        </p:nvSpPr>
        <p:spPr>
          <a:xfrm>
            <a:off x="48463263" y="346075"/>
            <a:ext cx="484028" cy="320834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4" name="BottomBorder"/>
          <p:cNvSpPr txBox="1"/>
          <p:nvPr/>
        </p:nvSpPr>
        <p:spPr>
          <a:xfrm>
            <a:off x="376517" y="32032867"/>
            <a:ext cx="48570777" cy="40143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/>
          <a:lstStyle/>
          <a:p>
            <a:endParaRPr/>
          </a:p>
        </p:txBody>
      </p:sp>
      <p:pic>
        <p:nvPicPr>
          <p:cNvPr id="1026" name="UCLA_Logo" descr="David Geffen School of Medicine at UC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92256" y="3094446"/>
            <a:ext cx="3864883" cy="1093750"/>
          </a:xfrm>
          <a:prstGeom prst="rect">
            <a:avLst/>
          </a:prstGeom>
          <a:noFill/>
        </p:spPr>
      </p:pic>
      <p:sp>
        <p:nvSpPr>
          <p:cNvPr id="89" name="TitleBox"/>
          <p:cNvSpPr txBox="1"/>
          <p:nvPr/>
        </p:nvSpPr>
        <p:spPr>
          <a:xfrm>
            <a:off x="4855397" y="833537"/>
            <a:ext cx="39378237" cy="2880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None/>
            </a:pPr>
            <a:r>
              <a:rPr lang="en-US" sz="5800" b="1" dirty="0">
                <a:solidFill>
                  <a:schemeClr val="dk1"/>
                </a:solidFill>
                <a:latin typeface="Arial Rounded"/>
              </a:rPr>
              <a:t>PHARMACIST-LED NAVIGATION HEPATITIS C LINKAGE TO CARE PILOT PROGRAM IN THE EMERGENCY DEPARTMENT</a:t>
            </a:r>
          </a:p>
          <a:p>
            <a:pPr algn="ctr">
              <a:buNone/>
            </a:pPr>
            <a:r>
              <a:rPr lang="en-US" sz="2600" b="1" dirty="0">
                <a:solidFill>
                  <a:schemeClr val="dk1"/>
                </a:solidFill>
                <a:latin typeface="Arial Rounded"/>
              </a:rPr>
              <a:t>Carolyn Pham, PharmD</a:t>
            </a:r>
            <a:r>
              <a:rPr lang="en-US" sz="2600" b="1" baseline="30000" dirty="0">
                <a:solidFill>
                  <a:schemeClr val="dk1"/>
                </a:solidFill>
                <a:latin typeface="Arial Rounded"/>
              </a:rPr>
              <a:t>1</a:t>
            </a:r>
            <a:r>
              <a:rPr lang="en-US" sz="2600" b="1" dirty="0">
                <a:solidFill>
                  <a:schemeClr val="dk1"/>
                </a:solidFill>
                <a:latin typeface="Arial Rounded"/>
              </a:rPr>
              <a:t>, Jasmine Stinson, PharmD</a:t>
            </a:r>
            <a:r>
              <a:rPr lang="en-US" sz="2600" b="1" baseline="30000" dirty="0">
                <a:solidFill>
                  <a:schemeClr val="dk1"/>
                </a:solidFill>
                <a:latin typeface="Arial Rounded"/>
              </a:rPr>
              <a:t>1</a:t>
            </a:r>
            <a:r>
              <a:rPr lang="en-US" sz="2600" b="1" dirty="0">
                <a:solidFill>
                  <a:schemeClr val="dk1"/>
                </a:solidFill>
                <a:latin typeface="Arial Rounded"/>
              </a:rPr>
              <a:t>, Yash Motwani, BS</a:t>
            </a:r>
            <a:r>
              <a:rPr lang="en-US" sz="2600" b="1" baseline="30000" dirty="0">
                <a:solidFill>
                  <a:schemeClr val="dk1"/>
                </a:solidFill>
                <a:latin typeface="Arial Rounded"/>
              </a:rPr>
              <a:t>1,2</a:t>
            </a:r>
            <a:r>
              <a:rPr lang="en-US" sz="2600" b="1" dirty="0">
                <a:solidFill>
                  <a:schemeClr val="dk1"/>
                </a:solidFill>
                <a:latin typeface="Arial Rounded"/>
              </a:rPr>
              <a:t>, Neaka Mohtashemi, BA</a:t>
            </a:r>
            <a:r>
              <a:rPr lang="en-US" sz="2600" b="1" baseline="30000" dirty="0">
                <a:solidFill>
                  <a:schemeClr val="dk1"/>
                </a:solidFill>
                <a:latin typeface="Arial Rounded"/>
              </a:rPr>
              <a:t>1,3</a:t>
            </a:r>
            <a:r>
              <a:rPr lang="en-US" sz="2600" b="1" dirty="0">
                <a:solidFill>
                  <a:schemeClr val="dk1"/>
                </a:solidFill>
                <a:latin typeface="Arial Rounded"/>
              </a:rPr>
              <a:t>, Arpan Patel, MD, PhD</a:t>
            </a:r>
            <a:r>
              <a:rPr lang="en-US" sz="2600" b="1" baseline="30000" dirty="0">
                <a:solidFill>
                  <a:schemeClr val="dk1"/>
                </a:solidFill>
                <a:latin typeface="Arial Rounded"/>
              </a:rPr>
              <a:t>1</a:t>
            </a:r>
            <a:r>
              <a:rPr lang="en-US" sz="2600" b="1" dirty="0">
                <a:solidFill>
                  <a:schemeClr val="dk1"/>
                </a:solidFill>
                <a:latin typeface="Arial Rounded"/>
              </a:rPr>
              <a:t>, Manuel Celedon, MD</a:t>
            </a:r>
            <a:r>
              <a:rPr lang="en-US" sz="2600" b="1" baseline="30000" dirty="0">
                <a:solidFill>
                  <a:schemeClr val="dk1"/>
                </a:solidFill>
                <a:latin typeface="Arial Rounded"/>
              </a:rPr>
              <a:t>1</a:t>
            </a:r>
            <a:r>
              <a:rPr lang="en-US" sz="2600" b="1" dirty="0">
                <a:solidFill>
                  <a:schemeClr val="dk1"/>
                </a:solidFill>
                <a:latin typeface="Arial Rounded"/>
              </a:rPr>
              <a:t>; Jenna Kawamoto, PharmD, BCACP</a:t>
            </a:r>
            <a:r>
              <a:rPr lang="en-US" sz="2600" b="1" baseline="30000" dirty="0">
                <a:solidFill>
                  <a:schemeClr val="dk1"/>
                </a:solidFill>
                <a:latin typeface="Arial Rounded"/>
              </a:rPr>
              <a:t>1</a:t>
            </a:r>
            <a:r>
              <a:rPr lang="en-US" sz="2600" b="1" dirty="0">
                <a:solidFill>
                  <a:schemeClr val="dk1"/>
                </a:solidFill>
                <a:latin typeface="Arial Rounded"/>
              </a:rPr>
              <a:t>; Debika Bhattacharya, MD, MSc</a:t>
            </a:r>
            <a:r>
              <a:rPr lang="en-US" sz="2600" b="1" baseline="30000" dirty="0">
                <a:solidFill>
                  <a:schemeClr val="dk1"/>
                </a:solidFill>
                <a:latin typeface="Arial Rounded"/>
              </a:rPr>
              <a:t>1,3</a:t>
            </a:r>
            <a:r>
              <a:rPr lang="en-US" sz="2600" b="1" dirty="0">
                <a:solidFill>
                  <a:schemeClr val="dk1"/>
                </a:solidFill>
                <a:latin typeface="Arial Rounded"/>
              </a:rPr>
              <a:t> </a:t>
            </a:r>
            <a:endParaRPr lang="en-US" sz="2600" b="1" baseline="30000" dirty="0">
              <a:solidFill>
                <a:schemeClr val="dk1"/>
              </a:solidFill>
              <a:latin typeface="Arial Rounded"/>
            </a:endParaRPr>
          </a:p>
          <a:p>
            <a:pPr algn="ctr"/>
            <a:r>
              <a:rPr lang="en-US" sz="2000" dirty="0">
                <a:solidFill>
                  <a:schemeClr val="dk1"/>
                </a:solidFill>
                <a:latin typeface="Arial Rounded"/>
              </a:rPr>
              <a:t>1VA Greater Los Angeles Healthcare System, Los Angeles, California; 2Department of Medicine, Biostatistics David Geffen School of Medicine, University of California, Los Angeles, CA</a:t>
            </a:r>
          </a:p>
          <a:p>
            <a:pPr algn="ctr"/>
            <a:r>
              <a:rPr lang="en-US" sz="2000" dirty="0">
                <a:solidFill>
                  <a:schemeClr val="dk1"/>
                </a:solidFill>
                <a:latin typeface="Arial Rounded"/>
              </a:rPr>
              <a:t>3Division of Infectious Diseases, David Geffen School of Medicine, University of California, Los Angeles, CA</a:t>
            </a:r>
          </a:p>
        </p:txBody>
      </p:sp>
      <p:sp>
        <p:nvSpPr>
          <p:cNvPr id="32" name="ContactBox"/>
          <p:cNvSpPr txBox="1"/>
          <p:nvPr/>
        </p:nvSpPr>
        <p:spPr>
          <a:xfrm>
            <a:off x="43134567" y="1623052"/>
            <a:ext cx="5175425" cy="93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None/>
            </a:pPr>
            <a:r>
              <a:rPr lang="en-US" sz="1900" u="sng" dirty="0">
                <a:latin typeface="Arial Rounded"/>
              </a:rPr>
              <a:t>Contact Information:</a:t>
            </a:r>
          </a:p>
          <a:p>
            <a:pPr algn="ctr">
              <a:buNone/>
            </a:pPr>
            <a:r>
              <a:rPr lang="en-US" sz="1800" dirty="0">
                <a:latin typeface="Arial Rounded"/>
              </a:rPr>
              <a:t>debika.bhattacharya@va.gov</a:t>
            </a:r>
          </a:p>
          <a:p>
            <a:pPr algn="ctr">
              <a:buNone/>
            </a:pPr>
            <a:r>
              <a:rPr lang="en-US" sz="1800" dirty="0">
                <a:latin typeface="Arial Rounded"/>
              </a:rPr>
              <a:t>debikab@mednet.ucla.edu</a:t>
            </a:r>
          </a:p>
        </p:txBody>
      </p:sp>
      <p:sp>
        <p:nvSpPr>
          <p:cNvPr id="97" name="BgHeader"/>
          <p:cNvSpPr txBox="1"/>
          <p:nvPr/>
        </p:nvSpPr>
        <p:spPr>
          <a:xfrm>
            <a:off x="861318" y="4549772"/>
            <a:ext cx="15470022" cy="60665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chemeClr val="lt1"/>
                </a:solidFill>
                <a:latin typeface="Arial Rounded"/>
              </a:rPr>
              <a:t>Background</a:t>
            </a:r>
          </a:p>
        </p:txBody>
      </p:sp>
      <p:sp>
        <p:nvSpPr>
          <p:cNvPr id="96" name="BgContent"/>
          <p:cNvSpPr txBox="1"/>
          <p:nvPr/>
        </p:nvSpPr>
        <p:spPr>
          <a:xfrm>
            <a:off x="861319" y="5256627"/>
            <a:ext cx="15436628" cy="487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15912" indent="-296862"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Arial Rounded"/>
              </a:rPr>
              <a:t>In 2020, the CDC recommended universal hepatitis C screening for all adults 18 years and older.</a:t>
            </a:r>
          </a:p>
          <a:p>
            <a:pPr marL="315912" indent="-296862"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Arial Rounded"/>
              </a:rPr>
              <a:t>Emergency departments (EDs) can be important settings for HCV screening and linkage to care; prior studies report 32-43% linkage-to-care rates with dedicated navigators.</a:t>
            </a:r>
          </a:p>
          <a:p>
            <a:pPr marL="315912" indent="-296862"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Arial Rounded"/>
              </a:rPr>
              <a:t>Pharmacists are well-positioned to support HCV linkage to care due to expertise in medication management.</a:t>
            </a:r>
          </a:p>
          <a:p>
            <a:pPr marL="315912" indent="-296862"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Arial Rounded"/>
              </a:rPr>
              <a:t>In October 2023, the VAGLAHCS Viral Hepatitis Program implemented a pharmacist-led HCV linkage-to-care pilot program from the ED.</a:t>
            </a:r>
          </a:p>
          <a:p>
            <a:pPr marL="315912" indent="-296862">
              <a:buFont typeface="Arial"/>
              <a:buChar char="•"/>
            </a:pPr>
            <a:r>
              <a:rPr lang="en-US" sz="2800" b="1" u="sng" dirty="0">
                <a:solidFill>
                  <a:schemeClr val="dk1"/>
                </a:solidFill>
                <a:latin typeface="Arial Rounded"/>
              </a:rPr>
              <a:t>Objective</a:t>
            </a:r>
            <a:r>
              <a:rPr lang="en-US" sz="2800" b="1" dirty="0">
                <a:solidFill>
                  <a:schemeClr val="dk1"/>
                </a:solidFill>
                <a:latin typeface="Arial Rounded"/>
              </a:rPr>
              <a:t>: Evaluate the impact of a pharmacist-led HCV care navigation program on the HCV cascade of care, comparing the pre- and post-intervention periods and characterize barriers to HCV treatment.</a:t>
            </a:r>
          </a:p>
        </p:txBody>
      </p:sp>
      <p:sp>
        <p:nvSpPr>
          <p:cNvPr id="98" name="MethHeader"/>
          <p:cNvSpPr txBox="1"/>
          <p:nvPr/>
        </p:nvSpPr>
        <p:spPr>
          <a:xfrm>
            <a:off x="827924" y="10155900"/>
            <a:ext cx="15470022" cy="60665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chemeClr val="lt1"/>
                </a:solidFill>
                <a:latin typeface="Arial Rounded"/>
              </a:rPr>
              <a:t>Methods</a:t>
            </a:r>
          </a:p>
        </p:txBody>
      </p:sp>
      <p:sp>
        <p:nvSpPr>
          <p:cNvPr id="100" name="MethContent"/>
          <p:cNvSpPr txBox="1"/>
          <p:nvPr/>
        </p:nvSpPr>
        <p:spPr>
          <a:xfrm>
            <a:off x="1001090" y="10758832"/>
            <a:ext cx="15296856" cy="6324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700" b="1" u="sng" dirty="0">
                <a:solidFill>
                  <a:schemeClr val="dk1"/>
                </a:solidFill>
                <a:latin typeface="Arial Rounded"/>
              </a:rPr>
              <a:t>Opt-Out HCV Screening Program and Pharmacist-Led Linkage-to-Care Program (Fig.1)</a:t>
            </a:r>
          </a:p>
          <a:p>
            <a:pPr marL="315912" indent="-296862">
              <a:buFont typeface="Arial"/>
              <a:buChar char="•"/>
            </a:pPr>
            <a:r>
              <a:rPr lang="en-US" sz="2700" b="1" dirty="0">
                <a:solidFill>
                  <a:schemeClr val="dk1"/>
                </a:solidFill>
                <a:latin typeface="Arial Rounded"/>
              </a:rPr>
              <a:t>ED physician-driven universal opt-out HCV screening; positive HCV Ab  reflexes to HCV RNA</a:t>
            </a:r>
          </a:p>
          <a:p>
            <a:pPr marL="315912" indent="-296862">
              <a:buFont typeface="Arial"/>
              <a:buChar char="•"/>
            </a:pPr>
            <a:r>
              <a:rPr lang="en-US" sz="2700" b="1" dirty="0">
                <a:solidFill>
                  <a:schemeClr val="dk1"/>
                </a:solidFill>
                <a:latin typeface="Arial Rounded"/>
              </a:rPr>
              <a:t>Pharmacist e-consult placed by ED physician for patients with HCV viremia to facilitate linkage to care</a:t>
            </a:r>
          </a:p>
          <a:p>
            <a:r>
              <a:rPr lang="en-US" sz="2700" b="1" u="sng" dirty="0">
                <a:solidFill>
                  <a:schemeClr val="dk1"/>
                </a:solidFill>
                <a:latin typeface="Arial Rounded"/>
              </a:rPr>
              <a:t>Pharmacist-Led Navigation Pilot Program</a:t>
            </a:r>
          </a:p>
          <a:p>
            <a:pPr marL="315912" indent="-296862">
              <a:buFont typeface="Arial"/>
              <a:buChar char="•"/>
            </a:pPr>
            <a:r>
              <a:rPr lang="en-US" sz="2700" b="1" dirty="0">
                <a:solidFill>
                  <a:schemeClr val="dk1"/>
                </a:solidFill>
                <a:latin typeface="Arial Rounded"/>
              </a:rPr>
              <a:t>Pharmacist reviewed e-consult and triaged patients to hepatitis C pharmacist (simplified algorithm) or liver clinic (complex cases: SI/HI, HIV, HBV+, Child-Pugh B/C, prior HCV treatment, prior liver transplant, HCC, no contact info, etc.)</a:t>
            </a:r>
          </a:p>
          <a:p>
            <a:r>
              <a:rPr lang="en-US" sz="2700" b="1" u="sng" dirty="0">
                <a:solidFill>
                  <a:schemeClr val="dk1"/>
                </a:solidFill>
                <a:latin typeface="Arial Rounded"/>
              </a:rPr>
              <a:t>Single-center analysis of a pilot program of a pharmacist-led HCV linkage-to-care program with universal HCV screening in the ED. </a:t>
            </a:r>
          </a:p>
          <a:p>
            <a:pPr marL="315912" indent="-296862">
              <a:buFont typeface="Arial"/>
              <a:buChar char="•"/>
            </a:pPr>
            <a:r>
              <a:rPr lang="en-US" sz="2700" b="1" dirty="0">
                <a:solidFill>
                  <a:schemeClr val="dk1"/>
                </a:solidFill>
                <a:latin typeface="Arial Rounded"/>
              </a:rPr>
              <a:t>Pre-intervention period: Sep 1, 2021 - Sep 30, 2023 </a:t>
            </a:r>
          </a:p>
          <a:p>
            <a:pPr marL="315912" indent="-296862">
              <a:buFont typeface="Arial"/>
              <a:buChar char="•"/>
            </a:pPr>
            <a:r>
              <a:rPr lang="en-US" sz="2700" b="1" dirty="0">
                <a:solidFill>
                  <a:schemeClr val="dk1"/>
                </a:solidFill>
                <a:latin typeface="Arial Rounded"/>
              </a:rPr>
              <a:t>Post-intervention period: Oct 1, 2023 - Dec 1, 2025 </a:t>
            </a:r>
          </a:p>
          <a:p>
            <a:r>
              <a:rPr lang="en-US" sz="2700" b="1" u="sng" dirty="0">
                <a:solidFill>
                  <a:schemeClr val="dk1"/>
                </a:solidFill>
                <a:latin typeface="Arial Rounded"/>
              </a:rPr>
              <a:t>Statistical Analysis</a:t>
            </a:r>
          </a:p>
          <a:p>
            <a:pPr marL="315912" indent="-296862">
              <a:buFont typeface="Arial"/>
              <a:buChar char="•"/>
            </a:pPr>
            <a:r>
              <a:rPr lang="en-US" sz="2700" b="1" dirty="0">
                <a:solidFill>
                  <a:schemeClr val="dk1"/>
                </a:solidFill>
                <a:latin typeface="Arial Rounded"/>
              </a:rPr>
              <a:t>Descriptive statistics: Bivariate analyses used Fisher's exact test and Wilcoxon Rank Sum</a:t>
            </a:r>
          </a:p>
        </p:txBody>
      </p:sp>
      <p:sp>
        <p:nvSpPr>
          <p:cNvPr id="103" name="Res2Header"/>
          <p:cNvSpPr txBox="1"/>
          <p:nvPr/>
        </p:nvSpPr>
        <p:spPr>
          <a:xfrm>
            <a:off x="16590818" y="4549772"/>
            <a:ext cx="16264628" cy="60935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chemeClr val="lt1"/>
                </a:solidFill>
                <a:latin typeface="Arial Rounded"/>
              </a:rPr>
              <a:t>Results</a:t>
            </a:r>
          </a:p>
        </p:txBody>
      </p:sp>
      <p:sp>
        <p:nvSpPr>
          <p:cNvPr id="107" name="Fig1Label"/>
          <p:cNvSpPr txBox="1"/>
          <p:nvPr/>
        </p:nvSpPr>
        <p:spPr>
          <a:xfrm>
            <a:off x="615851" y="17956218"/>
            <a:ext cx="1547292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chemeClr val="dk1"/>
                </a:solidFill>
                <a:latin typeface="Arial Rounded"/>
              </a:rPr>
              <a:t>Figure 1. Pharmacist-Led Linkage-to-Care Navigation Program</a:t>
            </a:r>
          </a:p>
        </p:txBody>
      </p:sp>
      <p:sp>
        <p:nvSpPr>
          <p:cNvPr id="108" name="Fig2Label"/>
          <p:cNvSpPr txBox="1"/>
          <p:nvPr/>
        </p:nvSpPr>
        <p:spPr>
          <a:xfrm>
            <a:off x="16796248" y="5285297"/>
            <a:ext cx="1620133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chemeClr val="dk1"/>
                </a:solidFill>
                <a:latin typeface="Arial Rounded"/>
              </a:rPr>
              <a:t>Figure 2. Patient Population Flow Diagram</a:t>
            </a:r>
          </a:p>
        </p:txBody>
      </p:sp>
      <p:sp>
        <p:nvSpPr>
          <p:cNvPr id="101" name="Tbl1Label"/>
          <p:cNvSpPr txBox="1"/>
          <p:nvPr/>
        </p:nvSpPr>
        <p:spPr>
          <a:xfrm>
            <a:off x="16654114" y="15244956"/>
            <a:ext cx="1620133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chemeClr val="dk1"/>
                </a:solidFill>
                <a:latin typeface="Arial Rounded"/>
              </a:rPr>
              <a:t>Table 1. Baseline Characteristics of Veterans with HCV Viremia</a:t>
            </a:r>
          </a:p>
        </p:txBody>
      </p:sp>
      <p:graphicFrame>
        <p:nvGraphicFramePr>
          <p:cNvPr id="112" name="Table1"/>
          <p:cNvGraphicFramePr/>
          <p:nvPr>
            <p:extLst>
              <p:ext uri="{D42A27DB-BD31-4B8C-83A1-F6EECF244321}">
                <p14:modId xmlns:p14="http://schemas.microsoft.com/office/powerpoint/2010/main" val="2676810369"/>
              </p:ext>
            </p:extLst>
          </p:nvPr>
        </p:nvGraphicFramePr>
        <p:xfrm>
          <a:off x="17160222" y="15891654"/>
          <a:ext cx="14994815" cy="15983721"/>
        </p:xfrm>
        <a:graphic>
          <a:graphicData uri="http://schemas.openxmlformats.org/drawingml/2006/table">
            <a:tbl>
              <a:tblPr>
                <a:tableStyleId>{9108AF72-0A46-4E02-ACBE-3914CE080629}</a:tableStyleId>
              </a:tblPr>
              <a:tblGrid>
                <a:gridCol w="6584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1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1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7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4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Rounded"/>
                        </a:rPr>
                        <a:t>Characteristic</a:t>
                      </a:r>
                    </a:p>
                  </a:txBody>
                  <a:tcPr marL="28575" marR="28575" marT="14288" marB="14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Rounded"/>
                        </a:rPr>
                        <a:t>Pre-Intervention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Rounded"/>
                        </a:rPr>
                        <a:t>(N = 40)</a:t>
                      </a:r>
                    </a:p>
                  </a:txBody>
                  <a:tcPr marL="28575" marR="28575" marT="14288" marB="14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Rounded"/>
                        </a:rPr>
                        <a:t>Post-Intervention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Rounded"/>
                        </a:rPr>
                        <a:t>(N = 22)</a:t>
                      </a:r>
                    </a:p>
                  </a:txBody>
                  <a:tcPr marL="28575" marR="28575" marT="14288" marB="14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Arial Rounded"/>
                        </a:rPr>
                        <a:t>P-value</a:t>
                      </a:r>
                    </a:p>
                  </a:txBody>
                  <a:tcPr marL="28575" marR="28575" marT="14288" marB="14288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dirty="0">
                          <a:latin typeface="Arial Rounded"/>
                        </a:rPr>
                        <a:t>Age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    Average (years)</a:t>
                      </a:r>
                    </a:p>
                  </a:txBody>
                  <a:tcPr marL="28575" marR="28575" marT="14288" marB="14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65</a:t>
                      </a:r>
                    </a:p>
                  </a:txBody>
                  <a:tcPr marL="28575" marR="28575" marT="14288" marB="14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66</a:t>
                      </a:r>
                    </a:p>
                  </a:txBody>
                  <a:tcPr marL="28575" marR="28575" marT="14288" marB="14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NS</a:t>
                      </a:r>
                    </a:p>
                  </a:txBody>
                  <a:tcPr marL="28575" marR="28575" marT="14288" marB="14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dirty="0">
                          <a:latin typeface="Arial Rounded"/>
                        </a:rPr>
                        <a:t>Sex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    Male</a:t>
                      </a:r>
                    </a:p>
                  </a:txBody>
                  <a:tcPr marL="28575" marR="28575" marT="14288" marB="14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38 (95%)</a:t>
                      </a:r>
                    </a:p>
                  </a:txBody>
                  <a:tcPr marL="28575" marR="28575" marT="14288" marB="14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21 (95%)</a:t>
                      </a:r>
                    </a:p>
                  </a:txBody>
                  <a:tcPr marL="28575" marR="28575" marT="14288" marB="14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1.00</a:t>
                      </a:r>
                    </a:p>
                  </a:txBody>
                  <a:tcPr marL="28575" marR="28575" marT="14288" marB="14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0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dirty="0">
                          <a:latin typeface="Arial Rounded"/>
                        </a:rPr>
                        <a:t>Race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    White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    Black/African-American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    Unknown/Not Reported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    American Indian/Alaska Native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    Native Hawaiian/Other Pacific Islander</a:t>
                      </a:r>
                    </a:p>
                  </a:txBody>
                  <a:tcPr marL="28575" marR="28575" marT="14288" marB="14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700" b="0" dirty="0">
                        <a:latin typeface="Arial Rounded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19 (48%)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14 (35%)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7 (18%)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0 (0%)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0 (0%)</a:t>
                      </a:r>
                    </a:p>
                  </a:txBody>
                  <a:tcPr marL="28575" marR="28575" marT="14288" marB="14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700" b="0" dirty="0">
                        <a:latin typeface="Arial Rounded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6 (27%)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10 (45%)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4 (18%)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1 (5%)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1 (5%)</a:t>
                      </a:r>
                    </a:p>
                  </a:txBody>
                  <a:tcPr marL="28575" marR="28575" marT="14288" marB="14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700" b="0" dirty="0">
                        <a:latin typeface="Arial Rounded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0.14</a:t>
                      </a:r>
                    </a:p>
                  </a:txBody>
                  <a:tcPr marL="28575" marR="28575" marT="14288" marB="14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8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dirty="0">
                          <a:latin typeface="Arial Rounded"/>
                        </a:rPr>
                        <a:t>Housing Status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    Stably Housed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    Homeless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    Housed through VASH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    Assisted Living/Domiciliary</a:t>
                      </a:r>
                    </a:p>
                  </a:txBody>
                  <a:tcPr marL="28575" marR="28575" marT="14288" marB="14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700" b="0" dirty="0">
                        <a:latin typeface="Arial Rounded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11 (28%)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18 (45%)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5 (13%)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6 (15%)</a:t>
                      </a:r>
                    </a:p>
                  </a:txBody>
                  <a:tcPr marL="28575" marR="28575" marT="14288" marB="14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700" b="0" dirty="0">
                        <a:latin typeface="Arial Rounded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4 (18%)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8 (36%)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7 (32%)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3 (14%)</a:t>
                      </a:r>
                    </a:p>
                  </a:txBody>
                  <a:tcPr marL="28575" marR="28575" marT="14288" marB="14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700" b="0" dirty="0">
                        <a:latin typeface="Arial Rounded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0.32</a:t>
                      </a:r>
                    </a:p>
                  </a:txBody>
                  <a:tcPr marL="28575" marR="28575" marT="14288" marB="14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8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dirty="0">
                          <a:latin typeface="Arial Rounded"/>
                        </a:rPr>
                        <a:t>Psychiatric History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    PTSD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    Depression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    Anxiety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    Schizophrenia</a:t>
                      </a:r>
                    </a:p>
                  </a:txBody>
                  <a:tcPr marL="28575" marR="28575" marT="14288" marB="14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700" b="0" dirty="0">
                        <a:latin typeface="Arial Rounded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13 (33%)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9 (23%)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5 (13%)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6 (15%)</a:t>
                      </a:r>
                    </a:p>
                  </a:txBody>
                  <a:tcPr marL="28575" marR="28575" marT="14288" marB="14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700" b="0" dirty="0">
                        <a:latin typeface="Arial Rounded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5 (23%)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3 (14%)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1 (5%)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2 (9%)</a:t>
                      </a:r>
                    </a:p>
                  </a:txBody>
                  <a:tcPr marL="28575" marR="28575" marT="14288" marB="14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700" b="0" dirty="0">
                        <a:latin typeface="Arial Rounded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>
                          <a:latin typeface="Arial Rounded"/>
                        </a:rPr>
                        <a:t>0.56</a:t>
                      </a:r>
                      <a:endParaRPr lang="en-US" sz="2700" b="0" dirty="0">
                        <a:latin typeface="Arial Rounded"/>
                      </a:endParaRPr>
                    </a:p>
                  </a:txBody>
                  <a:tcPr marL="28575" marR="28575" marT="14288" marB="14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5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dirty="0">
                          <a:latin typeface="Arial Rounded"/>
                        </a:rPr>
                        <a:t>Opioid Use Disorder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    Active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    Historical (&lt; 12 months)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    None</a:t>
                      </a:r>
                    </a:p>
                  </a:txBody>
                  <a:tcPr marL="28575" marR="28575" marT="14288" marB="14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700" b="0" dirty="0">
                        <a:latin typeface="Arial Rounded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4 (10%)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4 (10%)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32 (80%)</a:t>
                      </a:r>
                    </a:p>
                  </a:txBody>
                  <a:tcPr marL="28575" marR="28575" marT="14288" marB="14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700" b="0" dirty="0">
                        <a:latin typeface="Arial Rounded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2 (9%)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0 (0%)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20 (91%)</a:t>
                      </a:r>
                    </a:p>
                  </a:txBody>
                  <a:tcPr marL="28575" marR="28575" marT="14288" marB="14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700" b="0" dirty="0">
                        <a:latin typeface="Arial Rounded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0.30</a:t>
                      </a:r>
                    </a:p>
                  </a:txBody>
                  <a:tcPr marL="28575" marR="28575" marT="14288" marB="14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3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dirty="0">
                          <a:latin typeface="Arial Rounded"/>
                        </a:rPr>
                        <a:t>Alcohol Use Disorder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    Abstinent (no AUD history)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    Current AUD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    Lower-risk drinking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    At-risk drinking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    Abstinent (AUD history)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    Unknown</a:t>
                      </a:r>
                    </a:p>
                  </a:txBody>
                  <a:tcPr marL="28575" marR="28575" marT="14288" marB="14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700" b="0" dirty="0">
                        <a:latin typeface="Arial Rounded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13 (33%)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8 (20%)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6 (15%)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9 (23%)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2 (5%)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2 (5%)</a:t>
                      </a:r>
                    </a:p>
                  </a:txBody>
                  <a:tcPr marL="28575" marR="28575" marT="14288" marB="14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700" b="0" dirty="0">
                        <a:latin typeface="Arial Rounded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11 (50%)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2 (9%)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4 (18%)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2 (9%)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0 (0%)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3 (14%)</a:t>
                      </a:r>
                    </a:p>
                  </a:txBody>
                  <a:tcPr marL="28575" marR="28575" marT="14288" marB="14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700" b="0" dirty="0">
                        <a:latin typeface="Arial Rounded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0.30</a:t>
                      </a:r>
                    </a:p>
                  </a:txBody>
                  <a:tcPr marL="28575" marR="28575" marT="14288" marB="14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dirty="0">
                          <a:latin typeface="Arial Rounded"/>
                        </a:rPr>
                        <a:t>FIB-4 Score ≥ 3.25</a:t>
                      </a:r>
                    </a:p>
                  </a:txBody>
                  <a:tcPr marL="28575" marR="28575" marT="14288" marB="14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6 (15%)</a:t>
                      </a:r>
                    </a:p>
                  </a:txBody>
                  <a:tcPr marL="28575" marR="28575" marT="14288" marB="14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4 (18%)</a:t>
                      </a:r>
                    </a:p>
                  </a:txBody>
                  <a:tcPr marL="28575" marR="28575" marT="14288" marB="14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dirty="0">
                          <a:latin typeface="Arial Rounded"/>
                        </a:rPr>
                        <a:t>0.73</a:t>
                      </a:r>
                    </a:p>
                  </a:txBody>
                  <a:tcPr marL="28575" marR="28575" marT="14288" marB="14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4" name="Res3Header"/>
          <p:cNvSpPr txBox="1"/>
          <p:nvPr/>
        </p:nvSpPr>
        <p:spPr>
          <a:xfrm>
            <a:off x="33088370" y="4549772"/>
            <a:ext cx="15413767" cy="60665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chemeClr val="lt1"/>
                </a:solidFill>
                <a:latin typeface="Arial Rounded"/>
              </a:rPr>
              <a:t>Results</a:t>
            </a:r>
          </a:p>
        </p:txBody>
      </p:sp>
      <p:sp>
        <p:nvSpPr>
          <p:cNvPr id="109" name="Fig3Label"/>
          <p:cNvSpPr txBox="1"/>
          <p:nvPr/>
        </p:nvSpPr>
        <p:spPr>
          <a:xfrm>
            <a:off x="33014885" y="5256626"/>
            <a:ext cx="1541376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chemeClr val="dk1"/>
                </a:solidFill>
                <a:latin typeface="Arial Rounded"/>
              </a:rPr>
              <a:t>Figure 3. HCV Care Cascade Outcomes: Pre- vs. Post-Intervention</a:t>
            </a:r>
          </a:p>
        </p:txBody>
      </p:sp>
      <p:graphicFrame>
        <p:nvGraphicFramePr>
          <p:cNvPr id="300" name="Fig3Chart"/>
          <p:cNvGraphicFramePr/>
          <p:nvPr>
            <p:extLst>
              <p:ext uri="{D42A27DB-BD31-4B8C-83A1-F6EECF244321}">
                <p14:modId xmlns:p14="http://schemas.microsoft.com/office/powerpoint/2010/main" val="1064852850"/>
              </p:ext>
            </p:extLst>
          </p:nvPr>
        </p:nvGraphicFramePr>
        <p:xfrm>
          <a:off x="34046062" y="6058865"/>
          <a:ext cx="13985026" cy="11004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0" name="Fig4Label"/>
          <p:cNvSpPr txBox="1"/>
          <p:nvPr/>
        </p:nvSpPr>
        <p:spPr>
          <a:xfrm>
            <a:off x="33110677" y="17339394"/>
            <a:ext cx="1541376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chemeClr val="dk1"/>
                </a:solidFill>
                <a:latin typeface="Arial Rounded"/>
              </a:rPr>
              <a:t>Figure 4. HCV Linkage to Care Barriers: Pre- vs. Post-Intervention</a:t>
            </a:r>
          </a:p>
        </p:txBody>
      </p:sp>
      <p:graphicFrame>
        <p:nvGraphicFramePr>
          <p:cNvPr id="301" name="Fig4Chart"/>
          <p:cNvGraphicFramePr/>
          <p:nvPr>
            <p:extLst>
              <p:ext uri="{D42A27DB-BD31-4B8C-83A1-F6EECF244321}">
                <p14:modId xmlns:p14="http://schemas.microsoft.com/office/powerpoint/2010/main" val="3048157095"/>
              </p:ext>
            </p:extLst>
          </p:nvPr>
        </p:nvGraphicFramePr>
        <p:xfrm>
          <a:off x="33040101" y="17879168"/>
          <a:ext cx="15357820" cy="822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9" name="ConcHeader"/>
          <p:cNvSpPr txBox="1"/>
          <p:nvPr/>
        </p:nvSpPr>
        <p:spPr>
          <a:xfrm>
            <a:off x="33040100" y="26175637"/>
            <a:ext cx="15413767" cy="60665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chemeClr val="lt1"/>
                </a:solidFill>
                <a:latin typeface="Arial Rounded"/>
              </a:rPr>
              <a:t>Conclusions</a:t>
            </a:r>
          </a:p>
        </p:txBody>
      </p:sp>
      <p:sp>
        <p:nvSpPr>
          <p:cNvPr id="111" name="ConcContent"/>
          <p:cNvSpPr txBox="1"/>
          <p:nvPr/>
        </p:nvSpPr>
        <p:spPr>
          <a:xfrm>
            <a:off x="33040100" y="26882492"/>
            <a:ext cx="15413767" cy="466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15912" indent="-296862">
              <a:buFont typeface="Arial"/>
              <a:buChar char="•"/>
            </a:pPr>
            <a:r>
              <a:rPr lang="en-US" sz="2700" b="1" dirty="0">
                <a:solidFill>
                  <a:schemeClr val="dk1"/>
                </a:solidFill>
                <a:latin typeface="Arial Rounded"/>
              </a:rPr>
              <a:t>Pharmacist-led HCV navigation from the ED was feasible and associated with improved linkage to care (30% to 41%) and SVR (67% to 100%)</a:t>
            </a:r>
          </a:p>
          <a:p>
            <a:pPr marL="315912" indent="-296862">
              <a:buFont typeface="Arial"/>
              <a:buChar char="•"/>
            </a:pPr>
            <a:r>
              <a:rPr lang="en-US" sz="2700" b="1" dirty="0">
                <a:solidFill>
                  <a:schemeClr val="dk1"/>
                </a:solidFill>
                <a:latin typeface="Arial Rounded"/>
              </a:rPr>
              <a:t>The primary barrier to care remained inability to contact Veterans after ED discharge (58% pre-intervention vs. 59% post-intervention)</a:t>
            </a:r>
          </a:p>
          <a:p>
            <a:pPr marL="315912" indent="-296862">
              <a:buFont typeface="Arial"/>
              <a:buChar char="•"/>
            </a:pPr>
            <a:r>
              <a:rPr lang="en-US" sz="2700" b="1" dirty="0">
                <a:solidFill>
                  <a:schemeClr val="dk1"/>
                </a:solidFill>
                <a:latin typeface="Arial Rounded"/>
              </a:rPr>
              <a:t>The pharmacist-led program addressed key process-level barriers: missed viral hep consults, unaddressed HCV viremia at follow-up, and failure of provider evaluation</a:t>
            </a:r>
          </a:p>
          <a:p>
            <a:pPr marL="315912" indent="-296862">
              <a:buFont typeface="Arial"/>
              <a:buChar char="•"/>
            </a:pPr>
            <a:r>
              <a:rPr lang="en-US" sz="2700" b="1" dirty="0">
                <a:solidFill>
                  <a:schemeClr val="dk1"/>
                </a:solidFill>
                <a:latin typeface="Arial Rounded"/>
              </a:rPr>
              <a:t>Future directions include point-of-care RNA testing with same-day treatment initiation, and long-acting antiviral therapies to facilitate test-and-treat models</a:t>
            </a:r>
          </a:p>
          <a:p>
            <a:r>
              <a:rPr lang="en-US" sz="2700" b="1" u="sng" dirty="0">
                <a:solidFill>
                  <a:schemeClr val="dk1"/>
                </a:solidFill>
                <a:latin typeface="Arial Rounded"/>
              </a:rPr>
              <a:t>Limitations:</a:t>
            </a:r>
          </a:p>
          <a:p>
            <a:pPr marL="315912" indent="-296862">
              <a:buFont typeface="Arial"/>
              <a:buChar char="•"/>
            </a:pPr>
            <a:r>
              <a:rPr lang="en-US" sz="2700" b="1" dirty="0">
                <a:solidFill>
                  <a:schemeClr val="dk1"/>
                </a:solidFill>
                <a:latin typeface="Arial Rounded"/>
              </a:rPr>
              <a:t>Single-center, predominantly male Veteran population; small sample size</a:t>
            </a:r>
          </a:p>
          <a:p>
            <a:pPr marL="19050"/>
            <a:r>
              <a:rPr lang="en-US" sz="2700" b="1" u="sng" dirty="0">
                <a:solidFill>
                  <a:schemeClr val="dk1"/>
                </a:solidFill>
                <a:latin typeface="Arial Rounded"/>
              </a:rPr>
              <a:t>Funding:</a:t>
            </a:r>
            <a:r>
              <a:rPr lang="en-US" sz="2700" b="1" dirty="0">
                <a:solidFill>
                  <a:schemeClr val="dk1"/>
                </a:solidFill>
                <a:latin typeface="Arial Rounded"/>
              </a:rPr>
              <a:t> Gilead Sciences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B842D0-BA24-3B46-1167-CFF430D8837F}"/>
              </a:ext>
            </a:extLst>
          </p:cNvPr>
          <p:cNvSpPr txBox="1"/>
          <p:nvPr/>
        </p:nvSpPr>
        <p:spPr>
          <a:xfrm>
            <a:off x="13420424" y="3795830"/>
            <a:ext cx="22458882" cy="58218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Rounded"/>
              </a:rPr>
              <a:t>Pharmacist-led navigation of HCV linkage to care in the emergency department was successful.</a:t>
            </a:r>
          </a:p>
        </p:txBody>
      </p:sp>
      <p:sp>
        <p:nvSpPr>
          <p:cNvPr id="3" name="Res2Header">
            <a:extLst>
              <a:ext uri="{FF2B5EF4-FFF2-40B4-BE49-F238E27FC236}">
                <a16:creationId xmlns:a16="http://schemas.microsoft.com/office/drawing/2014/main" id="{F92684FA-816D-C0FD-5C36-EC2E3F638E53}"/>
              </a:ext>
            </a:extLst>
          </p:cNvPr>
          <p:cNvSpPr txBox="1"/>
          <p:nvPr/>
        </p:nvSpPr>
        <p:spPr>
          <a:xfrm>
            <a:off x="847950" y="17063724"/>
            <a:ext cx="15472920" cy="60665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chemeClr val="lt1"/>
                </a:solidFill>
                <a:latin typeface="Arial Rounded"/>
              </a:rPr>
              <a:t>Pilot Program Figure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01CE75-C3D1-2BD5-DDEC-C15D4B91C177}"/>
              </a:ext>
            </a:extLst>
          </p:cNvPr>
          <p:cNvSpPr txBox="1"/>
          <p:nvPr/>
        </p:nvSpPr>
        <p:spPr>
          <a:xfrm>
            <a:off x="42945737" y="31612410"/>
            <a:ext cx="5440891" cy="398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Figures 1 &amp; 2 generated by ChatGPT 5.2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F1C1D4-4132-F950-9227-0AF0A9FB3F7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69" t="16762" r="549" b="2351"/>
          <a:stretch>
            <a:fillRect/>
          </a:stretch>
        </p:blipFill>
        <p:spPr>
          <a:xfrm>
            <a:off x="964697" y="18503840"/>
            <a:ext cx="15876996" cy="8241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DA79D4-DBCD-A88B-E5FE-39CD31E7B59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108" t="8004" r="962"/>
          <a:stretch>
            <a:fillRect/>
          </a:stretch>
        </p:blipFill>
        <p:spPr>
          <a:xfrm>
            <a:off x="16526300" y="5954654"/>
            <a:ext cx="17087587" cy="9172234"/>
          </a:xfrm>
          <a:prstGeom prst="rect">
            <a:avLst/>
          </a:prstGeom>
        </p:spPr>
      </p:pic>
      <p:sp>
        <p:nvSpPr>
          <p:cNvPr id="9" name="MethContent">
            <a:extLst>
              <a:ext uri="{FF2B5EF4-FFF2-40B4-BE49-F238E27FC236}">
                <a16:creationId xmlns:a16="http://schemas.microsoft.com/office/drawing/2014/main" id="{EECC0BE3-0628-357F-FC63-B6F45C540FAA}"/>
              </a:ext>
            </a:extLst>
          </p:cNvPr>
          <p:cNvSpPr txBox="1"/>
          <p:nvPr/>
        </p:nvSpPr>
        <p:spPr>
          <a:xfrm>
            <a:off x="925455" y="27478293"/>
            <a:ext cx="15876997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b="1" u="sng" dirty="0">
                <a:solidFill>
                  <a:schemeClr val="dk1"/>
                </a:solidFill>
                <a:latin typeface="Arial Rounded"/>
              </a:rPr>
              <a:t>HCV Antibody Prevalence</a:t>
            </a:r>
          </a:p>
          <a:p>
            <a:pPr marL="315912" indent="-296862"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Arial Rounded"/>
              </a:rPr>
              <a:t>202/1772 (11.7%) in pre-intervention and 160/936 (17.0%) in post-intervention</a:t>
            </a:r>
          </a:p>
          <a:p>
            <a:r>
              <a:rPr lang="en-US" sz="2800" b="1" u="sng" dirty="0">
                <a:solidFill>
                  <a:schemeClr val="dk1"/>
                </a:solidFill>
                <a:latin typeface="Arial Rounded"/>
              </a:rPr>
              <a:t>HCV Viremia Prevalence</a:t>
            </a:r>
          </a:p>
          <a:p>
            <a:pPr marL="315912" indent="-296862"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Arial Rounded"/>
              </a:rPr>
              <a:t>40/202 (19.8%) in pre-intervention and 22/160 (14.2%) in post-intervention</a:t>
            </a:r>
          </a:p>
          <a:p>
            <a:r>
              <a:rPr lang="en-US" sz="2800" b="1" u="sng" dirty="0">
                <a:solidFill>
                  <a:schemeClr val="dk1"/>
                </a:solidFill>
                <a:latin typeface="Arial Rounded"/>
              </a:rPr>
              <a:t>Linkage to Care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Arial Rounded"/>
              </a:rPr>
              <a:t>12/40 (30%) in pre-intervention and 9/22 (40.1%) in post-intervention</a:t>
            </a:r>
          </a:p>
          <a:p>
            <a:r>
              <a:rPr lang="en-US" sz="2800" b="1" u="sng" dirty="0">
                <a:solidFill>
                  <a:schemeClr val="dk1"/>
                </a:solidFill>
                <a:latin typeface="Arial Rounded"/>
              </a:rPr>
              <a:t>HCV Treatment Initiation</a:t>
            </a:r>
          </a:p>
          <a:p>
            <a:pPr marL="315912" indent="-296862"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Arial Rounded"/>
              </a:rPr>
              <a:t>3/12 (25%) in pre-intervention vs 2/9 (22.2%) in post-intervention</a:t>
            </a:r>
          </a:p>
          <a:p>
            <a:pPr marL="19050"/>
            <a:r>
              <a:rPr lang="en-US" sz="2800" b="1" u="sng" dirty="0">
                <a:solidFill>
                  <a:schemeClr val="dk1"/>
                </a:solidFill>
                <a:latin typeface="Arial Rounded"/>
              </a:rPr>
              <a:t>Sustained Virologic Response (SVR)</a:t>
            </a:r>
          </a:p>
          <a:p>
            <a:pPr marL="315912" indent="-296862"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Arial Rounded"/>
              </a:rPr>
              <a:t>2/3 (66.7%) in pre-intervention vs 2/2 (100%) in post-intervention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BD4789-B047-9192-4F3C-CD54EDB36B14}"/>
              </a:ext>
            </a:extLst>
          </p:cNvPr>
          <p:cNvSpPr txBox="1"/>
          <p:nvPr/>
        </p:nvSpPr>
        <p:spPr>
          <a:xfrm>
            <a:off x="46255317" y="5784041"/>
            <a:ext cx="122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Rounded"/>
              </a:rPr>
              <a:t>100</a:t>
            </a:r>
            <a:r>
              <a:rPr lang="en-US" sz="2200" b="1" dirty="0">
                <a:latin typeface="Arial Rounded"/>
              </a:rPr>
              <a:t>%</a:t>
            </a:r>
          </a:p>
        </p:txBody>
      </p:sp>
      <p:pic>
        <p:nvPicPr>
          <p:cNvPr id="11" name="Picture 2" descr="V.A. Medical Center ...">
            <a:extLst>
              <a:ext uri="{FF2B5EF4-FFF2-40B4-BE49-F238E27FC236}">
                <a16:creationId xmlns:a16="http://schemas.microsoft.com/office/drawing/2014/main" id="{B98E3249-8FCD-0C0F-3293-65A8F86BC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t="18386" r="7681" b="19850"/>
          <a:stretch>
            <a:fillRect/>
          </a:stretch>
        </p:blipFill>
        <p:spPr bwMode="auto">
          <a:xfrm>
            <a:off x="1227978" y="3094446"/>
            <a:ext cx="5515601" cy="132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s2Header">
            <a:extLst>
              <a:ext uri="{FF2B5EF4-FFF2-40B4-BE49-F238E27FC236}">
                <a16:creationId xmlns:a16="http://schemas.microsoft.com/office/drawing/2014/main" id="{BA2BAF76-D639-01D5-115A-FB10794B8649}"/>
              </a:ext>
            </a:extLst>
          </p:cNvPr>
          <p:cNvSpPr txBox="1"/>
          <p:nvPr/>
        </p:nvSpPr>
        <p:spPr>
          <a:xfrm>
            <a:off x="847950" y="26800484"/>
            <a:ext cx="15472920" cy="60665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chemeClr val="lt1"/>
                </a:solidFill>
                <a:latin typeface="Arial Rounded"/>
              </a:rPr>
              <a:t>Results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79942CB8084440B10342233D79491A" ma:contentTypeVersion="5" ma:contentTypeDescription="Create a new document." ma:contentTypeScope="" ma:versionID="40bc93adb31507038fb592a0ffa037cb">
  <xsd:schema xmlns:xsd="http://www.w3.org/2001/XMLSchema" xmlns:xs="http://www.w3.org/2001/XMLSchema" xmlns:p="http://schemas.microsoft.com/office/2006/metadata/properties" xmlns:ns3="a0a6c116-a449-47da-91cb-f4b8c3cfd6bc" targetNamespace="http://schemas.microsoft.com/office/2006/metadata/properties" ma:root="true" ma:fieldsID="19530d75539952c56d998bc2d1affa96" ns3:_="">
    <xsd:import namespace="a0a6c116-a449-47da-91cb-f4b8c3cfd6bc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a6c116-a449-47da-91cb-f4b8c3cfd6bc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DateTaken" ma:index="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0a6c116-a449-47da-91cb-f4b8c3cfd6bc" xsi:nil="true"/>
  </documentManagement>
</p:properties>
</file>

<file path=customXml/itemProps1.xml><?xml version="1.0" encoding="utf-8"?>
<ds:datastoreItem xmlns:ds="http://schemas.openxmlformats.org/officeDocument/2006/customXml" ds:itemID="{9585011E-3B6D-4327-B060-793C0009A0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a6c116-a449-47da-91cb-f4b8c3cfd6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9E6C46-4BF1-4F13-B816-07590D4419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E6DF97-8B20-407D-99FC-ACE20E8D704C}">
  <ds:schemaRefs>
    <ds:schemaRef ds:uri="http://purl.org/dc/elements/1.1/"/>
    <ds:schemaRef ds:uri="http://www.w3.org/XML/1998/namespace"/>
    <ds:schemaRef ds:uri="http://purl.org/dc/terms/"/>
    <ds:schemaRef ds:uri="http://purl.org/dc/dcmitype/"/>
    <ds:schemaRef ds:uri="a0a6c116-a449-47da-91cb-f4b8c3cfd6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993</Words>
  <Application>Microsoft Office PowerPoint</Application>
  <PresentationFormat>Benutzerdefiniert</PresentationFormat>
  <Paragraphs>167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Arial Rounded</vt:lpstr>
      <vt:lpstr>Times New Roman</vt:lpstr>
      <vt:lpstr>Blank Presentation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Licensed User</dc:creator>
  <cp:lastModifiedBy>Bastian Grewe</cp:lastModifiedBy>
  <cp:revision>109</cp:revision>
  <dcterms:created xsi:type="dcterms:W3CDTF">2001-04-26T09:55:38Z</dcterms:created>
  <dcterms:modified xsi:type="dcterms:W3CDTF">2026-03-01T10:52:58Z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0x0101000C79942CB8084440B10342233D79491A</vt:lpwstr>
  </property>
  <property fmtid="{D5CDD505-2E9C-101B-9397-08002B2CF9AE}" pid="3" name="MSIP_Label_418c1083-8924-401d-97ae-40f5eed0fcd8_Enabled">
    <vt:lpwstr>true</vt:lpwstr>
  </property>
  <property fmtid="{D5CDD505-2E9C-101B-9397-08002B2CF9AE}" pid="4" name="MSIP_Label_418c1083-8924-401d-97ae-40f5eed0fcd8_SetDate">
    <vt:lpwstr>2026-03-01T10:52:31Z</vt:lpwstr>
  </property>
  <property fmtid="{D5CDD505-2E9C-101B-9397-08002B2CF9AE}" pid="5" name="MSIP_Label_418c1083-8924-401d-97ae-40f5eed0fcd8_Method">
    <vt:lpwstr>Standard</vt:lpwstr>
  </property>
  <property fmtid="{D5CDD505-2E9C-101B-9397-08002B2CF9AE}" pid="6" name="MSIP_Label_418c1083-8924-401d-97ae-40f5eed0fcd8_Name">
    <vt:lpwstr>418c1083-8924-401d-97ae-40f5eed0fcd8</vt:lpwstr>
  </property>
  <property fmtid="{D5CDD505-2E9C-101B-9397-08002B2CF9AE}" pid="7" name="MSIP_Label_418c1083-8924-401d-97ae-40f5eed0fcd8_SiteId">
    <vt:lpwstr>a5a8bcaa-3292-41e6-b735-5e8b21f4dbfd</vt:lpwstr>
  </property>
  <property fmtid="{D5CDD505-2E9C-101B-9397-08002B2CF9AE}" pid="8" name="MSIP_Label_418c1083-8924-401d-97ae-40f5eed0fcd8_ActionId">
    <vt:lpwstr>d2f88315-1dea-49f3-9381-62c805f8b919</vt:lpwstr>
  </property>
  <property fmtid="{D5CDD505-2E9C-101B-9397-08002B2CF9AE}" pid="9" name="MSIP_Label_418c1083-8924-401d-97ae-40f5eed0fcd8_ContentBits">
    <vt:lpwstr>0</vt:lpwstr>
  </property>
  <property fmtid="{D5CDD505-2E9C-101B-9397-08002B2CF9AE}" pid="10" name="MSIP_Label_418c1083-8924-401d-97ae-40f5eed0fcd8_Tag">
    <vt:lpwstr>10, 3, 0, 1</vt:lpwstr>
  </property>
</Properties>
</file>