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handoutMasterIdLst>
    <p:handoutMasterId r:id="rId7"/>
  </p:handoutMasterIdLst>
  <p:sldIdLst>
    <p:sldId id="257" r:id="rId5"/>
  </p:sldIdLst>
  <p:sldSz cx="49377600" cy="32918400"/>
  <p:notesSz cx="6858000" cy="9144000"/>
  <p:defaultTextStyle>
    <a:defPPr>
      <a:defRPr lang="en-US"/>
    </a:defPPr>
    <a:lvl1pPr marL="0" algn="l" defTabSz="2351213" rtl="0" eaLnBrk="1" latinLnBrk="0" hangingPunct="1">
      <a:defRPr sz="9316" kern="1200">
        <a:solidFill>
          <a:schemeClr val="tx1"/>
        </a:solidFill>
        <a:latin typeface="+mn-lt"/>
        <a:ea typeface="+mn-ea"/>
        <a:cs typeface="+mn-cs"/>
      </a:defRPr>
    </a:lvl1pPr>
    <a:lvl2pPr marL="2351213" algn="l" defTabSz="2351213" rtl="0" eaLnBrk="1" latinLnBrk="0" hangingPunct="1">
      <a:defRPr sz="9316" kern="1200">
        <a:solidFill>
          <a:schemeClr val="tx1"/>
        </a:solidFill>
        <a:latin typeface="+mn-lt"/>
        <a:ea typeface="+mn-ea"/>
        <a:cs typeface="+mn-cs"/>
      </a:defRPr>
    </a:lvl2pPr>
    <a:lvl3pPr marL="4702425" algn="l" defTabSz="2351213" rtl="0" eaLnBrk="1" latinLnBrk="0" hangingPunct="1">
      <a:defRPr sz="9316" kern="1200">
        <a:solidFill>
          <a:schemeClr val="tx1"/>
        </a:solidFill>
        <a:latin typeface="+mn-lt"/>
        <a:ea typeface="+mn-ea"/>
        <a:cs typeface="+mn-cs"/>
      </a:defRPr>
    </a:lvl3pPr>
    <a:lvl4pPr marL="7053638" algn="l" defTabSz="2351213" rtl="0" eaLnBrk="1" latinLnBrk="0" hangingPunct="1">
      <a:defRPr sz="9316" kern="1200">
        <a:solidFill>
          <a:schemeClr val="tx1"/>
        </a:solidFill>
        <a:latin typeface="+mn-lt"/>
        <a:ea typeface="+mn-ea"/>
        <a:cs typeface="+mn-cs"/>
      </a:defRPr>
    </a:lvl4pPr>
    <a:lvl5pPr marL="9404850" algn="l" defTabSz="2351213" rtl="0" eaLnBrk="1" latinLnBrk="0" hangingPunct="1">
      <a:defRPr sz="9316" kern="1200">
        <a:solidFill>
          <a:schemeClr val="tx1"/>
        </a:solidFill>
        <a:latin typeface="+mn-lt"/>
        <a:ea typeface="+mn-ea"/>
        <a:cs typeface="+mn-cs"/>
      </a:defRPr>
    </a:lvl5pPr>
    <a:lvl6pPr marL="11756065" algn="l" defTabSz="2351213" rtl="0" eaLnBrk="1" latinLnBrk="0" hangingPunct="1">
      <a:defRPr sz="9316" kern="1200">
        <a:solidFill>
          <a:schemeClr val="tx1"/>
        </a:solidFill>
        <a:latin typeface="+mn-lt"/>
        <a:ea typeface="+mn-ea"/>
        <a:cs typeface="+mn-cs"/>
      </a:defRPr>
    </a:lvl6pPr>
    <a:lvl7pPr marL="14107277" algn="l" defTabSz="2351213" rtl="0" eaLnBrk="1" latinLnBrk="0" hangingPunct="1">
      <a:defRPr sz="9316" kern="1200">
        <a:solidFill>
          <a:schemeClr val="tx1"/>
        </a:solidFill>
        <a:latin typeface="+mn-lt"/>
        <a:ea typeface="+mn-ea"/>
        <a:cs typeface="+mn-cs"/>
      </a:defRPr>
    </a:lvl7pPr>
    <a:lvl8pPr marL="16458490" algn="l" defTabSz="2351213" rtl="0" eaLnBrk="1" latinLnBrk="0" hangingPunct="1">
      <a:defRPr sz="9316" kern="1200">
        <a:solidFill>
          <a:schemeClr val="tx1"/>
        </a:solidFill>
        <a:latin typeface="+mn-lt"/>
        <a:ea typeface="+mn-ea"/>
        <a:cs typeface="+mn-cs"/>
      </a:defRPr>
    </a:lvl8pPr>
    <a:lvl9pPr marL="18809703" algn="l" defTabSz="2351213" rtl="0" eaLnBrk="1" latinLnBrk="0" hangingPunct="1">
      <a:defRPr sz="931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2" userDrawn="1">
          <p15:clr>
            <a:srgbClr val="A4A3A4"/>
          </p15:clr>
        </p15:guide>
        <p15:guide id="2" orient="horz" pos="18391" userDrawn="1">
          <p15:clr>
            <a:srgbClr val="A4A3A4"/>
          </p15:clr>
        </p15:guide>
        <p15:guide id="3" orient="horz" pos="4498" userDrawn="1">
          <p15:clr>
            <a:srgbClr val="A4A3A4"/>
          </p15:clr>
        </p15:guide>
        <p15:guide id="4" orient="horz" pos="1810" userDrawn="1">
          <p15:clr>
            <a:srgbClr val="A4A3A4"/>
          </p15:clr>
        </p15:guide>
        <p15:guide id="5" orient="horz" pos="18761" userDrawn="1">
          <p15:clr>
            <a:srgbClr val="A4A3A4"/>
          </p15:clr>
        </p15:guide>
        <p15:guide id="6" pos="8304" userDrawn="1">
          <p15:clr>
            <a:srgbClr val="A4A3A4"/>
          </p15:clr>
        </p15:guide>
        <p15:guide id="7" pos="23448" userDrawn="1">
          <p15:clr>
            <a:srgbClr val="A4A3A4"/>
          </p15:clr>
        </p15:guide>
        <p15:guide id="8" pos="30384" userDrawn="1">
          <p15:clr>
            <a:srgbClr val="A4A3A4"/>
          </p15:clr>
        </p15:guide>
        <p15:guide id="9" pos="15864" userDrawn="1">
          <p15:clr>
            <a:srgbClr val="A4A3A4"/>
          </p15:clr>
        </p15:guide>
        <p15:guide id="10" pos="720" userDrawn="1">
          <p15:clr>
            <a:srgbClr val="A4A3A4"/>
          </p15:clr>
        </p15:guide>
        <p15:guide id="11" pos="7656" userDrawn="1">
          <p15:clr>
            <a:srgbClr val="A4A3A4"/>
          </p15:clr>
        </p15:guide>
        <p15:guide id="12" pos="15240" userDrawn="1">
          <p15:clr>
            <a:srgbClr val="A4A3A4"/>
          </p15:clr>
        </p15:guide>
        <p15:guide id="13" pos="2280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947EDBD-F8F0-F3D3-5E39-2B708DF89238}" name="Voldal, Emily C" initials="EV" userId="S::evoldal@fredhutch.org::608c9d30-5a8d-401f-a64d-1faf16a117b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7BE"/>
    <a:srgbClr val="B0D7E0"/>
    <a:srgbClr val="007D9D"/>
    <a:srgbClr val="17202C"/>
    <a:srgbClr val="00627A"/>
    <a:srgbClr val="C4E3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374" autoAdjust="0"/>
    <p:restoredTop sz="96247" autoAdjust="0"/>
  </p:normalViewPr>
  <p:slideViewPr>
    <p:cSldViewPr snapToGrid="0" snapToObjects="1">
      <p:cViewPr varScale="1">
        <p:scale>
          <a:sx n="22" d="100"/>
          <a:sy n="22" d="100"/>
        </p:scale>
        <p:origin x="2172" y="258"/>
      </p:cViewPr>
      <p:guideLst>
        <p:guide orient="horz" pos="192"/>
        <p:guide orient="horz" pos="18391"/>
        <p:guide orient="horz" pos="4498"/>
        <p:guide orient="horz" pos="1810"/>
        <p:guide orient="horz" pos="18761"/>
        <p:guide pos="8304"/>
        <p:guide pos="23448"/>
        <p:guide pos="30384"/>
        <p:guide pos="15864"/>
        <p:guide pos="720"/>
        <p:guide pos="7656"/>
        <p:guide pos="15240"/>
        <p:guide pos="228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F5794F3-5EDB-B048-965B-D82E0C45E4D7}" type="datetimeFigureOut">
              <a:rPr lang="en-US" smtClean="0"/>
              <a:pPr/>
              <a:t>3/1/2026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198DED-9713-BA49-B958-19DC7B9983AF}" type="slidenum">
              <a:rPr lang="en-US" smtClean="0"/>
              <a:pPr/>
              <a:t>‹Nr.›</a:t>
            </a:fld>
            <a:endParaRPr lang="en-US"/>
          </a:p>
        </p:txBody>
      </p:sp>
    </p:spTree>
    <p:extLst>
      <p:ext uri="{BB962C8B-B14F-4D97-AF65-F5344CB8AC3E}">
        <p14:creationId xmlns:p14="http://schemas.microsoft.com/office/powerpoint/2010/main" val="3894422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A7A8D7-B360-B247-BB81-E552E8C1861D}" type="datetimeFigureOut">
              <a:rPr lang="en-US" smtClean="0"/>
              <a:pPr/>
              <a:t>3/1/2026</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92192C-2113-E443-97EA-A0152372E512}" type="slidenum">
              <a:rPr lang="en-US" smtClean="0"/>
              <a:pPr/>
              <a:t>‹Nr.›</a:t>
            </a:fld>
            <a:endParaRPr lang="en-US"/>
          </a:p>
        </p:txBody>
      </p:sp>
    </p:spTree>
    <p:extLst>
      <p:ext uri="{BB962C8B-B14F-4D97-AF65-F5344CB8AC3E}">
        <p14:creationId xmlns:p14="http://schemas.microsoft.com/office/powerpoint/2010/main" val="1257363955"/>
      </p:ext>
    </p:extLst>
  </p:cSld>
  <p:clrMap bg1="lt1" tx1="dk1" bg2="lt2" tx2="dk2" accent1="accent1" accent2="accent2" accent3="accent3" accent4="accent4" accent5="accent5" accent6="accent6" hlink="hlink" folHlink="folHlink"/>
  <p:notesStyle>
    <a:lvl1pPr marL="0" algn="l" defTabSz="2351213" rtl="0" eaLnBrk="1" latinLnBrk="0" hangingPunct="1">
      <a:defRPr sz="6158" kern="1200">
        <a:solidFill>
          <a:schemeClr val="tx1"/>
        </a:solidFill>
        <a:latin typeface="+mn-lt"/>
        <a:ea typeface="+mn-ea"/>
        <a:cs typeface="+mn-cs"/>
      </a:defRPr>
    </a:lvl1pPr>
    <a:lvl2pPr marL="2351213" algn="l" defTabSz="2351213" rtl="0" eaLnBrk="1" latinLnBrk="0" hangingPunct="1">
      <a:defRPr sz="6158" kern="1200">
        <a:solidFill>
          <a:schemeClr val="tx1"/>
        </a:solidFill>
        <a:latin typeface="+mn-lt"/>
        <a:ea typeface="+mn-ea"/>
        <a:cs typeface="+mn-cs"/>
      </a:defRPr>
    </a:lvl2pPr>
    <a:lvl3pPr marL="4702425" algn="l" defTabSz="2351213" rtl="0" eaLnBrk="1" latinLnBrk="0" hangingPunct="1">
      <a:defRPr sz="6158" kern="1200">
        <a:solidFill>
          <a:schemeClr val="tx1"/>
        </a:solidFill>
        <a:latin typeface="+mn-lt"/>
        <a:ea typeface="+mn-ea"/>
        <a:cs typeface="+mn-cs"/>
      </a:defRPr>
    </a:lvl3pPr>
    <a:lvl4pPr marL="7053638" algn="l" defTabSz="2351213" rtl="0" eaLnBrk="1" latinLnBrk="0" hangingPunct="1">
      <a:defRPr sz="6158" kern="1200">
        <a:solidFill>
          <a:schemeClr val="tx1"/>
        </a:solidFill>
        <a:latin typeface="+mn-lt"/>
        <a:ea typeface="+mn-ea"/>
        <a:cs typeface="+mn-cs"/>
      </a:defRPr>
    </a:lvl4pPr>
    <a:lvl5pPr marL="9404850" algn="l" defTabSz="2351213" rtl="0" eaLnBrk="1" latinLnBrk="0" hangingPunct="1">
      <a:defRPr sz="6158" kern="1200">
        <a:solidFill>
          <a:schemeClr val="tx1"/>
        </a:solidFill>
        <a:latin typeface="+mn-lt"/>
        <a:ea typeface="+mn-ea"/>
        <a:cs typeface="+mn-cs"/>
      </a:defRPr>
    </a:lvl5pPr>
    <a:lvl6pPr marL="11756065" algn="l" defTabSz="2351213" rtl="0" eaLnBrk="1" latinLnBrk="0" hangingPunct="1">
      <a:defRPr sz="6158" kern="1200">
        <a:solidFill>
          <a:schemeClr val="tx1"/>
        </a:solidFill>
        <a:latin typeface="+mn-lt"/>
        <a:ea typeface="+mn-ea"/>
        <a:cs typeface="+mn-cs"/>
      </a:defRPr>
    </a:lvl6pPr>
    <a:lvl7pPr marL="14107277" algn="l" defTabSz="2351213" rtl="0" eaLnBrk="1" latinLnBrk="0" hangingPunct="1">
      <a:defRPr sz="6158" kern="1200">
        <a:solidFill>
          <a:schemeClr val="tx1"/>
        </a:solidFill>
        <a:latin typeface="+mn-lt"/>
        <a:ea typeface="+mn-ea"/>
        <a:cs typeface="+mn-cs"/>
      </a:defRPr>
    </a:lvl7pPr>
    <a:lvl8pPr marL="16458490" algn="l" defTabSz="2351213" rtl="0" eaLnBrk="1" latinLnBrk="0" hangingPunct="1">
      <a:defRPr sz="6158" kern="1200">
        <a:solidFill>
          <a:schemeClr val="tx1"/>
        </a:solidFill>
        <a:latin typeface="+mn-lt"/>
        <a:ea typeface="+mn-ea"/>
        <a:cs typeface="+mn-cs"/>
      </a:defRPr>
    </a:lvl8pPr>
    <a:lvl9pPr marL="18809703" algn="l" defTabSz="2351213" rtl="0" eaLnBrk="1" latinLnBrk="0" hangingPunct="1">
      <a:defRPr sz="615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92192C-2113-E443-97EA-A0152372E512}" type="slidenum">
              <a:rPr lang="en-US" smtClean="0"/>
              <a:pPr/>
              <a:t>1</a:t>
            </a:fld>
            <a:endParaRPr lang="en-US"/>
          </a:p>
        </p:txBody>
      </p:sp>
    </p:spTree>
    <p:extLst>
      <p:ext uri="{BB962C8B-B14F-4D97-AF65-F5344CB8AC3E}">
        <p14:creationId xmlns:p14="http://schemas.microsoft.com/office/powerpoint/2010/main" val="4271119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D2EB61-E770-4449-BBC8-7D127F18EF62}"/>
              </a:ext>
            </a:extLst>
          </p:cNvPr>
          <p:cNvSpPr txBox="1"/>
          <p:nvPr userDrawn="1"/>
        </p:nvSpPr>
        <p:spPr>
          <a:xfrm>
            <a:off x="1565940" y="30632687"/>
            <a:ext cx="6236988" cy="575862"/>
          </a:xfrm>
          <a:prstGeom prst="rect">
            <a:avLst/>
          </a:prstGeom>
          <a:noFill/>
        </p:spPr>
        <p:txBody>
          <a:bodyPr wrap="square" rtlCol="0">
            <a:spAutoFit/>
          </a:bodyPr>
          <a:lstStyle/>
          <a:p>
            <a:pPr algn="ctr"/>
            <a:r>
              <a:rPr lang="en-US" sz="2749" dirty="0">
                <a:latin typeface="Arial" panose="020B0604020202020204" pitchFamily="34" charset="0"/>
                <a:cs typeface="Arial" panose="020B0604020202020204" pitchFamily="34" charset="0"/>
              </a:rPr>
              <a:t>Visit </a:t>
            </a:r>
            <a:r>
              <a:rPr lang="en-US" sz="2749" b="1" dirty="0">
                <a:solidFill>
                  <a:schemeClr val="tx2"/>
                </a:solidFill>
                <a:latin typeface="Arial" panose="020B0604020202020204" pitchFamily="34" charset="0"/>
                <a:cs typeface="Arial" panose="020B0604020202020204" pitchFamily="34" charset="0"/>
              </a:rPr>
              <a:t>hptn.org </a:t>
            </a:r>
            <a:r>
              <a:rPr lang="en-US" sz="2749" dirty="0">
                <a:latin typeface="Arial" panose="020B0604020202020204" pitchFamily="34" charset="0"/>
                <a:cs typeface="Arial" panose="020B0604020202020204" pitchFamily="34" charset="0"/>
              </a:rPr>
              <a:t>and follow us </a:t>
            </a:r>
            <a:r>
              <a:rPr lang="en-US" sz="2749" b="1" dirty="0">
                <a:solidFill>
                  <a:schemeClr val="tx2"/>
                </a:solidFill>
                <a:latin typeface="Arial" panose="020B0604020202020204" pitchFamily="34" charset="0"/>
                <a:cs typeface="Arial" panose="020B0604020202020204" pitchFamily="34" charset="0"/>
              </a:rPr>
              <a:t>@HIVPTN</a:t>
            </a:r>
            <a:r>
              <a:rPr lang="en-US" sz="3142" b="1" dirty="0">
                <a:solidFill>
                  <a:schemeClr val="tx2"/>
                </a:solidFill>
                <a:latin typeface="Arial" panose="020B0604020202020204" pitchFamily="34" charset="0"/>
                <a:cs typeface="Arial" panose="020B0604020202020204" pitchFamily="34" charset="0"/>
              </a:rPr>
              <a:t> </a:t>
            </a:r>
          </a:p>
        </p:txBody>
      </p:sp>
      <p:sp>
        <p:nvSpPr>
          <p:cNvPr id="3" name="Text Placeholder 2">
            <a:extLst>
              <a:ext uri="{FF2B5EF4-FFF2-40B4-BE49-F238E27FC236}">
                <a16:creationId xmlns:a16="http://schemas.microsoft.com/office/drawing/2014/main" id="{33116043-2082-5648-8A99-0C10E07F2DCA}"/>
              </a:ext>
            </a:extLst>
          </p:cNvPr>
          <p:cNvSpPr txBox="1">
            <a:spLocks/>
          </p:cNvSpPr>
          <p:nvPr userDrawn="1"/>
        </p:nvSpPr>
        <p:spPr>
          <a:xfrm>
            <a:off x="14812657" y="30606136"/>
            <a:ext cx="22800286" cy="1374750"/>
          </a:xfrm>
          <a:prstGeom prst="rect">
            <a:avLst/>
          </a:prstGeom>
        </p:spPr>
        <p:txBody>
          <a:bodyPr vert="horz" wrap="square" lIns="297829" tIns="148915" rIns="297829" bIns="148915" rtlCol="0">
            <a:spAutoFit/>
          </a:bodyPr>
          <a:lstStyle/>
          <a:p>
            <a:pPr marL="0" indent="0">
              <a:lnSpc>
                <a:spcPct val="120000"/>
              </a:lnSpc>
              <a:buNone/>
            </a:pPr>
            <a:r>
              <a:rPr lang="en-US" sz="2000" dirty="0">
                <a:latin typeface="Arial" panose="020B0604020202020204" pitchFamily="34" charset="0"/>
                <a:cs typeface="Arial" panose="020B0604020202020204" pitchFamily="34" charset="0"/>
              </a:rPr>
              <a:t>Overall support for the HIV Prevention Trials Network (HPTN) is provided by the National Institute of Allergy and Infectious Diseases (NIAID), Office of the Director (OD), National Institutes of Health (NIH), National Institute on Drug Abuse (NIDA), the National Institute of Mental Health (NIMH), and the Eunice Kennedy Shriver National Institute of Child Health and Human Development (NICHD) under Award Numbers UM1AI068619 (HPTN Leadership and Operations Center), UM1AI068617 (HPTN Statistical and Data Management Center), and UM1AI068613 (HPTN Laboratory Center).</a:t>
            </a:r>
          </a:p>
        </p:txBody>
      </p:sp>
      <p:grpSp>
        <p:nvGrpSpPr>
          <p:cNvPr id="4" name="Group 3">
            <a:extLst>
              <a:ext uri="{FF2B5EF4-FFF2-40B4-BE49-F238E27FC236}">
                <a16:creationId xmlns:a16="http://schemas.microsoft.com/office/drawing/2014/main" id="{D4A04E8F-A08E-6C4D-91E0-0626C523C765}"/>
              </a:ext>
            </a:extLst>
          </p:cNvPr>
          <p:cNvGrpSpPr/>
          <p:nvPr userDrawn="1"/>
        </p:nvGrpSpPr>
        <p:grpSpPr>
          <a:xfrm>
            <a:off x="2698241" y="31244023"/>
            <a:ext cx="3972387" cy="672386"/>
            <a:chOff x="2210935" y="47804823"/>
            <a:chExt cx="3972387" cy="672386"/>
          </a:xfrm>
        </p:grpSpPr>
        <p:pic>
          <p:nvPicPr>
            <p:cNvPr id="5" name="Graphic 4">
              <a:extLst>
                <a:ext uri="{FF2B5EF4-FFF2-40B4-BE49-F238E27FC236}">
                  <a16:creationId xmlns:a16="http://schemas.microsoft.com/office/drawing/2014/main" id="{AD6102A5-4CEA-AD49-905D-9F91A8D014E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10935" y="47804823"/>
              <a:ext cx="672386" cy="672386"/>
            </a:xfrm>
            <a:prstGeom prst="rect">
              <a:avLst/>
            </a:prstGeom>
          </p:spPr>
        </p:pic>
        <p:pic>
          <p:nvPicPr>
            <p:cNvPr id="6" name="Graphic 5">
              <a:extLst>
                <a:ext uri="{FF2B5EF4-FFF2-40B4-BE49-F238E27FC236}">
                  <a16:creationId xmlns:a16="http://schemas.microsoft.com/office/drawing/2014/main" id="{FCDCFF46-3F2C-F04A-A31D-100A7B81417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510936" y="47804823"/>
              <a:ext cx="672386" cy="672386"/>
            </a:xfrm>
            <a:prstGeom prst="rect">
              <a:avLst/>
            </a:prstGeom>
          </p:spPr>
        </p:pic>
        <p:pic>
          <p:nvPicPr>
            <p:cNvPr id="7" name="Graphic 6">
              <a:extLst>
                <a:ext uri="{FF2B5EF4-FFF2-40B4-BE49-F238E27FC236}">
                  <a16:creationId xmlns:a16="http://schemas.microsoft.com/office/drawing/2014/main" id="{3C08289B-8105-3C42-8F80-68517960E02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4410935" y="47804823"/>
              <a:ext cx="672386" cy="672386"/>
            </a:xfrm>
            <a:prstGeom prst="rect">
              <a:avLst/>
            </a:prstGeom>
          </p:spPr>
        </p:pic>
        <p:pic>
          <p:nvPicPr>
            <p:cNvPr id="8" name="Graphic 7">
              <a:extLst>
                <a:ext uri="{FF2B5EF4-FFF2-40B4-BE49-F238E27FC236}">
                  <a16:creationId xmlns:a16="http://schemas.microsoft.com/office/drawing/2014/main" id="{6EDC83DB-2E28-DA45-8CDF-78B0F3093B90}"/>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3310935" y="47804823"/>
              <a:ext cx="672386" cy="672386"/>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Lst>
  <p:txStyles>
    <p:titleStyle>
      <a:lvl1pPr algn="l" defTabSz="1462044" rtl="0" eaLnBrk="1" latinLnBrk="0" hangingPunct="1">
        <a:spcBef>
          <a:spcPct val="0"/>
        </a:spcBef>
        <a:buNone/>
        <a:defRPr sz="3927" b="1" kern="1200" baseline="0">
          <a:solidFill>
            <a:schemeClr val="bg1"/>
          </a:solidFill>
          <a:latin typeface="Arial"/>
          <a:ea typeface="+mj-ea"/>
          <a:cs typeface="Arial"/>
        </a:defRPr>
      </a:lvl1pPr>
    </p:titleStyle>
    <p:bodyStyle>
      <a:lvl1pPr marL="197944" marR="0" indent="-197944" algn="l" defTabSz="1462044" rtl="0" eaLnBrk="1" fontAlgn="auto" latinLnBrk="0" hangingPunct="1">
        <a:lnSpc>
          <a:spcPct val="100000"/>
        </a:lnSpc>
        <a:spcBef>
          <a:spcPct val="20000"/>
        </a:spcBef>
        <a:spcAft>
          <a:spcPts val="0"/>
        </a:spcAft>
        <a:buClrTx/>
        <a:buSzTx/>
        <a:buFont typeface="Arial"/>
        <a:buChar char="•"/>
        <a:tabLst/>
        <a:defRPr sz="1178" kern="1200">
          <a:solidFill>
            <a:schemeClr val="tx1"/>
          </a:solidFill>
          <a:latin typeface="Arial"/>
          <a:ea typeface="+mn-ea"/>
          <a:cs typeface="Arial"/>
        </a:defRPr>
      </a:lvl1pPr>
      <a:lvl2pPr marL="447321" marR="0" indent="-222881" algn="l" defTabSz="1462044" rtl="0" eaLnBrk="1" fontAlgn="auto" latinLnBrk="0" hangingPunct="1">
        <a:lnSpc>
          <a:spcPct val="100000"/>
        </a:lnSpc>
        <a:spcBef>
          <a:spcPct val="20000"/>
        </a:spcBef>
        <a:spcAft>
          <a:spcPts val="0"/>
        </a:spcAft>
        <a:buClrTx/>
        <a:buSzTx/>
        <a:buFont typeface="Arial"/>
        <a:buChar char="–"/>
        <a:tabLst/>
        <a:defRPr sz="1178" kern="1200">
          <a:solidFill>
            <a:schemeClr val="tx1"/>
          </a:solidFill>
          <a:latin typeface="Arial"/>
          <a:ea typeface="+mn-ea"/>
          <a:cs typeface="Arial"/>
        </a:defRPr>
      </a:lvl2pPr>
      <a:lvl3pPr marL="671760" marR="0" indent="-197944" algn="l" defTabSz="1462044" rtl="0" eaLnBrk="1" fontAlgn="auto" latinLnBrk="0" hangingPunct="1">
        <a:lnSpc>
          <a:spcPct val="100000"/>
        </a:lnSpc>
        <a:spcBef>
          <a:spcPct val="20000"/>
        </a:spcBef>
        <a:spcAft>
          <a:spcPts val="0"/>
        </a:spcAft>
        <a:buClrTx/>
        <a:buSzTx/>
        <a:buFont typeface="Arial"/>
        <a:buChar char="•"/>
        <a:tabLst/>
        <a:defRPr sz="1178" kern="1200">
          <a:solidFill>
            <a:schemeClr val="tx1"/>
          </a:solidFill>
          <a:latin typeface="Arial"/>
          <a:ea typeface="+mn-ea"/>
          <a:cs typeface="Arial"/>
        </a:defRPr>
      </a:lvl3pPr>
      <a:lvl4pPr marL="896200" marR="0" indent="-197944" algn="l" defTabSz="1462044" rtl="0" eaLnBrk="1" fontAlgn="auto" latinLnBrk="0" hangingPunct="1">
        <a:lnSpc>
          <a:spcPct val="100000"/>
        </a:lnSpc>
        <a:spcBef>
          <a:spcPct val="20000"/>
        </a:spcBef>
        <a:spcAft>
          <a:spcPts val="0"/>
        </a:spcAft>
        <a:buClrTx/>
        <a:buSzTx/>
        <a:buFont typeface="Arial"/>
        <a:buChar char="–"/>
        <a:defRPr sz="1178" kern="1200">
          <a:solidFill>
            <a:schemeClr val="tx1"/>
          </a:solidFill>
          <a:latin typeface="Arial"/>
          <a:ea typeface="+mn-ea"/>
          <a:cs typeface="Arial"/>
        </a:defRPr>
      </a:lvl4pPr>
      <a:lvl5pPr marL="1095702" marR="0" indent="-197944" algn="l" defTabSz="1462044" rtl="0" eaLnBrk="1" fontAlgn="auto" latinLnBrk="0" hangingPunct="1">
        <a:lnSpc>
          <a:spcPct val="100000"/>
        </a:lnSpc>
        <a:spcBef>
          <a:spcPct val="20000"/>
        </a:spcBef>
        <a:spcAft>
          <a:spcPts val="0"/>
        </a:spcAft>
        <a:buClrTx/>
        <a:buSzTx/>
        <a:buFont typeface="Arial"/>
        <a:buChar char="»"/>
        <a:tabLst/>
        <a:defRPr sz="1178" kern="1200">
          <a:solidFill>
            <a:schemeClr val="tx1"/>
          </a:solidFill>
          <a:latin typeface="Arial"/>
          <a:ea typeface="+mn-ea"/>
          <a:cs typeface="Arial"/>
        </a:defRPr>
      </a:lvl5pPr>
      <a:lvl6pPr marL="8041240" indent="-731022" algn="l" defTabSz="1462044" rtl="0" eaLnBrk="1" latinLnBrk="0" hangingPunct="1">
        <a:spcBef>
          <a:spcPct val="20000"/>
        </a:spcBef>
        <a:buFont typeface="Arial"/>
        <a:buChar char="•"/>
        <a:defRPr sz="6382" kern="1200">
          <a:solidFill>
            <a:schemeClr val="tx1"/>
          </a:solidFill>
          <a:latin typeface="+mn-lt"/>
          <a:ea typeface="+mn-ea"/>
          <a:cs typeface="+mn-cs"/>
        </a:defRPr>
      </a:lvl6pPr>
      <a:lvl7pPr marL="9503284" indent="-731022" algn="l" defTabSz="1462044" rtl="0" eaLnBrk="1" latinLnBrk="0" hangingPunct="1">
        <a:spcBef>
          <a:spcPct val="20000"/>
        </a:spcBef>
        <a:buFont typeface="Arial"/>
        <a:buChar char="•"/>
        <a:defRPr sz="6382" kern="1200">
          <a:solidFill>
            <a:schemeClr val="tx1"/>
          </a:solidFill>
          <a:latin typeface="+mn-lt"/>
          <a:ea typeface="+mn-ea"/>
          <a:cs typeface="+mn-cs"/>
        </a:defRPr>
      </a:lvl7pPr>
      <a:lvl8pPr marL="10965328" indent="-731022" algn="l" defTabSz="1462044" rtl="0" eaLnBrk="1" latinLnBrk="0" hangingPunct="1">
        <a:spcBef>
          <a:spcPct val="20000"/>
        </a:spcBef>
        <a:buFont typeface="Arial"/>
        <a:buChar char="•"/>
        <a:defRPr sz="6382" kern="1200">
          <a:solidFill>
            <a:schemeClr val="tx1"/>
          </a:solidFill>
          <a:latin typeface="+mn-lt"/>
          <a:ea typeface="+mn-ea"/>
          <a:cs typeface="+mn-cs"/>
        </a:defRPr>
      </a:lvl8pPr>
      <a:lvl9pPr marL="12427371" indent="-731022" algn="l" defTabSz="1462044" rtl="0" eaLnBrk="1" latinLnBrk="0" hangingPunct="1">
        <a:spcBef>
          <a:spcPct val="20000"/>
        </a:spcBef>
        <a:buFont typeface="Arial"/>
        <a:buChar char="•"/>
        <a:defRPr sz="6382" kern="1200">
          <a:solidFill>
            <a:schemeClr val="tx1"/>
          </a:solidFill>
          <a:latin typeface="+mn-lt"/>
          <a:ea typeface="+mn-ea"/>
          <a:cs typeface="+mn-cs"/>
        </a:defRPr>
      </a:lvl9pPr>
    </p:bodyStyle>
    <p:otherStyle>
      <a:defPPr>
        <a:defRPr lang="en-US"/>
      </a:defPPr>
      <a:lvl1pPr marL="0" algn="l" defTabSz="1462044" rtl="0" eaLnBrk="1" latinLnBrk="0" hangingPunct="1">
        <a:defRPr sz="5793" kern="1200">
          <a:solidFill>
            <a:schemeClr val="tx1"/>
          </a:solidFill>
          <a:latin typeface="+mn-lt"/>
          <a:ea typeface="+mn-ea"/>
          <a:cs typeface="+mn-cs"/>
        </a:defRPr>
      </a:lvl1pPr>
      <a:lvl2pPr marL="1462044" algn="l" defTabSz="1462044" rtl="0" eaLnBrk="1" latinLnBrk="0" hangingPunct="1">
        <a:defRPr sz="5793" kern="1200">
          <a:solidFill>
            <a:schemeClr val="tx1"/>
          </a:solidFill>
          <a:latin typeface="+mn-lt"/>
          <a:ea typeface="+mn-ea"/>
          <a:cs typeface="+mn-cs"/>
        </a:defRPr>
      </a:lvl2pPr>
      <a:lvl3pPr marL="2924087" algn="l" defTabSz="1462044" rtl="0" eaLnBrk="1" latinLnBrk="0" hangingPunct="1">
        <a:defRPr sz="5793" kern="1200">
          <a:solidFill>
            <a:schemeClr val="tx1"/>
          </a:solidFill>
          <a:latin typeface="+mn-lt"/>
          <a:ea typeface="+mn-ea"/>
          <a:cs typeface="+mn-cs"/>
        </a:defRPr>
      </a:lvl3pPr>
      <a:lvl4pPr marL="4386131" algn="l" defTabSz="1462044" rtl="0" eaLnBrk="1" latinLnBrk="0" hangingPunct="1">
        <a:defRPr sz="5793" kern="1200">
          <a:solidFill>
            <a:schemeClr val="tx1"/>
          </a:solidFill>
          <a:latin typeface="+mn-lt"/>
          <a:ea typeface="+mn-ea"/>
          <a:cs typeface="+mn-cs"/>
        </a:defRPr>
      </a:lvl4pPr>
      <a:lvl5pPr marL="5848174" algn="l" defTabSz="1462044" rtl="0" eaLnBrk="1" latinLnBrk="0" hangingPunct="1">
        <a:defRPr sz="5793" kern="1200">
          <a:solidFill>
            <a:schemeClr val="tx1"/>
          </a:solidFill>
          <a:latin typeface="+mn-lt"/>
          <a:ea typeface="+mn-ea"/>
          <a:cs typeface="+mn-cs"/>
        </a:defRPr>
      </a:lvl5pPr>
      <a:lvl6pPr marL="7310219" algn="l" defTabSz="1462044" rtl="0" eaLnBrk="1" latinLnBrk="0" hangingPunct="1">
        <a:defRPr sz="5793" kern="1200">
          <a:solidFill>
            <a:schemeClr val="tx1"/>
          </a:solidFill>
          <a:latin typeface="+mn-lt"/>
          <a:ea typeface="+mn-ea"/>
          <a:cs typeface="+mn-cs"/>
        </a:defRPr>
      </a:lvl6pPr>
      <a:lvl7pPr marL="8772262" algn="l" defTabSz="1462044" rtl="0" eaLnBrk="1" latinLnBrk="0" hangingPunct="1">
        <a:defRPr sz="5793" kern="1200">
          <a:solidFill>
            <a:schemeClr val="tx1"/>
          </a:solidFill>
          <a:latin typeface="+mn-lt"/>
          <a:ea typeface="+mn-ea"/>
          <a:cs typeface="+mn-cs"/>
        </a:defRPr>
      </a:lvl7pPr>
      <a:lvl8pPr marL="10234306" algn="l" defTabSz="1462044" rtl="0" eaLnBrk="1" latinLnBrk="0" hangingPunct="1">
        <a:defRPr sz="5793" kern="1200">
          <a:solidFill>
            <a:schemeClr val="tx1"/>
          </a:solidFill>
          <a:latin typeface="+mn-lt"/>
          <a:ea typeface="+mn-ea"/>
          <a:cs typeface="+mn-cs"/>
        </a:defRPr>
      </a:lvl8pPr>
      <a:lvl9pPr marL="11696349" algn="l" defTabSz="1462044" rtl="0" eaLnBrk="1" latinLnBrk="0" hangingPunct="1">
        <a:defRPr sz="579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jp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E9B806DB-AF11-F048-86D6-BDD251B2AAF5}"/>
              </a:ext>
            </a:extLst>
          </p:cNvPr>
          <p:cNvCxnSpPr>
            <a:cxnSpLocks/>
          </p:cNvCxnSpPr>
          <p:nvPr/>
        </p:nvCxnSpPr>
        <p:spPr>
          <a:xfrm>
            <a:off x="1646618" y="30273182"/>
            <a:ext cx="46084364" cy="0"/>
          </a:xfrm>
          <a:prstGeom prst="line">
            <a:avLst/>
          </a:prstGeom>
          <a:ln w="57150">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5124ED21-050A-344D-9F93-342AE78E4032}"/>
              </a:ext>
            </a:extLst>
          </p:cNvPr>
          <p:cNvPicPr>
            <a:picLocks noChangeAspect="1"/>
          </p:cNvPicPr>
          <p:nvPr/>
        </p:nvPicPr>
        <p:blipFill rotWithShape="1">
          <a:blip r:embed="rId3">
            <a:extLst>
              <a:ext uri="{28A0092B-C50C-407E-A947-70E740481C1C}">
                <a14:useLocalDpi xmlns:a14="http://schemas.microsoft.com/office/drawing/2010/main" val="0"/>
              </a:ext>
            </a:extLst>
          </a:blip>
          <a:srcRect l="7550" t="45595" r="7758" b="24335"/>
          <a:stretch/>
        </p:blipFill>
        <p:spPr>
          <a:xfrm>
            <a:off x="16560801" y="5702772"/>
            <a:ext cx="31170182" cy="4384398"/>
          </a:xfrm>
          <a:prstGeom prst="rect">
            <a:avLst/>
          </a:prstGeom>
        </p:spPr>
      </p:pic>
      <p:sp>
        <p:nvSpPr>
          <p:cNvPr id="7" name="TextBox 6">
            <a:extLst>
              <a:ext uri="{FF2B5EF4-FFF2-40B4-BE49-F238E27FC236}">
                <a16:creationId xmlns:a16="http://schemas.microsoft.com/office/drawing/2014/main" id="{3686AA82-9543-4E44-9E5E-6E61AFC05E48}"/>
              </a:ext>
            </a:extLst>
          </p:cNvPr>
          <p:cNvSpPr txBox="1"/>
          <p:nvPr/>
        </p:nvSpPr>
        <p:spPr>
          <a:xfrm>
            <a:off x="17229223" y="6095533"/>
            <a:ext cx="29921312" cy="3693319"/>
          </a:xfrm>
          <a:prstGeom prst="rect">
            <a:avLst/>
          </a:prstGeom>
          <a:noFill/>
        </p:spPr>
        <p:txBody>
          <a:bodyPr wrap="square" rtlCol="0">
            <a:spAutoFit/>
          </a:bodyPr>
          <a:lstStyle/>
          <a:p>
            <a:pPr algn="ctr"/>
            <a:r>
              <a:rPr lang="en-US" sz="7500" dirty="0">
                <a:solidFill>
                  <a:schemeClr val="bg1"/>
                </a:solidFill>
                <a:latin typeface="Arial" panose="020B0604020202020204" pitchFamily="34" charset="0"/>
                <a:ea typeface="Roboto" panose="02000000000000000000" pitchFamily="2" charset="0"/>
                <a:cs typeface="Arial" panose="020B0604020202020204" pitchFamily="34" charset="0"/>
              </a:rPr>
              <a:t>Unbound (bioavailable) CAB concentrations remain above pharmacologic targets throughout pregnancy, supporting that CAB-LA dose adjustments are </a:t>
            </a:r>
            <a:r>
              <a:rPr lang="en-US" sz="7500" i="1" dirty="0">
                <a:solidFill>
                  <a:schemeClr val="bg1"/>
                </a:solidFill>
                <a:latin typeface="Arial" panose="020B0604020202020204" pitchFamily="34" charset="0"/>
                <a:ea typeface="Roboto" panose="02000000000000000000" pitchFamily="2" charset="0"/>
                <a:cs typeface="Arial" panose="020B0604020202020204" pitchFamily="34" charset="0"/>
              </a:rPr>
              <a:t>not</a:t>
            </a:r>
            <a:r>
              <a:rPr lang="en-US" sz="7500" dirty="0">
                <a:solidFill>
                  <a:schemeClr val="bg1"/>
                </a:solidFill>
                <a:latin typeface="Arial" panose="020B0604020202020204" pitchFamily="34" charset="0"/>
                <a:ea typeface="Roboto" panose="02000000000000000000" pitchFamily="2" charset="0"/>
                <a:cs typeface="Arial" panose="020B0604020202020204" pitchFamily="34" charset="0"/>
              </a:rPr>
              <a:t> needed during pregnancy.</a:t>
            </a:r>
            <a:endParaRPr lang="en-US" sz="7500" dirty="0">
              <a:solidFill>
                <a:schemeClr val="bg1"/>
              </a:solidFill>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F46B2EA-6E87-884D-8A17-D2232CEC943F}"/>
              </a:ext>
            </a:extLst>
          </p:cNvPr>
          <p:cNvSpPr txBox="1">
            <a:spLocks/>
          </p:cNvSpPr>
          <p:nvPr/>
        </p:nvSpPr>
        <p:spPr>
          <a:xfrm>
            <a:off x="1599875" y="904986"/>
            <a:ext cx="36248377" cy="2242627"/>
          </a:xfrm>
          <a:prstGeom prst="rect">
            <a:avLst/>
          </a:prstGeom>
        </p:spPr>
        <p:txBody>
          <a:bodyPr>
            <a:normAutofit/>
          </a:bodyPr>
          <a:lstStyle>
            <a:lvl1pPr algn="l" defTabSz="3108960" rtl="0" eaLnBrk="1" latinLnBrk="0" hangingPunct="1">
              <a:lnSpc>
                <a:spcPct val="90000"/>
              </a:lnSpc>
              <a:spcBef>
                <a:spcPct val="0"/>
              </a:spcBef>
              <a:buNone/>
              <a:defRPr sz="14960" kern="1200">
                <a:solidFill>
                  <a:schemeClr val="tx1"/>
                </a:solidFill>
                <a:latin typeface="+mj-lt"/>
                <a:ea typeface="+mj-ea"/>
                <a:cs typeface="+mj-cs"/>
              </a:defRPr>
            </a:lvl1pPr>
          </a:lstStyle>
          <a:p>
            <a:pPr>
              <a:lnSpc>
                <a:spcPts val="7000"/>
              </a:lnSpc>
            </a:pPr>
            <a:r>
              <a:rPr lang="en-US" sz="8200" b="1" dirty="0">
                <a:solidFill>
                  <a:schemeClr val="tx2"/>
                </a:solidFill>
                <a:latin typeface="Arial" panose="020B0604020202020204" pitchFamily="34" charset="0"/>
                <a:cs typeface="Arial" panose="020B0604020202020204" pitchFamily="34" charset="0"/>
              </a:rPr>
              <a:t>Assessment of Total and Unbound Cabotegravir Pharmacokinetics Among Pregnant Women in HPTN 084</a:t>
            </a:r>
          </a:p>
        </p:txBody>
      </p:sp>
      <p:sp>
        <p:nvSpPr>
          <p:cNvPr id="9" name="Title Placeholder 1">
            <a:extLst>
              <a:ext uri="{FF2B5EF4-FFF2-40B4-BE49-F238E27FC236}">
                <a16:creationId xmlns:a16="http://schemas.microsoft.com/office/drawing/2014/main" id="{F2D5CC0E-76F2-6045-A5AE-ADDACFAD9924}"/>
              </a:ext>
            </a:extLst>
          </p:cNvPr>
          <p:cNvSpPr txBox="1">
            <a:spLocks/>
          </p:cNvSpPr>
          <p:nvPr/>
        </p:nvSpPr>
        <p:spPr>
          <a:xfrm>
            <a:off x="1440848" y="2836701"/>
            <a:ext cx="36407404" cy="1792007"/>
          </a:xfrm>
          <a:prstGeom prst="rect">
            <a:avLst/>
          </a:prstGeom>
        </p:spPr>
        <p:txBody>
          <a:bodyPr vert="horz" lIns="297829" tIns="148915" rIns="297829" bIns="148915" rtlCol="0" anchor="t">
            <a:noAutofit/>
          </a:bodyPr>
          <a:lstStyle/>
          <a:p>
            <a:pPr>
              <a:lnSpc>
                <a:spcPct val="120000"/>
              </a:lnSpc>
            </a:pPr>
            <a:r>
              <a:rPr lang="en-US" sz="2950" b="1" dirty="0">
                <a:solidFill>
                  <a:schemeClr val="tx2"/>
                </a:solidFill>
                <a:latin typeface="Arial" panose="020B0604020202020204" pitchFamily="34" charset="0"/>
                <a:cs typeface="Arial" panose="020B0604020202020204" pitchFamily="34" charset="0"/>
              </a:rPr>
              <a:t>Mark A Marzinke</a:t>
            </a:r>
            <a:r>
              <a:rPr lang="en-US" sz="2950" baseline="30000" dirty="0">
                <a:solidFill>
                  <a:schemeClr val="tx2"/>
                </a:solidFill>
                <a:latin typeface="Arial" panose="020B0604020202020204" pitchFamily="34" charset="0"/>
                <a:cs typeface="Arial" panose="020B0604020202020204" pitchFamily="34" charset="0"/>
              </a:rPr>
              <a:t>1</a:t>
            </a:r>
            <a:r>
              <a:rPr lang="en-US" sz="2950" dirty="0">
                <a:solidFill>
                  <a:schemeClr val="tx2"/>
                </a:solidFill>
                <a:latin typeface="Arial" panose="020B0604020202020204" pitchFamily="34" charset="0"/>
                <a:cs typeface="Arial" panose="020B0604020202020204" pitchFamily="34" charset="0"/>
              </a:rPr>
              <a:t>, Emily Voldal</a:t>
            </a:r>
            <a:r>
              <a:rPr lang="en-US" sz="2950" baseline="30000" dirty="0">
                <a:solidFill>
                  <a:schemeClr val="tx2"/>
                </a:solidFill>
                <a:latin typeface="Arial" panose="020B0604020202020204" pitchFamily="34" charset="0"/>
                <a:cs typeface="Arial" panose="020B0604020202020204" pitchFamily="34" charset="0"/>
              </a:rPr>
              <a:t>2</a:t>
            </a:r>
            <a:r>
              <a:rPr lang="en-US" sz="2950" dirty="0">
                <a:solidFill>
                  <a:schemeClr val="tx2"/>
                </a:solidFill>
                <a:latin typeface="Arial" panose="020B0604020202020204" pitchFamily="34" charset="0"/>
                <a:cs typeface="Arial" panose="020B0604020202020204" pitchFamily="34" charset="0"/>
              </a:rPr>
              <a:t>, Xu Guo</a:t>
            </a:r>
            <a:r>
              <a:rPr lang="en-US" sz="2950" baseline="30000" dirty="0">
                <a:solidFill>
                  <a:schemeClr val="tx2"/>
                </a:solidFill>
                <a:latin typeface="Arial" panose="020B0604020202020204" pitchFamily="34" charset="0"/>
                <a:cs typeface="Arial" panose="020B0604020202020204" pitchFamily="34" charset="0"/>
              </a:rPr>
              <a:t>2</a:t>
            </a:r>
            <a:r>
              <a:rPr lang="en-US" sz="2950" dirty="0">
                <a:solidFill>
                  <a:schemeClr val="tx2"/>
                </a:solidFill>
                <a:latin typeface="Arial" panose="020B0604020202020204" pitchFamily="34" charset="0"/>
                <a:cs typeface="Arial" panose="020B0604020202020204" pitchFamily="34" charset="0"/>
              </a:rPr>
              <a:t>, Teresa L Parsons</a:t>
            </a:r>
            <a:r>
              <a:rPr lang="en-US" sz="2950" baseline="30000" dirty="0">
                <a:solidFill>
                  <a:schemeClr val="tx2"/>
                </a:solidFill>
                <a:latin typeface="Arial" panose="020B0604020202020204" pitchFamily="34" charset="0"/>
                <a:cs typeface="Arial" panose="020B0604020202020204" pitchFamily="34" charset="0"/>
              </a:rPr>
              <a:t>1</a:t>
            </a:r>
            <a:r>
              <a:rPr lang="en-US" sz="2950" dirty="0">
                <a:solidFill>
                  <a:schemeClr val="tx2"/>
                </a:solidFill>
                <a:latin typeface="Arial" panose="020B0604020202020204" pitchFamily="34" charset="0"/>
                <a:cs typeface="Arial" panose="020B0604020202020204" pitchFamily="34" charset="0"/>
              </a:rPr>
              <a:t>, Estelle Piwowar-Manning</a:t>
            </a:r>
            <a:r>
              <a:rPr lang="en-US" sz="2950" baseline="30000" dirty="0">
                <a:solidFill>
                  <a:schemeClr val="tx2"/>
                </a:solidFill>
                <a:latin typeface="Arial" panose="020B0604020202020204" pitchFamily="34" charset="0"/>
                <a:cs typeface="Arial" panose="020B0604020202020204" pitchFamily="34" charset="0"/>
              </a:rPr>
              <a:t>1</a:t>
            </a:r>
            <a:r>
              <a:rPr lang="en-US" sz="2950" dirty="0">
                <a:solidFill>
                  <a:schemeClr val="tx2"/>
                </a:solidFill>
                <a:latin typeface="Arial" panose="020B0604020202020204" pitchFamily="34" charset="0"/>
                <a:cs typeface="Arial" panose="020B0604020202020204" pitchFamily="34" charset="0"/>
              </a:rPr>
              <a:t>, Yaw Agyei</a:t>
            </a:r>
            <a:r>
              <a:rPr lang="en-US" sz="2950" baseline="30000" dirty="0">
                <a:solidFill>
                  <a:schemeClr val="tx2"/>
                </a:solidFill>
                <a:latin typeface="Arial" panose="020B0604020202020204" pitchFamily="34" charset="0"/>
                <a:cs typeface="Arial" panose="020B0604020202020204" pitchFamily="34" charset="0"/>
              </a:rPr>
              <a:t>1</a:t>
            </a:r>
            <a:r>
              <a:rPr lang="en-US" sz="2950" dirty="0">
                <a:solidFill>
                  <a:schemeClr val="tx2"/>
                </a:solidFill>
                <a:latin typeface="Arial" panose="020B0604020202020204" pitchFamily="34" charset="0"/>
                <a:cs typeface="Arial" panose="020B0604020202020204" pitchFamily="34" charset="0"/>
              </a:rPr>
              <a:t>, Brett Hanscom</a:t>
            </a:r>
            <a:r>
              <a:rPr lang="en-US" sz="2950" baseline="30000" dirty="0">
                <a:solidFill>
                  <a:schemeClr val="tx2"/>
                </a:solidFill>
                <a:latin typeface="Arial" panose="020B0604020202020204" pitchFamily="34" charset="0"/>
                <a:cs typeface="Arial" panose="020B0604020202020204" pitchFamily="34" charset="0"/>
              </a:rPr>
              <a:t>2</a:t>
            </a:r>
            <a:r>
              <a:rPr lang="en-US" sz="2950" dirty="0">
                <a:solidFill>
                  <a:schemeClr val="tx2"/>
                </a:solidFill>
                <a:latin typeface="Arial" panose="020B0604020202020204" pitchFamily="34" charset="0"/>
                <a:cs typeface="Arial" panose="020B0604020202020204" pitchFamily="34" charset="0"/>
              </a:rPr>
              <a:t>, Scott Rose</a:t>
            </a:r>
            <a:r>
              <a:rPr lang="en-US" sz="2950" baseline="30000" dirty="0">
                <a:solidFill>
                  <a:schemeClr val="tx2"/>
                </a:solidFill>
                <a:latin typeface="Arial" panose="020B0604020202020204" pitchFamily="34" charset="0"/>
                <a:cs typeface="Arial" panose="020B0604020202020204" pitchFamily="34" charset="0"/>
              </a:rPr>
              <a:t>3</a:t>
            </a:r>
            <a:r>
              <a:rPr lang="en-US" sz="2950" dirty="0">
                <a:solidFill>
                  <a:schemeClr val="tx2"/>
                </a:solidFill>
                <a:latin typeface="Arial" panose="020B0604020202020204" pitchFamily="34" charset="0"/>
                <a:cs typeface="Arial" panose="020B0604020202020204" pitchFamily="34" charset="0"/>
              </a:rPr>
              <a:t>, Susan L Ford</a:t>
            </a:r>
            <a:r>
              <a:rPr lang="en-US" sz="2950" baseline="30000" dirty="0">
                <a:solidFill>
                  <a:schemeClr val="tx2"/>
                </a:solidFill>
                <a:latin typeface="Arial" panose="020B0604020202020204" pitchFamily="34" charset="0"/>
                <a:cs typeface="Arial" panose="020B0604020202020204" pitchFamily="34" charset="0"/>
              </a:rPr>
              <a:t>4</a:t>
            </a:r>
            <a:r>
              <a:rPr lang="en-US" sz="2950" dirty="0">
                <a:solidFill>
                  <a:schemeClr val="tx2"/>
                </a:solidFill>
                <a:latin typeface="Arial" panose="020B0604020202020204" pitchFamily="34" charset="0"/>
                <a:cs typeface="Arial" panose="020B0604020202020204" pitchFamily="34" charset="0"/>
              </a:rPr>
              <a:t>, Alex R Rinehart</a:t>
            </a:r>
            <a:r>
              <a:rPr lang="en-US" sz="2950" baseline="30000" dirty="0">
                <a:solidFill>
                  <a:schemeClr val="tx2"/>
                </a:solidFill>
                <a:latin typeface="Arial" panose="020B0604020202020204" pitchFamily="34" charset="0"/>
                <a:cs typeface="Arial" panose="020B0604020202020204" pitchFamily="34" charset="0"/>
              </a:rPr>
              <a:t>5</a:t>
            </a:r>
            <a:r>
              <a:rPr lang="en-US" sz="2950" dirty="0">
                <a:solidFill>
                  <a:schemeClr val="tx2"/>
                </a:solidFill>
                <a:latin typeface="Arial" panose="020B0604020202020204" pitchFamily="34" charset="0"/>
                <a:cs typeface="Arial" panose="020B0604020202020204" pitchFamily="34" charset="0"/>
              </a:rPr>
              <a:t>, James Rooney</a:t>
            </a:r>
            <a:r>
              <a:rPr lang="en-US" sz="2950" baseline="30000" dirty="0">
                <a:solidFill>
                  <a:schemeClr val="tx2"/>
                </a:solidFill>
                <a:latin typeface="Arial" panose="020B0604020202020204" pitchFamily="34" charset="0"/>
                <a:cs typeface="Arial" panose="020B0604020202020204" pitchFamily="34" charset="0"/>
              </a:rPr>
              <a:t>6</a:t>
            </a:r>
            <a:r>
              <a:rPr lang="en-US" sz="2950" dirty="0">
                <a:solidFill>
                  <a:schemeClr val="tx2"/>
                </a:solidFill>
                <a:latin typeface="Arial" panose="020B0604020202020204" pitchFamily="34" charset="0"/>
                <a:cs typeface="Arial" panose="020B0604020202020204" pitchFamily="34" charset="0"/>
              </a:rPr>
              <a:t>, Lydia Soto-Torres</a:t>
            </a:r>
            <a:r>
              <a:rPr lang="en-US" sz="2950" baseline="30000" dirty="0">
                <a:solidFill>
                  <a:schemeClr val="tx2"/>
                </a:solidFill>
                <a:latin typeface="Arial" panose="020B0604020202020204" pitchFamily="34" charset="0"/>
                <a:cs typeface="Arial" panose="020B0604020202020204" pitchFamily="34" charset="0"/>
              </a:rPr>
              <a:t>7</a:t>
            </a:r>
            <a:r>
              <a:rPr lang="en-US" sz="2950" dirty="0">
                <a:solidFill>
                  <a:schemeClr val="tx2"/>
                </a:solidFill>
                <a:latin typeface="Arial" panose="020B0604020202020204" pitchFamily="34" charset="0"/>
                <a:cs typeface="Arial" panose="020B0604020202020204" pitchFamily="34" charset="0"/>
              </a:rPr>
              <a:t>, Myron S Cohen</a:t>
            </a:r>
            <a:r>
              <a:rPr lang="en-US" sz="2950" baseline="30000" dirty="0">
                <a:solidFill>
                  <a:schemeClr val="tx2"/>
                </a:solidFill>
                <a:latin typeface="Arial" panose="020B0604020202020204" pitchFamily="34" charset="0"/>
                <a:cs typeface="Arial" panose="020B0604020202020204" pitchFamily="34" charset="0"/>
              </a:rPr>
              <a:t>8</a:t>
            </a:r>
            <a:r>
              <a:rPr lang="en-US" sz="2950" dirty="0">
                <a:solidFill>
                  <a:schemeClr val="tx2"/>
                </a:solidFill>
                <a:latin typeface="Arial" panose="020B0604020202020204" pitchFamily="34" charset="0"/>
                <a:cs typeface="Arial" panose="020B0604020202020204" pitchFamily="34" charset="0"/>
              </a:rPr>
              <a:t>, Mina Hosseinipour</a:t>
            </a:r>
            <a:r>
              <a:rPr lang="en-US" sz="2950" baseline="30000" dirty="0">
                <a:solidFill>
                  <a:schemeClr val="tx2"/>
                </a:solidFill>
                <a:latin typeface="Arial" panose="020B0604020202020204" pitchFamily="34" charset="0"/>
                <a:cs typeface="Arial" panose="020B0604020202020204" pitchFamily="34" charset="0"/>
              </a:rPr>
              <a:t>9</a:t>
            </a:r>
            <a:r>
              <a:rPr lang="en-US" sz="2950" dirty="0">
                <a:solidFill>
                  <a:schemeClr val="tx2"/>
                </a:solidFill>
                <a:latin typeface="Arial" panose="020B0604020202020204" pitchFamily="34" charset="0"/>
                <a:cs typeface="Arial" panose="020B0604020202020204" pitchFamily="34" charset="0"/>
              </a:rPr>
              <a:t>, Sinead Delany-Moretlwe</a:t>
            </a:r>
            <a:r>
              <a:rPr lang="en-US" sz="2950" baseline="30000" dirty="0">
                <a:solidFill>
                  <a:schemeClr val="tx2"/>
                </a:solidFill>
                <a:latin typeface="Arial" panose="020B0604020202020204" pitchFamily="34" charset="0"/>
                <a:cs typeface="Arial" panose="020B0604020202020204" pitchFamily="34" charset="0"/>
              </a:rPr>
              <a:t>10</a:t>
            </a:r>
            <a:r>
              <a:rPr lang="en-US" sz="2950" dirty="0">
                <a:solidFill>
                  <a:schemeClr val="tx2"/>
                </a:solidFill>
                <a:latin typeface="Arial" panose="020B0604020202020204" pitchFamily="34" charset="0"/>
                <a:cs typeface="Arial" panose="020B0604020202020204" pitchFamily="34" charset="0"/>
              </a:rPr>
              <a:t>, HPTN 084 Study Team  </a:t>
            </a:r>
          </a:p>
          <a:p>
            <a:r>
              <a:rPr lang="en-US" sz="2950" baseline="30000" dirty="0">
                <a:solidFill>
                  <a:schemeClr val="tx2"/>
                </a:solidFill>
                <a:latin typeface="Arial" panose="020B0604020202020204" pitchFamily="34" charset="0"/>
                <a:cs typeface="Arial" panose="020B0604020202020204" pitchFamily="34" charset="0"/>
              </a:rPr>
              <a:t>1</a:t>
            </a:r>
            <a:r>
              <a:rPr lang="en-US" sz="2950" dirty="0">
                <a:solidFill>
                  <a:schemeClr val="tx2"/>
                </a:solidFill>
                <a:latin typeface="Arial" panose="020B0604020202020204" pitchFamily="34" charset="0"/>
                <a:cs typeface="Arial" panose="020B0604020202020204" pitchFamily="34" charset="0"/>
              </a:rPr>
              <a:t>Johns Hopkins University School of Medicine, Baltimore, MD, USA </a:t>
            </a:r>
            <a:r>
              <a:rPr lang="en-US" sz="2950" baseline="30000" dirty="0">
                <a:solidFill>
                  <a:schemeClr val="tx2"/>
                </a:solidFill>
                <a:latin typeface="Arial" panose="020B0604020202020204" pitchFamily="34" charset="0"/>
                <a:cs typeface="Arial" panose="020B0604020202020204" pitchFamily="34" charset="0"/>
              </a:rPr>
              <a:t>2</a:t>
            </a:r>
            <a:r>
              <a:rPr lang="en-US" sz="2950" dirty="0">
                <a:solidFill>
                  <a:schemeClr val="tx2"/>
                </a:solidFill>
                <a:latin typeface="Arial" panose="020B0604020202020204" pitchFamily="34" charset="0"/>
                <a:cs typeface="Arial" panose="020B0604020202020204" pitchFamily="34" charset="0"/>
              </a:rPr>
              <a:t>Fred Hutchinson Cancer Center, Seattle, WA, USA </a:t>
            </a:r>
            <a:r>
              <a:rPr lang="en-US" sz="2950" baseline="30000" dirty="0">
                <a:solidFill>
                  <a:schemeClr val="tx2"/>
                </a:solidFill>
                <a:latin typeface="Arial" panose="020B0604020202020204" pitchFamily="34" charset="0"/>
                <a:cs typeface="Arial" panose="020B0604020202020204" pitchFamily="34" charset="0"/>
              </a:rPr>
              <a:t>3</a:t>
            </a:r>
            <a:r>
              <a:rPr lang="en-US" sz="2950" dirty="0">
                <a:solidFill>
                  <a:schemeClr val="tx2"/>
                </a:solidFill>
                <a:latin typeface="Arial" panose="020B0604020202020204" pitchFamily="34" charset="0"/>
                <a:cs typeface="Arial" panose="020B0604020202020204" pitchFamily="34" charset="0"/>
              </a:rPr>
              <a:t>FHI 360, Durham, NC, USA </a:t>
            </a:r>
            <a:r>
              <a:rPr lang="en-US" sz="2950" baseline="30000" dirty="0">
                <a:solidFill>
                  <a:schemeClr val="tx2"/>
                </a:solidFill>
                <a:latin typeface="Arial" panose="020B0604020202020204" pitchFamily="34" charset="0"/>
                <a:cs typeface="Arial" panose="020B0604020202020204" pitchFamily="34" charset="0"/>
              </a:rPr>
              <a:t>4</a:t>
            </a:r>
            <a:r>
              <a:rPr lang="en-US" sz="2950" dirty="0">
                <a:solidFill>
                  <a:schemeClr val="tx2"/>
                </a:solidFill>
                <a:latin typeface="Arial" panose="020B0604020202020204" pitchFamily="34" charset="0"/>
                <a:cs typeface="Arial" panose="020B0604020202020204" pitchFamily="34" charset="0"/>
              </a:rPr>
              <a:t>GlaxoSmithKline, Research Triangle Park, North Carolina, USA </a:t>
            </a:r>
            <a:r>
              <a:rPr lang="en-US" sz="2950" baseline="30000" dirty="0">
                <a:solidFill>
                  <a:schemeClr val="tx2"/>
                </a:solidFill>
                <a:latin typeface="Arial" panose="020B0604020202020204" pitchFamily="34" charset="0"/>
                <a:cs typeface="Arial" panose="020B0604020202020204" pitchFamily="34" charset="0"/>
              </a:rPr>
              <a:t>5</a:t>
            </a:r>
            <a:r>
              <a:rPr lang="en-US" sz="2950" dirty="0">
                <a:solidFill>
                  <a:schemeClr val="tx2"/>
                </a:solidFill>
                <a:latin typeface="Arial" panose="020B0604020202020204" pitchFamily="34" charset="0"/>
                <a:cs typeface="Arial" panose="020B0604020202020204" pitchFamily="34" charset="0"/>
              </a:rPr>
              <a:t>ViiV Healthcare, Durham, NC, USA </a:t>
            </a:r>
            <a:r>
              <a:rPr lang="en-US" sz="2950" baseline="30000" dirty="0">
                <a:solidFill>
                  <a:schemeClr val="tx2"/>
                </a:solidFill>
                <a:latin typeface="Arial" panose="020B0604020202020204" pitchFamily="34" charset="0"/>
                <a:cs typeface="Arial" panose="020B0604020202020204" pitchFamily="34" charset="0"/>
              </a:rPr>
              <a:t>6</a:t>
            </a:r>
            <a:r>
              <a:rPr lang="en-US" sz="2950" dirty="0">
                <a:solidFill>
                  <a:schemeClr val="tx2"/>
                </a:solidFill>
                <a:latin typeface="Arial" panose="020B0604020202020204" pitchFamily="34" charset="0"/>
                <a:cs typeface="Arial" panose="020B0604020202020204" pitchFamily="34" charset="0"/>
              </a:rPr>
              <a:t>Gilead Sciences, Foster City, CA, USA </a:t>
            </a:r>
            <a:r>
              <a:rPr lang="en-US" sz="2950" baseline="30000" dirty="0">
                <a:solidFill>
                  <a:schemeClr val="tx2"/>
                </a:solidFill>
                <a:latin typeface="Arial" panose="020B0604020202020204" pitchFamily="34" charset="0"/>
                <a:cs typeface="Arial" panose="020B0604020202020204" pitchFamily="34" charset="0"/>
              </a:rPr>
              <a:t>7</a:t>
            </a:r>
            <a:r>
              <a:rPr lang="en-US" sz="2950" dirty="0">
                <a:solidFill>
                  <a:schemeClr val="tx2"/>
                </a:solidFill>
                <a:latin typeface="Arial" panose="020B0604020202020204" pitchFamily="34" charset="0"/>
                <a:cs typeface="Arial" panose="020B0604020202020204" pitchFamily="34" charset="0"/>
              </a:rPr>
              <a:t>National Institute of Allergy and Infectious Diseases, Rockville, MD, USA </a:t>
            </a:r>
            <a:r>
              <a:rPr lang="en-US" sz="2950" baseline="30000" dirty="0">
                <a:solidFill>
                  <a:schemeClr val="tx2"/>
                </a:solidFill>
                <a:latin typeface="Arial" panose="020B0604020202020204" pitchFamily="34" charset="0"/>
                <a:cs typeface="Arial" panose="020B0604020202020204" pitchFamily="34" charset="0"/>
              </a:rPr>
              <a:t>8</a:t>
            </a:r>
            <a:r>
              <a:rPr lang="en-US" sz="2950" dirty="0">
                <a:solidFill>
                  <a:schemeClr val="tx2"/>
                </a:solidFill>
                <a:latin typeface="Arial" panose="020B0604020202020204" pitchFamily="34" charset="0"/>
                <a:cs typeface="Arial" panose="020B0604020202020204" pitchFamily="34" charset="0"/>
              </a:rPr>
              <a:t>University of North Carolina (UNC) at Chapel Hill, Chapel Hill, NC, USA </a:t>
            </a:r>
            <a:r>
              <a:rPr lang="en-US" sz="2950" baseline="30000" dirty="0">
                <a:solidFill>
                  <a:schemeClr val="tx2"/>
                </a:solidFill>
                <a:latin typeface="Arial" panose="020B0604020202020204" pitchFamily="34" charset="0"/>
                <a:cs typeface="Arial" panose="020B0604020202020204" pitchFamily="34" charset="0"/>
              </a:rPr>
              <a:t>9</a:t>
            </a:r>
            <a:r>
              <a:rPr lang="en-US" sz="2950" dirty="0">
                <a:solidFill>
                  <a:schemeClr val="tx2"/>
                </a:solidFill>
                <a:latin typeface="Arial" panose="020B0604020202020204" pitchFamily="34" charset="0"/>
                <a:cs typeface="Arial" panose="020B0604020202020204" pitchFamily="34" charset="0"/>
              </a:rPr>
              <a:t>UNC Project-Malawi, Lilongwe, Malawi </a:t>
            </a:r>
            <a:r>
              <a:rPr lang="en-US" sz="2950" baseline="30000" dirty="0">
                <a:solidFill>
                  <a:schemeClr val="tx2"/>
                </a:solidFill>
                <a:latin typeface="Arial" panose="020B0604020202020204" pitchFamily="34" charset="0"/>
                <a:cs typeface="Arial" panose="020B0604020202020204" pitchFamily="34" charset="0"/>
              </a:rPr>
              <a:t>10</a:t>
            </a:r>
            <a:r>
              <a:rPr lang="en-US" sz="2950" dirty="0">
                <a:solidFill>
                  <a:schemeClr val="tx2"/>
                </a:solidFill>
                <a:latin typeface="Arial" panose="020B0604020202020204" pitchFamily="34" charset="0"/>
                <a:cs typeface="Arial" panose="020B0604020202020204" pitchFamily="34" charset="0"/>
              </a:rPr>
              <a:t>Wits RHI, University of Witwatersrand, Johannesburg, South Africa</a:t>
            </a:r>
          </a:p>
        </p:txBody>
      </p:sp>
      <p:sp>
        <p:nvSpPr>
          <p:cNvPr id="10" name="Text Placeholder 2">
            <a:extLst>
              <a:ext uri="{FF2B5EF4-FFF2-40B4-BE49-F238E27FC236}">
                <a16:creationId xmlns:a16="http://schemas.microsoft.com/office/drawing/2014/main" id="{A4A756CD-6CC7-7C48-AC09-FAE383FF4F5E}"/>
              </a:ext>
            </a:extLst>
          </p:cNvPr>
          <p:cNvSpPr txBox="1">
            <a:spLocks/>
          </p:cNvSpPr>
          <p:nvPr/>
        </p:nvSpPr>
        <p:spPr>
          <a:xfrm>
            <a:off x="1361334" y="6433252"/>
            <a:ext cx="8976591" cy="712720"/>
          </a:xfrm>
          <a:prstGeom prst="rect">
            <a:avLst/>
          </a:prstGeom>
        </p:spPr>
        <p:txBody>
          <a:bodyPr vert="horz" lIns="297829" tIns="148915" rIns="297829" bIns="148915" rtlCol="0">
            <a:noAutofit/>
          </a:bodyPr>
          <a:lstStyle/>
          <a:p>
            <a:pPr algn="just">
              <a:lnSpc>
                <a:spcPct val="120000"/>
              </a:lnSpc>
            </a:pPr>
            <a:r>
              <a:rPr lang="en-US" sz="4800" b="1" dirty="0">
                <a:solidFill>
                  <a:schemeClr val="tx2"/>
                </a:solidFill>
                <a:latin typeface="Arial" panose="020B0604020202020204" pitchFamily="34" charset="0"/>
                <a:cs typeface="Arial" panose="020B0604020202020204" pitchFamily="34" charset="0"/>
              </a:rPr>
              <a:t>BACKGROUND</a:t>
            </a:r>
          </a:p>
        </p:txBody>
      </p:sp>
      <p:sp>
        <p:nvSpPr>
          <p:cNvPr id="11" name="Text Placeholder 2">
            <a:extLst>
              <a:ext uri="{FF2B5EF4-FFF2-40B4-BE49-F238E27FC236}">
                <a16:creationId xmlns:a16="http://schemas.microsoft.com/office/drawing/2014/main" id="{5829D570-1004-4E4D-802F-FFC56454B3D2}"/>
              </a:ext>
            </a:extLst>
          </p:cNvPr>
          <p:cNvSpPr txBox="1">
            <a:spLocks/>
          </p:cNvSpPr>
          <p:nvPr/>
        </p:nvSpPr>
        <p:spPr>
          <a:xfrm>
            <a:off x="1361334" y="7445759"/>
            <a:ext cx="13626917" cy="4486500"/>
          </a:xfrm>
          <a:prstGeom prst="rect">
            <a:avLst/>
          </a:prstGeom>
        </p:spPr>
        <p:txBody>
          <a:bodyPr vert="horz" wrap="square" lIns="297829" tIns="148915" rIns="297829" bIns="148915" rtlCol="0">
            <a:spAutoFit/>
          </a:bodyPr>
          <a:lstStyle/>
          <a:p>
            <a:pPr>
              <a:spcBef>
                <a:spcPct val="20000"/>
              </a:spcBef>
              <a:defRPr/>
            </a:pPr>
            <a:r>
              <a:rPr lang="en-US" sz="3300" dirty="0">
                <a:latin typeface="Arial (body)"/>
                <a:cs typeface="Arial" panose="020B0604020202020204" pitchFamily="34" charset="0"/>
              </a:rPr>
              <a:t>HPTN 084 found that long-acting cabotegravir (CAB-LA) significantly reduced the risk of HIV acquisition in women compared to tenofovir disoproxil fumarate/emtricitabine (TDF/FTC).  In the HPTN 084 open label extension, participants consented to CAB-LA injections during pregnancy.  A nested sub-study evaluated the pharmacokinetics of total and unbound (bioavailable) CAB among a subset of participants who continued to receive CAB-LA injections to identify the need for dose adjustments during pregnancy.</a:t>
            </a:r>
          </a:p>
        </p:txBody>
      </p:sp>
      <p:pic>
        <p:nvPicPr>
          <p:cNvPr id="13" name="Picture 12">
            <a:extLst>
              <a:ext uri="{FF2B5EF4-FFF2-40B4-BE49-F238E27FC236}">
                <a16:creationId xmlns:a16="http://schemas.microsoft.com/office/drawing/2014/main" id="{0669F6A3-E5A1-C045-A2E1-5E70316E94AC}"/>
              </a:ext>
            </a:extLst>
          </p:cNvPr>
          <p:cNvPicPr>
            <a:picLocks noChangeAspect="1"/>
          </p:cNvPicPr>
          <p:nvPr/>
        </p:nvPicPr>
        <p:blipFill>
          <a:blip r:embed="rId4"/>
          <a:srcRect/>
          <a:stretch/>
        </p:blipFill>
        <p:spPr>
          <a:xfrm>
            <a:off x="37840538" y="731847"/>
            <a:ext cx="10666266" cy="4906482"/>
          </a:xfrm>
          <a:prstGeom prst="rect">
            <a:avLst/>
          </a:prstGeom>
        </p:spPr>
      </p:pic>
      <p:sp>
        <p:nvSpPr>
          <p:cNvPr id="23" name="Text Placeholder 2">
            <a:extLst>
              <a:ext uri="{FF2B5EF4-FFF2-40B4-BE49-F238E27FC236}">
                <a16:creationId xmlns:a16="http://schemas.microsoft.com/office/drawing/2014/main" id="{159B04D5-71D5-1047-86C4-28DB1B5F6410}"/>
              </a:ext>
            </a:extLst>
          </p:cNvPr>
          <p:cNvSpPr txBox="1">
            <a:spLocks/>
          </p:cNvSpPr>
          <p:nvPr/>
        </p:nvSpPr>
        <p:spPr>
          <a:xfrm>
            <a:off x="1361334" y="12363274"/>
            <a:ext cx="6216996" cy="1302274"/>
          </a:xfrm>
          <a:prstGeom prst="rect">
            <a:avLst/>
          </a:prstGeom>
        </p:spPr>
        <p:txBody>
          <a:bodyPr vert="horz" lIns="297829" tIns="148915" rIns="297829" bIns="148915" rtlCol="0">
            <a:normAutofit/>
          </a:bodyPr>
          <a:lstStyle/>
          <a:p>
            <a:pPr algn="just">
              <a:lnSpc>
                <a:spcPct val="120000"/>
              </a:lnSpc>
            </a:pPr>
            <a:r>
              <a:rPr lang="en-US" sz="4800" b="1" dirty="0">
                <a:solidFill>
                  <a:schemeClr val="tx2"/>
                </a:solidFill>
                <a:latin typeface="Arial" panose="020B0604020202020204" pitchFamily="34" charset="0"/>
                <a:cs typeface="Arial" panose="020B0604020202020204" pitchFamily="34" charset="0"/>
              </a:rPr>
              <a:t>METHODS</a:t>
            </a:r>
          </a:p>
        </p:txBody>
      </p:sp>
      <p:sp>
        <p:nvSpPr>
          <p:cNvPr id="24" name="Text Placeholder 2">
            <a:extLst>
              <a:ext uri="{FF2B5EF4-FFF2-40B4-BE49-F238E27FC236}">
                <a16:creationId xmlns:a16="http://schemas.microsoft.com/office/drawing/2014/main" id="{9A859AE9-6FC1-BF43-9AB7-D204FCE060DF}"/>
              </a:ext>
            </a:extLst>
          </p:cNvPr>
          <p:cNvSpPr txBox="1">
            <a:spLocks/>
          </p:cNvSpPr>
          <p:nvPr/>
        </p:nvSpPr>
        <p:spPr>
          <a:xfrm>
            <a:off x="16560799" y="11116589"/>
            <a:ext cx="31170181" cy="3855558"/>
          </a:xfrm>
          <a:prstGeom prst="rect">
            <a:avLst/>
          </a:prstGeom>
        </p:spPr>
        <p:txBody>
          <a:bodyPr vert="horz" wrap="square" lIns="297829" tIns="148915" rIns="297829" bIns="148915" rtlCol="0">
            <a:spAutoFit/>
          </a:bodyPr>
          <a:lstStyle/>
          <a:p>
            <a:pPr>
              <a:spcBef>
                <a:spcPct val="20000"/>
              </a:spcBef>
              <a:defRPr/>
            </a:pPr>
            <a:r>
              <a:rPr lang="en-US" sz="3300" dirty="0"/>
              <a:t>From the pre-pregnant period through the 3</a:t>
            </a:r>
            <a:r>
              <a:rPr lang="en-US" sz="3300" baseline="30000" dirty="0"/>
              <a:t>rd</a:t>
            </a:r>
            <a:r>
              <a:rPr lang="en-US" sz="3300" dirty="0"/>
              <a:t> trimester, there was a median 26% reduction (IQR: 2%, 40%) in total CAB C</a:t>
            </a:r>
            <a:r>
              <a:rPr lang="en-US" sz="3300" baseline="-25000" dirty="0"/>
              <a:t>trough</a:t>
            </a:r>
            <a:r>
              <a:rPr lang="en-US" sz="3300" dirty="0"/>
              <a:t> concentrations, from 2.3 µg/mL to 1.6 µg/mL.  Median unbound CAB C</a:t>
            </a:r>
            <a:r>
              <a:rPr lang="en-US" sz="3300" baseline="-25000" dirty="0"/>
              <a:t>trough</a:t>
            </a:r>
            <a:r>
              <a:rPr lang="en-US" sz="3300" dirty="0"/>
              <a:t> concentrations in the 6 months prior to pregnancy and the 1</a:t>
            </a:r>
            <a:r>
              <a:rPr lang="en-US" sz="3300" baseline="30000" dirty="0"/>
              <a:t>st</a:t>
            </a:r>
            <a:r>
              <a:rPr lang="en-US" sz="3300" dirty="0"/>
              <a:t>, 2</a:t>
            </a:r>
            <a:r>
              <a:rPr lang="en-US" sz="3300" baseline="30000" dirty="0"/>
              <a:t>nd</a:t>
            </a:r>
            <a:r>
              <a:rPr lang="en-US" sz="3300" dirty="0"/>
              <a:t>, and 3</a:t>
            </a:r>
            <a:r>
              <a:rPr lang="en-US" sz="3300" baseline="30000" dirty="0"/>
              <a:t>rd</a:t>
            </a:r>
            <a:r>
              <a:rPr lang="en-US" sz="3300" dirty="0"/>
              <a:t> trimesters were 4.39 (IQR: 3.16, 5.08), 4.69 (IQR: 3.56, 5.89), 3.43 (IQR: 2.82, 5.02), and 3.74 (IQR: 2.63, 5.72) ng/mL, respectively (</a:t>
            </a:r>
            <a:r>
              <a:rPr lang="en-US" sz="3300" b="1" dirty="0"/>
              <a:t>Table 2</a:t>
            </a:r>
            <a:r>
              <a:rPr lang="en-US" sz="3300" dirty="0"/>
              <a:t>).  Among this cohort, 98% of unbound CAB concentrations remained above the unbound pharmacologic threshold of 1.627 ng/mL, which is the 4x-IC</a:t>
            </a:r>
            <a:r>
              <a:rPr lang="en-US" sz="3300" baseline="-25000" dirty="0"/>
              <a:t>90 </a:t>
            </a:r>
            <a:r>
              <a:rPr lang="en-US" sz="3300" dirty="0"/>
              <a:t>for unbound CAB. Within the entire PK cohort, median % unbound CAB C</a:t>
            </a:r>
            <a:r>
              <a:rPr lang="en-US" sz="3300" baseline="-25000" dirty="0"/>
              <a:t>trough</a:t>
            </a:r>
            <a:r>
              <a:rPr lang="en-US" sz="3300" dirty="0"/>
              <a:t> increased from 0.16% (IQR: 0.12%, 0.22%) during the pre-pregnant period to 0.24% (IQR: 0.20%, 0.32%) in the 3</a:t>
            </a:r>
            <a:r>
              <a:rPr lang="en-US" sz="3300" baseline="30000" dirty="0"/>
              <a:t>rd</a:t>
            </a:r>
            <a:r>
              <a:rPr lang="en-US" sz="3300" dirty="0"/>
              <a:t> trimester, suggesting an overall increase in the relative amount of bioavailable drug throughout pregnancy (</a:t>
            </a:r>
            <a:r>
              <a:rPr lang="en-US" sz="3300" b="1" dirty="0"/>
              <a:t>Figure 1</a:t>
            </a:r>
            <a:r>
              <a:rPr lang="en-US" sz="3300" dirty="0"/>
              <a:t>). Of the three participants with total CAB concentrations less than the 4x PA-IC</a:t>
            </a:r>
            <a:r>
              <a:rPr lang="en-US" sz="3300" baseline="-25000" dirty="0"/>
              <a:t>90</a:t>
            </a:r>
            <a:r>
              <a:rPr lang="en-US" sz="3300" dirty="0"/>
              <a:t>, two maintained unbound CAB concentrations above the 4x-IC</a:t>
            </a:r>
            <a:r>
              <a:rPr lang="en-US" sz="3300" baseline="-25000" dirty="0"/>
              <a:t>90</a:t>
            </a:r>
            <a:r>
              <a:rPr lang="en-US" sz="3300" dirty="0"/>
              <a:t> for the duration of their pregnancies (</a:t>
            </a:r>
            <a:r>
              <a:rPr lang="en-US" sz="3300" b="1" dirty="0"/>
              <a:t>Figure 2</a:t>
            </a:r>
            <a:r>
              <a:rPr lang="en-US" sz="3300" dirty="0"/>
              <a:t>). </a:t>
            </a:r>
            <a:endParaRPr lang="en-US" sz="3300" dirty="0">
              <a:latin typeface="Arial" panose="020B0604020202020204" pitchFamily="34" charset="0"/>
              <a:cs typeface="Arial" panose="020B0604020202020204" pitchFamily="34" charset="0"/>
            </a:endParaRPr>
          </a:p>
        </p:txBody>
      </p:sp>
      <p:sp>
        <p:nvSpPr>
          <p:cNvPr id="25" name="Text Placeholder 2">
            <a:extLst>
              <a:ext uri="{FF2B5EF4-FFF2-40B4-BE49-F238E27FC236}">
                <a16:creationId xmlns:a16="http://schemas.microsoft.com/office/drawing/2014/main" id="{28FB024A-DD33-AF46-A1B2-6FB9D213ECA3}"/>
              </a:ext>
            </a:extLst>
          </p:cNvPr>
          <p:cNvSpPr txBox="1">
            <a:spLocks/>
          </p:cNvSpPr>
          <p:nvPr/>
        </p:nvSpPr>
        <p:spPr>
          <a:xfrm>
            <a:off x="16560800" y="10278254"/>
            <a:ext cx="6216996" cy="1302274"/>
          </a:xfrm>
          <a:prstGeom prst="rect">
            <a:avLst/>
          </a:prstGeom>
        </p:spPr>
        <p:txBody>
          <a:bodyPr vert="horz" lIns="297829" tIns="148915" rIns="297829" bIns="148915" rtlCol="0">
            <a:normAutofit/>
          </a:bodyPr>
          <a:lstStyle/>
          <a:p>
            <a:pPr algn="just">
              <a:lnSpc>
                <a:spcPct val="120000"/>
              </a:lnSpc>
            </a:pPr>
            <a:r>
              <a:rPr lang="en-US" sz="4800" b="1" dirty="0">
                <a:solidFill>
                  <a:schemeClr val="tx2"/>
                </a:solidFill>
                <a:latin typeface="Arial" panose="020B0604020202020204" pitchFamily="34" charset="0"/>
                <a:cs typeface="Arial" panose="020B0604020202020204" pitchFamily="34" charset="0"/>
              </a:rPr>
              <a:t>RESULTS</a:t>
            </a:r>
          </a:p>
        </p:txBody>
      </p:sp>
      <p:sp>
        <p:nvSpPr>
          <p:cNvPr id="28" name="Text Placeholder 2">
            <a:extLst>
              <a:ext uri="{FF2B5EF4-FFF2-40B4-BE49-F238E27FC236}">
                <a16:creationId xmlns:a16="http://schemas.microsoft.com/office/drawing/2014/main" id="{B4E996B1-B866-4A43-AB2A-A816503F1735}"/>
              </a:ext>
            </a:extLst>
          </p:cNvPr>
          <p:cNvSpPr txBox="1">
            <a:spLocks/>
          </p:cNvSpPr>
          <p:nvPr/>
        </p:nvSpPr>
        <p:spPr>
          <a:xfrm>
            <a:off x="1361333" y="13375781"/>
            <a:ext cx="13626917" cy="8324473"/>
          </a:xfrm>
          <a:prstGeom prst="rect">
            <a:avLst/>
          </a:prstGeom>
        </p:spPr>
        <p:txBody>
          <a:bodyPr vert="horz" wrap="square" lIns="297829" tIns="148915" rIns="297829" bIns="148915" rtlCol="0">
            <a:spAutoFit/>
          </a:bodyPr>
          <a:lstStyle/>
          <a:p>
            <a:pPr marL="457200" indent="-457200">
              <a:spcBef>
                <a:spcPct val="20000"/>
              </a:spcBef>
              <a:buFont typeface="Arial" panose="020B0604020202020204" pitchFamily="34" charset="0"/>
              <a:buChar char="•"/>
              <a:defRPr/>
            </a:pPr>
            <a:r>
              <a:rPr lang="en-US" sz="3300" dirty="0"/>
              <a:t>Seventy-five HIV-negative participants who enrolled in the sub-study between 17 May 2022 and 13 September 2023 and received ≥ 4 CAB-LA injections both in the year prior to and during pregnancy were evaluated (</a:t>
            </a:r>
            <a:r>
              <a:rPr lang="en-US" sz="3300" b="1" dirty="0"/>
              <a:t>Table 1</a:t>
            </a:r>
            <a:r>
              <a:rPr lang="en-US" sz="3300" dirty="0"/>
              <a:t>).  </a:t>
            </a:r>
          </a:p>
          <a:p>
            <a:pPr marL="457200" indent="-457200">
              <a:spcBef>
                <a:spcPct val="20000"/>
              </a:spcBef>
              <a:buFont typeface="Arial" panose="020B0604020202020204" pitchFamily="34" charset="0"/>
              <a:buChar char="•"/>
              <a:defRPr/>
            </a:pPr>
            <a:r>
              <a:rPr lang="en-US" sz="3300" dirty="0"/>
              <a:t>Total and unbound CAB concentrations were measured via liquid chromatographic-tandem mass spectrometric (LC-MS/MS) analysis using validated assays with lower limits of quantitation (LLOQ) of 25 ng/mL and 0.05 ng/mL, respectively.</a:t>
            </a:r>
          </a:p>
          <a:p>
            <a:pPr marL="457200" indent="-457200">
              <a:spcBef>
                <a:spcPct val="20000"/>
              </a:spcBef>
              <a:buFont typeface="Arial" panose="020B0604020202020204" pitchFamily="34" charset="0"/>
              <a:buChar char="•"/>
              <a:defRPr/>
            </a:pPr>
            <a:r>
              <a:rPr lang="en-US" sz="3300" dirty="0"/>
              <a:t>Total trough (C</a:t>
            </a:r>
            <a:r>
              <a:rPr lang="en-US" sz="3300" baseline="-25000" dirty="0"/>
              <a:t>trough</a:t>
            </a:r>
            <a:r>
              <a:rPr lang="en-US" sz="3300" dirty="0"/>
              <a:t>) CAB concentrations were averaged within each participant during the pre-pregnant period and during each pregnancy trimester and then summarized.  </a:t>
            </a:r>
          </a:p>
          <a:p>
            <a:pPr marL="457200" indent="-457200">
              <a:spcBef>
                <a:spcPct val="20000"/>
              </a:spcBef>
              <a:buFont typeface="Arial" panose="020B0604020202020204" pitchFamily="34" charset="0"/>
              <a:buChar char="•"/>
              <a:defRPr/>
            </a:pPr>
            <a:r>
              <a:rPr lang="en-US" sz="3300" dirty="0"/>
              <a:t>Unbound CAB C</a:t>
            </a:r>
            <a:r>
              <a:rPr lang="en-US" sz="3300" baseline="-25000" dirty="0"/>
              <a:t>trough</a:t>
            </a:r>
            <a:r>
              <a:rPr lang="en-US" sz="3300" dirty="0"/>
              <a:t> concentrations were evaluated from the 6 months prior to pregnancy through the end of pregnancy.</a:t>
            </a:r>
          </a:p>
          <a:p>
            <a:pPr marL="457200" indent="-457200">
              <a:spcBef>
                <a:spcPct val="20000"/>
              </a:spcBef>
              <a:buFont typeface="Arial" panose="020B0604020202020204" pitchFamily="34" charset="0"/>
              <a:buChar char="•"/>
              <a:defRPr/>
            </a:pPr>
            <a:r>
              <a:rPr lang="en-US" sz="3300" dirty="0"/>
              <a:t>The percent unbound (% unbound) CAB was calculated by visit and then summarized. </a:t>
            </a:r>
            <a:endParaRPr lang="en-US" sz="3300" dirty="0">
              <a:latin typeface="Arial" panose="020B0604020202020204" pitchFamily="34" charset="0"/>
              <a:cs typeface="Arial" panose="020B0604020202020204" pitchFamily="34" charset="0"/>
            </a:endParaRPr>
          </a:p>
        </p:txBody>
      </p:sp>
      <p:sp>
        <p:nvSpPr>
          <p:cNvPr id="30" name="Text Placeholder 2">
            <a:extLst>
              <a:ext uri="{FF2B5EF4-FFF2-40B4-BE49-F238E27FC236}">
                <a16:creationId xmlns:a16="http://schemas.microsoft.com/office/drawing/2014/main" id="{2CE06074-51AA-9147-A925-4D520C6235C7}"/>
              </a:ext>
            </a:extLst>
          </p:cNvPr>
          <p:cNvSpPr txBox="1">
            <a:spLocks/>
          </p:cNvSpPr>
          <p:nvPr/>
        </p:nvSpPr>
        <p:spPr>
          <a:xfrm>
            <a:off x="37947682" y="25614611"/>
            <a:ext cx="10451979" cy="4464955"/>
          </a:xfrm>
          <a:prstGeom prst="rect">
            <a:avLst/>
          </a:prstGeom>
        </p:spPr>
        <p:txBody>
          <a:bodyPr vert="horz" wrap="square" lIns="297829" tIns="148915" rIns="297829" bIns="148915" rtlCol="0">
            <a:spAutoFit/>
          </a:bodyPr>
          <a:lstStyle/>
          <a:p>
            <a:pPr marL="457200" indent="-457200">
              <a:spcBef>
                <a:spcPct val="20000"/>
              </a:spcBef>
              <a:buFont typeface="Arial" panose="020B0604020202020204" pitchFamily="34" charset="0"/>
              <a:buChar char="•"/>
              <a:defRPr/>
            </a:pPr>
            <a:r>
              <a:rPr lang="en-US" sz="3300" dirty="0"/>
              <a:t>While declines in total CAB concentrations throughout pregnancy were observed, changes in unbound CAB concentrations were non-clinically relevant, and the % unbound CAB increased from the pre-pregnant period through the 3</a:t>
            </a:r>
            <a:r>
              <a:rPr lang="en-US" sz="3300" baseline="30000" dirty="0"/>
              <a:t>rd</a:t>
            </a:r>
            <a:r>
              <a:rPr lang="en-US" sz="3300" dirty="0"/>
              <a:t> trimester.</a:t>
            </a:r>
          </a:p>
          <a:p>
            <a:pPr marL="457200" indent="-457200">
              <a:spcBef>
                <a:spcPct val="20000"/>
              </a:spcBef>
              <a:buFont typeface="Arial" panose="020B0604020202020204" pitchFamily="34" charset="0"/>
              <a:buChar char="•"/>
              <a:defRPr/>
            </a:pPr>
            <a:r>
              <a:rPr lang="en-US" sz="3300" dirty="0"/>
              <a:t>These data provide pharmacologic support that CAB-LA dose adjustments are not needed for CAB-experienced women during pregnancy.</a:t>
            </a:r>
            <a:endParaRPr lang="en-US" sz="3300" dirty="0">
              <a:latin typeface="Arial" panose="020B0604020202020204" pitchFamily="34" charset="0"/>
              <a:cs typeface="Arial" panose="020B0604020202020204" pitchFamily="34" charset="0"/>
            </a:endParaRPr>
          </a:p>
        </p:txBody>
      </p:sp>
      <p:sp>
        <p:nvSpPr>
          <p:cNvPr id="33" name="Text Placeholder 2">
            <a:extLst>
              <a:ext uri="{FF2B5EF4-FFF2-40B4-BE49-F238E27FC236}">
                <a16:creationId xmlns:a16="http://schemas.microsoft.com/office/drawing/2014/main" id="{AC13EEC5-2FD8-5A4E-82E3-27D25825931F}"/>
              </a:ext>
            </a:extLst>
          </p:cNvPr>
          <p:cNvSpPr txBox="1">
            <a:spLocks/>
          </p:cNvSpPr>
          <p:nvPr/>
        </p:nvSpPr>
        <p:spPr>
          <a:xfrm>
            <a:off x="16667945" y="29182398"/>
            <a:ext cx="21172594" cy="1070180"/>
          </a:xfrm>
          <a:prstGeom prst="rect">
            <a:avLst/>
          </a:prstGeom>
        </p:spPr>
        <p:txBody>
          <a:bodyPr vert="horz" wrap="square" lIns="297829" tIns="148915" rIns="297829" bIns="148915" rtlCol="0">
            <a:spAutoFit/>
          </a:bodyPr>
          <a:lstStyle/>
          <a:p>
            <a:pPr>
              <a:spcBef>
                <a:spcPct val="20000"/>
              </a:spcBef>
              <a:defRPr/>
            </a:pPr>
            <a:r>
              <a:rPr lang="en-US" sz="2500" dirty="0">
                <a:latin typeface="Arial" panose="020B0604020202020204" pitchFamily="34" charset="0"/>
                <a:cs typeface="Arial" panose="020B0604020202020204" pitchFamily="34" charset="0"/>
              </a:rPr>
              <a:t>The authors wish to acknowledge the contribution of the participants, their families and communities, and the community advisory boards at the participating sites. We acknowledge the contribution of the HPTN 084 study team. We thank Dr. Sheryl Zwerski for her leadership and support.</a:t>
            </a:r>
          </a:p>
        </p:txBody>
      </p:sp>
      <p:sp>
        <p:nvSpPr>
          <p:cNvPr id="34" name="Text Placeholder 2">
            <a:extLst>
              <a:ext uri="{FF2B5EF4-FFF2-40B4-BE49-F238E27FC236}">
                <a16:creationId xmlns:a16="http://schemas.microsoft.com/office/drawing/2014/main" id="{4813B1B5-CD70-AA43-B713-BA783C4F7A6B}"/>
              </a:ext>
            </a:extLst>
          </p:cNvPr>
          <p:cNvSpPr txBox="1">
            <a:spLocks/>
          </p:cNvSpPr>
          <p:nvPr/>
        </p:nvSpPr>
        <p:spPr>
          <a:xfrm>
            <a:off x="16667945" y="28285461"/>
            <a:ext cx="13626917" cy="1302274"/>
          </a:xfrm>
          <a:prstGeom prst="rect">
            <a:avLst/>
          </a:prstGeom>
        </p:spPr>
        <p:txBody>
          <a:bodyPr vert="horz" lIns="297829" tIns="148915" rIns="297829" bIns="148915" rtlCol="0">
            <a:normAutofit/>
          </a:bodyPr>
          <a:lstStyle/>
          <a:p>
            <a:pPr algn="just">
              <a:lnSpc>
                <a:spcPct val="120000"/>
              </a:lnSpc>
            </a:pPr>
            <a:r>
              <a:rPr lang="en-US" sz="4800" b="1" dirty="0">
                <a:solidFill>
                  <a:schemeClr val="tx2"/>
                </a:solidFill>
                <a:latin typeface="Arial" panose="020B0604020202020204" pitchFamily="34" charset="0"/>
                <a:cs typeface="Arial" panose="020B0604020202020204" pitchFamily="34" charset="0"/>
              </a:rPr>
              <a:t>ACKNOWLEDGMENTS</a:t>
            </a:r>
          </a:p>
        </p:txBody>
      </p:sp>
      <p:graphicFrame>
        <p:nvGraphicFramePr>
          <p:cNvPr id="21" name="Table 20">
            <a:extLst>
              <a:ext uri="{FF2B5EF4-FFF2-40B4-BE49-F238E27FC236}">
                <a16:creationId xmlns:a16="http://schemas.microsoft.com/office/drawing/2014/main" id="{2673F2B9-BD9F-0C92-45AB-B054E048AF26}"/>
              </a:ext>
            </a:extLst>
          </p:cNvPr>
          <p:cNvGraphicFramePr>
            <a:graphicFrameLocks noGrp="1"/>
          </p:cNvGraphicFramePr>
          <p:nvPr>
            <p:extLst>
              <p:ext uri="{D42A27DB-BD31-4B8C-83A1-F6EECF244321}">
                <p14:modId xmlns:p14="http://schemas.microsoft.com/office/powerpoint/2010/main" val="68425835"/>
              </p:ext>
            </p:extLst>
          </p:nvPr>
        </p:nvGraphicFramePr>
        <p:xfrm>
          <a:off x="1646618" y="23103121"/>
          <a:ext cx="13226163" cy="5913120"/>
        </p:xfrm>
        <a:graphic>
          <a:graphicData uri="http://schemas.openxmlformats.org/drawingml/2006/table">
            <a:tbl>
              <a:tblPr firstRow="1" bandRow="1">
                <a:tableStyleId>{1E171933-4619-4E11-9A3F-F7608DF75F80}</a:tableStyleId>
              </a:tblPr>
              <a:tblGrid>
                <a:gridCol w="10252072">
                  <a:extLst>
                    <a:ext uri="{9D8B030D-6E8A-4147-A177-3AD203B41FA5}">
                      <a16:colId xmlns:a16="http://schemas.microsoft.com/office/drawing/2014/main" val="856949173"/>
                    </a:ext>
                  </a:extLst>
                </a:gridCol>
                <a:gridCol w="2974091">
                  <a:extLst>
                    <a:ext uri="{9D8B030D-6E8A-4147-A177-3AD203B41FA5}">
                      <a16:colId xmlns:a16="http://schemas.microsoft.com/office/drawing/2014/main" val="2621030272"/>
                    </a:ext>
                  </a:extLst>
                </a:gridCol>
              </a:tblGrid>
              <a:tr h="370840">
                <a:tc>
                  <a:txBody>
                    <a:bodyPr/>
                    <a:lstStyle/>
                    <a:p>
                      <a:r>
                        <a:rPr lang="en-US" sz="3200" b="0" dirty="0">
                          <a:solidFill>
                            <a:schemeClr val="tx1"/>
                          </a:solidFill>
                        </a:rPr>
                        <a:t>Median age (years)* (Q1, Q3)</a:t>
                      </a:r>
                    </a:p>
                  </a:txBody>
                  <a:tcPr>
                    <a:solidFill>
                      <a:schemeClr val="bg1"/>
                    </a:solidFill>
                  </a:tcPr>
                </a:tc>
                <a:tc>
                  <a:txBody>
                    <a:bodyPr/>
                    <a:lstStyle/>
                    <a:p>
                      <a:r>
                        <a:rPr lang="en-US" sz="3200" b="0" dirty="0">
                          <a:solidFill>
                            <a:schemeClr val="tx1"/>
                          </a:solidFill>
                        </a:rPr>
                        <a:t>28 (26, 32)</a:t>
                      </a:r>
                    </a:p>
                  </a:txBody>
                  <a:tcPr>
                    <a:solidFill>
                      <a:schemeClr val="bg1"/>
                    </a:solidFill>
                  </a:tcPr>
                </a:tc>
                <a:extLst>
                  <a:ext uri="{0D108BD9-81ED-4DB2-BD59-A6C34878D82A}">
                    <a16:rowId xmlns:a16="http://schemas.microsoft.com/office/drawing/2014/main" val="410429882"/>
                  </a:ext>
                </a:extLst>
              </a:tr>
              <a:tr h="370840">
                <a:tc>
                  <a:txBody>
                    <a:bodyPr/>
                    <a:lstStyle/>
                    <a:p>
                      <a:r>
                        <a:rPr lang="en-US" sz="3200" b="0" dirty="0"/>
                        <a:t>Median weight (kg)* (Q1, Q3)</a:t>
                      </a:r>
                    </a:p>
                  </a:txBody>
                  <a:tcPr/>
                </a:tc>
                <a:tc>
                  <a:txBody>
                    <a:bodyPr/>
                    <a:lstStyle/>
                    <a:p>
                      <a:r>
                        <a:rPr lang="en-US" sz="3200" b="0" dirty="0"/>
                        <a:t>66 (56, 78)</a:t>
                      </a:r>
                    </a:p>
                  </a:txBody>
                  <a:tcPr/>
                </a:tc>
                <a:extLst>
                  <a:ext uri="{0D108BD9-81ED-4DB2-BD59-A6C34878D82A}">
                    <a16:rowId xmlns:a16="http://schemas.microsoft.com/office/drawing/2014/main" val="2955318969"/>
                  </a:ext>
                </a:extLst>
              </a:tr>
              <a:tr h="370840">
                <a:tc>
                  <a:txBody>
                    <a:bodyPr/>
                    <a:lstStyle/>
                    <a:p>
                      <a:r>
                        <a:rPr lang="en-US" sz="3200" b="0" dirty="0"/>
                        <a:t>Median Body Mass Index (kg/m2)* (IQR)</a:t>
                      </a:r>
                    </a:p>
                  </a:txBody>
                  <a:tcPr/>
                </a:tc>
                <a:tc>
                  <a:txBody>
                    <a:bodyPr/>
                    <a:lstStyle/>
                    <a:p>
                      <a:r>
                        <a:rPr lang="en-US" sz="3200" b="0"/>
                        <a:t>27 (23, 32)</a:t>
                      </a:r>
                      <a:endParaRPr lang="en-US" sz="3200" b="0" dirty="0"/>
                    </a:p>
                  </a:txBody>
                  <a:tcPr/>
                </a:tc>
                <a:extLst>
                  <a:ext uri="{0D108BD9-81ED-4DB2-BD59-A6C34878D82A}">
                    <a16:rowId xmlns:a16="http://schemas.microsoft.com/office/drawing/2014/main" val="3235878413"/>
                  </a:ext>
                </a:extLst>
              </a:tr>
              <a:tr h="370840">
                <a:tc>
                  <a:txBody>
                    <a:bodyPr/>
                    <a:lstStyle/>
                    <a:p>
                      <a:r>
                        <a:rPr lang="en-US" sz="3200" b="0" dirty="0"/>
                        <a:t>Pregnancy Outcome</a:t>
                      </a:r>
                    </a:p>
                    <a:p>
                      <a:pPr lvl="1"/>
                      <a:r>
                        <a:rPr lang="en-US" sz="3200" b="0" dirty="0"/>
                        <a:t>Full-term live birth</a:t>
                      </a:r>
                    </a:p>
                    <a:p>
                      <a:pPr lvl="1"/>
                      <a:r>
                        <a:rPr lang="en-US" sz="3200" b="0" dirty="0"/>
                        <a:t>Pre-term live birth</a:t>
                      </a:r>
                    </a:p>
                  </a:txBody>
                  <a:tcPr/>
                </a:tc>
                <a:tc>
                  <a:txBody>
                    <a:bodyPr/>
                    <a:lstStyle/>
                    <a:p>
                      <a:endParaRPr lang="en-US" sz="3200" b="0" dirty="0"/>
                    </a:p>
                    <a:p>
                      <a:r>
                        <a:rPr lang="en-US" sz="3200" b="0" dirty="0"/>
                        <a:t>69/75 (92%)</a:t>
                      </a:r>
                    </a:p>
                    <a:p>
                      <a:r>
                        <a:rPr lang="en-US" sz="3200" b="0" dirty="0"/>
                        <a:t>6/75 (8%)</a:t>
                      </a:r>
                    </a:p>
                  </a:txBody>
                  <a:tcPr/>
                </a:tc>
                <a:extLst>
                  <a:ext uri="{0D108BD9-81ED-4DB2-BD59-A6C34878D82A}">
                    <a16:rowId xmlns:a16="http://schemas.microsoft.com/office/drawing/2014/main" val="730711704"/>
                  </a:ext>
                </a:extLst>
              </a:tr>
              <a:tr h="557875">
                <a:tc>
                  <a:txBody>
                    <a:bodyPr/>
                    <a:lstStyle/>
                    <a:p>
                      <a:r>
                        <a:rPr lang="en-US" sz="3200" b="0" dirty="0"/>
                        <a:t>Median number of CAB-LA injections in the year </a:t>
                      </a:r>
                    </a:p>
                    <a:p>
                      <a:r>
                        <a:rPr lang="en-US" sz="3200" b="0" dirty="0"/>
                        <a:t>prior to pregnancy (range)</a:t>
                      </a:r>
                    </a:p>
                  </a:txBody>
                  <a:tcPr/>
                </a:tc>
                <a:tc>
                  <a:txBody>
                    <a:bodyPr/>
                    <a:lstStyle/>
                    <a:p>
                      <a:r>
                        <a:rPr lang="en-US" sz="3200" b="0" dirty="0"/>
                        <a:t>6 (4-7)</a:t>
                      </a:r>
                    </a:p>
                  </a:txBody>
                  <a:tcPr/>
                </a:tc>
                <a:extLst>
                  <a:ext uri="{0D108BD9-81ED-4DB2-BD59-A6C34878D82A}">
                    <a16:rowId xmlns:a16="http://schemas.microsoft.com/office/drawing/2014/main" val="3893173808"/>
                  </a:ext>
                </a:extLst>
              </a:tr>
              <a:tr h="370840">
                <a:tc>
                  <a:txBody>
                    <a:bodyPr/>
                    <a:lstStyle/>
                    <a:p>
                      <a:r>
                        <a:rPr lang="en-US" sz="3200" b="0" dirty="0"/>
                        <a:t>Number of CAB-LA injections during pregnancy</a:t>
                      </a:r>
                    </a:p>
                    <a:p>
                      <a:pPr lvl="1"/>
                      <a:r>
                        <a:rPr lang="en-US" sz="3200" b="0" dirty="0"/>
                        <a:t>4</a:t>
                      </a:r>
                    </a:p>
                    <a:p>
                      <a:pPr lvl="1"/>
                      <a:r>
                        <a:rPr lang="en-US" sz="3200" b="0" dirty="0"/>
                        <a:t>5</a:t>
                      </a:r>
                    </a:p>
                  </a:txBody>
                  <a:tcPr/>
                </a:tc>
                <a:tc>
                  <a:txBody>
                    <a:bodyPr/>
                    <a:lstStyle/>
                    <a:p>
                      <a:endParaRPr lang="en-US" sz="3200" b="0" dirty="0"/>
                    </a:p>
                    <a:p>
                      <a:r>
                        <a:rPr lang="en-US" sz="3200" b="0" dirty="0"/>
                        <a:t>48/75 (64%)</a:t>
                      </a:r>
                    </a:p>
                    <a:p>
                      <a:r>
                        <a:rPr lang="en-US" sz="3200" b="0" dirty="0"/>
                        <a:t>27/75 (36%)</a:t>
                      </a:r>
                    </a:p>
                  </a:txBody>
                  <a:tcPr/>
                </a:tc>
                <a:extLst>
                  <a:ext uri="{0D108BD9-81ED-4DB2-BD59-A6C34878D82A}">
                    <a16:rowId xmlns:a16="http://schemas.microsoft.com/office/drawing/2014/main" val="2923041554"/>
                  </a:ext>
                </a:extLst>
              </a:tr>
            </a:tbl>
          </a:graphicData>
        </a:graphic>
      </p:graphicFrame>
      <p:sp>
        <p:nvSpPr>
          <p:cNvPr id="22" name="TextBox 21">
            <a:extLst>
              <a:ext uri="{FF2B5EF4-FFF2-40B4-BE49-F238E27FC236}">
                <a16:creationId xmlns:a16="http://schemas.microsoft.com/office/drawing/2014/main" id="{83121712-5624-9045-7C22-4D1FE12BF482}"/>
              </a:ext>
            </a:extLst>
          </p:cNvPr>
          <p:cNvSpPr txBox="1"/>
          <p:nvPr/>
        </p:nvSpPr>
        <p:spPr>
          <a:xfrm>
            <a:off x="1646618" y="22379099"/>
            <a:ext cx="13341632" cy="615553"/>
          </a:xfrm>
          <a:prstGeom prst="rect">
            <a:avLst/>
          </a:prstGeom>
          <a:noFill/>
        </p:spPr>
        <p:txBody>
          <a:bodyPr wrap="square" rtlCol="0">
            <a:spAutoFit/>
          </a:bodyPr>
          <a:lstStyle/>
          <a:p>
            <a:r>
              <a:rPr lang="en-US" sz="3400" b="1" dirty="0"/>
              <a:t>Table 1. </a:t>
            </a:r>
            <a:r>
              <a:rPr lang="en-US" sz="3400" dirty="0"/>
              <a:t>HPTN 084 Pregnancy PK Cohort Characteristics (N=75).</a:t>
            </a:r>
          </a:p>
        </p:txBody>
      </p:sp>
      <p:sp>
        <p:nvSpPr>
          <p:cNvPr id="26" name="TextBox 25">
            <a:extLst>
              <a:ext uri="{FF2B5EF4-FFF2-40B4-BE49-F238E27FC236}">
                <a16:creationId xmlns:a16="http://schemas.microsoft.com/office/drawing/2014/main" id="{4C05AA99-4AE2-31E3-9DB2-9CB14BD0FBF2}"/>
              </a:ext>
            </a:extLst>
          </p:cNvPr>
          <p:cNvSpPr txBox="1"/>
          <p:nvPr/>
        </p:nvSpPr>
        <p:spPr>
          <a:xfrm>
            <a:off x="1646619" y="29104451"/>
            <a:ext cx="13341632" cy="615553"/>
          </a:xfrm>
          <a:prstGeom prst="rect">
            <a:avLst/>
          </a:prstGeom>
          <a:noFill/>
        </p:spPr>
        <p:txBody>
          <a:bodyPr wrap="square" rtlCol="0">
            <a:spAutoFit/>
          </a:bodyPr>
          <a:lstStyle/>
          <a:p>
            <a:r>
              <a:rPr lang="en-US" sz="3400" dirty="0"/>
              <a:t>*at pregnancy report date</a:t>
            </a:r>
          </a:p>
        </p:txBody>
      </p:sp>
      <p:graphicFrame>
        <p:nvGraphicFramePr>
          <p:cNvPr id="27" name="Table 26">
            <a:extLst>
              <a:ext uri="{FF2B5EF4-FFF2-40B4-BE49-F238E27FC236}">
                <a16:creationId xmlns:a16="http://schemas.microsoft.com/office/drawing/2014/main" id="{175D8121-A1F4-DF78-D0CB-05A9C67563F2}"/>
              </a:ext>
            </a:extLst>
          </p:cNvPr>
          <p:cNvGraphicFramePr>
            <a:graphicFrameLocks noGrp="1"/>
          </p:cNvGraphicFramePr>
          <p:nvPr>
            <p:extLst>
              <p:ext uri="{D42A27DB-BD31-4B8C-83A1-F6EECF244321}">
                <p14:modId xmlns:p14="http://schemas.microsoft.com/office/powerpoint/2010/main" val="3111287759"/>
              </p:ext>
            </p:extLst>
          </p:nvPr>
        </p:nvGraphicFramePr>
        <p:xfrm>
          <a:off x="16973277" y="15876107"/>
          <a:ext cx="20088987" cy="5577840"/>
        </p:xfrm>
        <a:graphic>
          <a:graphicData uri="http://schemas.openxmlformats.org/drawingml/2006/table">
            <a:tbl>
              <a:tblPr firstRow="1" bandRow="1">
                <a:tableStyleId>{1E171933-4619-4E11-9A3F-F7608DF75F80}</a:tableStyleId>
              </a:tblPr>
              <a:tblGrid>
                <a:gridCol w="6802755">
                  <a:extLst>
                    <a:ext uri="{9D8B030D-6E8A-4147-A177-3AD203B41FA5}">
                      <a16:colId xmlns:a16="http://schemas.microsoft.com/office/drawing/2014/main" val="1474641257"/>
                    </a:ext>
                  </a:extLst>
                </a:gridCol>
                <a:gridCol w="3081655">
                  <a:extLst>
                    <a:ext uri="{9D8B030D-6E8A-4147-A177-3AD203B41FA5}">
                      <a16:colId xmlns:a16="http://schemas.microsoft.com/office/drawing/2014/main" val="3817905502"/>
                    </a:ext>
                  </a:extLst>
                </a:gridCol>
                <a:gridCol w="3081655">
                  <a:extLst>
                    <a:ext uri="{9D8B030D-6E8A-4147-A177-3AD203B41FA5}">
                      <a16:colId xmlns:a16="http://schemas.microsoft.com/office/drawing/2014/main" val="2839313289"/>
                    </a:ext>
                  </a:extLst>
                </a:gridCol>
                <a:gridCol w="3081655">
                  <a:extLst>
                    <a:ext uri="{9D8B030D-6E8A-4147-A177-3AD203B41FA5}">
                      <a16:colId xmlns:a16="http://schemas.microsoft.com/office/drawing/2014/main" val="957466306"/>
                    </a:ext>
                  </a:extLst>
                </a:gridCol>
                <a:gridCol w="4041267">
                  <a:extLst>
                    <a:ext uri="{9D8B030D-6E8A-4147-A177-3AD203B41FA5}">
                      <a16:colId xmlns:a16="http://schemas.microsoft.com/office/drawing/2014/main" val="2561239039"/>
                    </a:ext>
                  </a:extLst>
                </a:gridCol>
              </a:tblGrid>
              <a:tr h="370840">
                <a:tc>
                  <a:txBody>
                    <a:bodyPr/>
                    <a:lstStyle/>
                    <a:p>
                      <a:pPr algn="ctr"/>
                      <a:endParaRPr lang="en-US" sz="3000" dirty="0"/>
                    </a:p>
                  </a:txBody>
                  <a:tcPr anchor="ctr">
                    <a:solidFill>
                      <a:schemeClr val="accent4">
                        <a:lumMod val="50000"/>
                      </a:schemeClr>
                    </a:solidFill>
                  </a:tcPr>
                </a:tc>
                <a:tc>
                  <a:txBody>
                    <a:bodyPr/>
                    <a:lstStyle/>
                    <a:p>
                      <a:pPr algn="ctr"/>
                      <a:r>
                        <a:rPr lang="en-US" sz="3000" dirty="0"/>
                        <a:t>Pre-Pregnancy</a:t>
                      </a:r>
                    </a:p>
                  </a:txBody>
                  <a:tcPr anchor="ctr">
                    <a:solidFill>
                      <a:schemeClr val="accent4">
                        <a:lumMod val="50000"/>
                      </a:schemeClr>
                    </a:solidFill>
                  </a:tcPr>
                </a:tc>
                <a:tc>
                  <a:txBody>
                    <a:bodyPr/>
                    <a:lstStyle/>
                    <a:p>
                      <a:pPr algn="ctr"/>
                      <a:r>
                        <a:rPr lang="en-US" sz="3000" dirty="0"/>
                        <a:t>1</a:t>
                      </a:r>
                      <a:r>
                        <a:rPr lang="en-US" sz="3000" baseline="30000" dirty="0"/>
                        <a:t>st</a:t>
                      </a:r>
                      <a:r>
                        <a:rPr lang="en-US" sz="3000" dirty="0"/>
                        <a:t> Pregnancy </a:t>
                      </a:r>
                    </a:p>
                    <a:p>
                      <a:pPr algn="ctr"/>
                      <a:r>
                        <a:rPr lang="en-US" sz="3000" dirty="0"/>
                        <a:t>Trimester</a:t>
                      </a:r>
                    </a:p>
                  </a:txBody>
                  <a:tcPr anchor="ctr">
                    <a:solidFill>
                      <a:schemeClr val="accent4">
                        <a:lumMod val="50000"/>
                      </a:schemeClr>
                    </a:solidFill>
                  </a:tcPr>
                </a:tc>
                <a:tc>
                  <a:txBody>
                    <a:bodyPr/>
                    <a:lstStyle/>
                    <a:p>
                      <a:pPr algn="ctr"/>
                      <a:r>
                        <a:rPr lang="en-US" sz="3000" dirty="0"/>
                        <a:t>2</a:t>
                      </a:r>
                      <a:r>
                        <a:rPr lang="en-US" sz="3000" baseline="30000" dirty="0"/>
                        <a:t>nd</a:t>
                      </a:r>
                      <a:r>
                        <a:rPr lang="en-US" sz="3000" dirty="0"/>
                        <a:t> Pregnancy </a:t>
                      </a:r>
                    </a:p>
                    <a:p>
                      <a:pPr algn="ctr"/>
                      <a:r>
                        <a:rPr lang="en-US" sz="3000" dirty="0"/>
                        <a:t>Trimester</a:t>
                      </a:r>
                    </a:p>
                  </a:txBody>
                  <a:tcPr anchor="ctr">
                    <a:solidFill>
                      <a:schemeClr val="accent4">
                        <a:lumMod val="50000"/>
                      </a:schemeClr>
                    </a:solidFill>
                  </a:tcPr>
                </a:tc>
                <a:tc>
                  <a:txBody>
                    <a:bodyPr/>
                    <a:lstStyle/>
                    <a:p>
                      <a:pPr algn="ctr"/>
                      <a:r>
                        <a:rPr lang="en-US" sz="3000" dirty="0"/>
                        <a:t>3</a:t>
                      </a:r>
                      <a:r>
                        <a:rPr lang="en-US" sz="3000" baseline="30000" dirty="0"/>
                        <a:t>rd</a:t>
                      </a:r>
                      <a:r>
                        <a:rPr lang="en-US" sz="3000" dirty="0"/>
                        <a:t> Pregnancy </a:t>
                      </a:r>
                    </a:p>
                    <a:p>
                      <a:pPr algn="ctr"/>
                      <a:r>
                        <a:rPr lang="en-US" sz="3000" dirty="0"/>
                        <a:t>Trimester</a:t>
                      </a:r>
                    </a:p>
                  </a:txBody>
                  <a:tcPr anchor="ctr">
                    <a:solidFill>
                      <a:schemeClr val="accent4">
                        <a:lumMod val="50000"/>
                      </a:schemeClr>
                    </a:solidFill>
                  </a:tcPr>
                </a:tc>
                <a:extLst>
                  <a:ext uri="{0D108BD9-81ED-4DB2-BD59-A6C34878D82A}">
                    <a16:rowId xmlns:a16="http://schemas.microsoft.com/office/drawing/2014/main" val="1329779399"/>
                  </a:ext>
                </a:extLst>
              </a:tr>
              <a:tr h="370840">
                <a:tc>
                  <a:txBody>
                    <a:bodyPr/>
                    <a:lstStyle/>
                    <a:p>
                      <a:pPr algn="ctr"/>
                      <a:r>
                        <a:rPr lang="en-US" sz="3000" dirty="0"/>
                        <a:t>Number of participants (n)</a:t>
                      </a:r>
                    </a:p>
                  </a:txBody>
                  <a:tcPr anchor="ctr"/>
                </a:tc>
                <a:tc>
                  <a:txBody>
                    <a:bodyPr/>
                    <a:lstStyle/>
                    <a:p>
                      <a:pPr algn="ctr"/>
                      <a:r>
                        <a:rPr lang="en-US" sz="3000" dirty="0"/>
                        <a:t>75</a:t>
                      </a:r>
                    </a:p>
                  </a:txBody>
                  <a:tcPr anchor="ctr"/>
                </a:tc>
                <a:tc>
                  <a:txBody>
                    <a:bodyPr/>
                    <a:lstStyle/>
                    <a:p>
                      <a:pPr algn="ctr"/>
                      <a:r>
                        <a:rPr lang="en-US" sz="3000" dirty="0"/>
                        <a:t>74</a:t>
                      </a:r>
                    </a:p>
                  </a:txBody>
                  <a:tcPr anchor="ctr"/>
                </a:tc>
                <a:tc>
                  <a:txBody>
                    <a:bodyPr/>
                    <a:lstStyle/>
                    <a:p>
                      <a:pPr algn="ctr"/>
                      <a:r>
                        <a:rPr lang="en-US" sz="3000" dirty="0"/>
                        <a:t>75</a:t>
                      </a:r>
                    </a:p>
                  </a:txBody>
                  <a:tcPr anchor="ctr"/>
                </a:tc>
                <a:tc>
                  <a:txBody>
                    <a:bodyPr/>
                    <a:lstStyle/>
                    <a:p>
                      <a:pPr algn="ctr"/>
                      <a:r>
                        <a:rPr lang="en-US" sz="3000" dirty="0"/>
                        <a:t>75</a:t>
                      </a:r>
                    </a:p>
                  </a:txBody>
                  <a:tcPr anchor="ctr"/>
                </a:tc>
                <a:extLst>
                  <a:ext uri="{0D108BD9-81ED-4DB2-BD59-A6C34878D82A}">
                    <a16:rowId xmlns:a16="http://schemas.microsoft.com/office/drawing/2014/main" val="4087114240"/>
                  </a:ext>
                </a:extLst>
              </a:tr>
              <a:tr h="370840">
                <a:tc>
                  <a:txBody>
                    <a:bodyPr/>
                    <a:lstStyle/>
                    <a:p>
                      <a:pPr algn="ctr"/>
                      <a:r>
                        <a:rPr lang="en-US" sz="3000" dirty="0"/>
                        <a:t>Median Total CAB C</a:t>
                      </a:r>
                      <a:r>
                        <a:rPr lang="en-US" sz="3000" baseline="-25000" dirty="0"/>
                        <a:t>trough</a:t>
                      </a:r>
                      <a:r>
                        <a:rPr lang="en-US" sz="3000" dirty="0"/>
                        <a:t> </a:t>
                      </a:r>
                    </a:p>
                    <a:p>
                      <a:pPr algn="ctr"/>
                      <a:r>
                        <a:rPr lang="en-US" sz="3000" dirty="0"/>
                        <a:t> (µg/mL) (IQR)</a:t>
                      </a:r>
                    </a:p>
                  </a:txBody>
                  <a:tcPr anchor="ctr"/>
                </a:tc>
                <a:tc>
                  <a:txBody>
                    <a:bodyPr/>
                    <a:lstStyle/>
                    <a:p>
                      <a:pPr algn="ctr"/>
                      <a:r>
                        <a:rPr lang="en-US" sz="3000" dirty="0"/>
                        <a:t>2.3 (1.5, 2.8)</a:t>
                      </a:r>
                    </a:p>
                  </a:txBody>
                  <a:tcPr anchor="ctr"/>
                </a:tc>
                <a:tc>
                  <a:txBody>
                    <a:bodyPr/>
                    <a:lstStyle/>
                    <a:p>
                      <a:pPr algn="ctr"/>
                      <a:r>
                        <a:rPr lang="en-US" sz="3000" dirty="0"/>
                        <a:t>2.5 (2.1, 3.1)</a:t>
                      </a:r>
                    </a:p>
                  </a:txBody>
                  <a:tcPr anchor="ctr"/>
                </a:tc>
                <a:tc>
                  <a:txBody>
                    <a:bodyPr/>
                    <a:lstStyle/>
                    <a:p>
                      <a:pPr algn="ctr"/>
                      <a:r>
                        <a:rPr lang="en-US" sz="3000" dirty="0"/>
                        <a:t>1.8 (1.4, 2.3)</a:t>
                      </a:r>
                    </a:p>
                  </a:txBody>
                  <a:tcPr anchor="ctr"/>
                </a:tc>
                <a:tc>
                  <a:txBody>
                    <a:bodyPr/>
                    <a:lstStyle/>
                    <a:p>
                      <a:pPr algn="ctr"/>
                      <a:r>
                        <a:rPr lang="en-US" sz="3000" dirty="0"/>
                        <a:t>1.6 (1.3, 2.0)</a:t>
                      </a:r>
                    </a:p>
                  </a:txBody>
                  <a:tcPr anchor="ctr"/>
                </a:tc>
                <a:extLst>
                  <a:ext uri="{0D108BD9-81ED-4DB2-BD59-A6C34878D82A}">
                    <a16:rowId xmlns:a16="http://schemas.microsoft.com/office/drawing/2014/main" val="3914673051"/>
                  </a:ext>
                </a:extLst>
              </a:tr>
              <a:tr h="544300">
                <a:tc>
                  <a:txBody>
                    <a:bodyPr/>
                    <a:lstStyle/>
                    <a:p>
                      <a:pPr algn="ctr"/>
                      <a:r>
                        <a:rPr lang="en-US" sz="3000" dirty="0"/>
                        <a:t>Median Unbound CAB C</a:t>
                      </a:r>
                      <a:r>
                        <a:rPr lang="en-US" sz="3000" baseline="-25000" dirty="0"/>
                        <a:t>trough</a:t>
                      </a:r>
                      <a:r>
                        <a:rPr lang="en-US" sz="3000" dirty="0"/>
                        <a:t> </a:t>
                      </a:r>
                    </a:p>
                    <a:p>
                      <a:pPr algn="ctr"/>
                      <a:r>
                        <a:rPr lang="en-US" sz="3000" dirty="0"/>
                        <a:t> (ng/mL) (IQR)</a:t>
                      </a:r>
                    </a:p>
                  </a:txBody>
                  <a:tcPr anchor="ctr"/>
                </a:tc>
                <a:tc>
                  <a:txBody>
                    <a:bodyPr/>
                    <a:lstStyle/>
                    <a:p>
                      <a:pPr algn="ctr"/>
                      <a:r>
                        <a:rPr lang="en-US" sz="3000" dirty="0"/>
                        <a:t>4.39 (3.16, 5.08)</a:t>
                      </a:r>
                    </a:p>
                  </a:txBody>
                  <a:tcPr anchor="ctr"/>
                </a:tc>
                <a:tc>
                  <a:txBody>
                    <a:bodyPr/>
                    <a:lstStyle/>
                    <a:p>
                      <a:pPr algn="ctr"/>
                      <a:r>
                        <a:rPr lang="en-US" sz="3000" dirty="0"/>
                        <a:t>4.69 (3.56, 5.89)</a:t>
                      </a:r>
                    </a:p>
                  </a:txBody>
                  <a:tcPr anchor="ctr"/>
                </a:tc>
                <a:tc>
                  <a:txBody>
                    <a:bodyPr/>
                    <a:lstStyle/>
                    <a:p>
                      <a:pPr algn="ctr"/>
                      <a:r>
                        <a:rPr lang="en-US" sz="3000" dirty="0"/>
                        <a:t>3.43 (2.82, 5.02)</a:t>
                      </a:r>
                    </a:p>
                  </a:txBody>
                  <a:tcPr anchor="ctr"/>
                </a:tc>
                <a:tc>
                  <a:txBody>
                    <a:bodyPr/>
                    <a:lstStyle/>
                    <a:p>
                      <a:pPr algn="ctr"/>
                      <a:r>
                        <a:rPr lang="en-US" sz="3000" dirty="0"/>
                        <a:t>3.74 (2.63, 5.72)</a:t>
                      </a:r>
                    </a:p>
                  </a:txBody>
                  <a:tcPr anchor="ctr"/>
                </a:tc>
                <a:extLst>
                  <a:ext uri="{0D108BD9-81ED-4DB2-BD59-A6C34878D82A}">
                    <a16:rowId xmlns:a16="http://schemas.microsoft.com/office/drawing/2014/main" val="2141033891"/>
                  </a:ext>
                </a:extLst>
              </a:tr>
              <a:tr h="544300">
                <a:tc>
                  <a:txBody>
                    <a:bodyPr/>
                    <a:lstStyle/>
                    <a:p>
                      <a:pPr algn="ctr"/>
                      <a:r>
                        <a:rPr lang="en-US" sz="3000" dirty="0"/>
                        <a:t>Participants with Unbound CAB C</a:t>
                      </a:r>
                      <a:r>
                        <a:rPr lang="en-US" sz="3000" baseline="-25000" dirty="0"/>
                        <a:t>trough</a:t>
                      </a:r>
                      <a:r>
                        <a:rPr lang="en-US" sz="3000" dirty="0"/>
                        <a:t> </a:t>
                      </a:r>
                    </a:p>
                    <a:p>
                      <a:pPr algn="ctr"/>
                      <a:r>
                        <a:rPr lang="en-US" sz="3000" dirty="0"/>
                        <a:t>&lt;4x IC</a:t>
                      </a:r>
                      <a:r>
                        <a:rPr lang="en-US" sz="3000" baseline="-25000" dirty="0"/>
                        <a:t>90</a:t>
                      </a:r>
                    </a:p>
                  </a:txBody>
                  <a:tcPr anchor="ctr"/>
                </a:tc>
                <a:tc>
                  <a:txBody>
                    <a:bodyPr/>
                    <a:lstStyle/>
                    <a:p>
                      <a:pPr algn="ctr"/>
                      <a:r>
                        <a:rPr lang="en-US" sz="3000" dirty="0"/>
                        <a:t>3/75 (4%)</a:t>
                      </a:r>
                    </a:p>
                  </a:txBody>
                  <a:tcPr anchor="ctr"/>
                </a:tc>
                <a:tc>
                  <a:txBody>
                    <a:bodyPr/>
                    <a:lstStyle/>
                    <a:p>
                      <a:pPr algn="ctr"/>
                      <a:r>
                        <a:rPr lang="en-US" sz="3000" dirty="0"/>
                        <a:t>3/71 (4%)</a:t>
                      </a:r>
                    </a:p>
                  </a:txBody>
                  <a:tcPr anchor="ctr"/>
                </a:tc>
                <a:tc>
                  <a:txBody>
                    <a:bodyPr/>
                    <a:lstStyle/>
                    <a:p>
                      <a:pPr algn="ctr"/>
                      <a:r>
                        <a:rPr lang="en-US" sz="3000" dirty="0"/>
                        <a:t>2/75 (3%)</a:t>
                      </a:r>
                    </a:p>
                  </a:txBody>
                  <a:tcPr anchor="ctr"/>
                </a:tc>
                <a:tc>
                  <a:txBody>
                    <a:bodyPr/>
                    <a:lstStyle/>
                    <a:p>
                      <a:pPr algn="ctr"/>
                      <a:r>
                        <a:rPr lang="en-US" sz="3000" dirty="0"/>
                        <a:t>4/72 (6%)</a:t>
                      </a:r>
                    </a:p>
                  </a:txBody>
                  <a:tcPr anchor="ctr"/>
                </a:tc>
                <a:extLst>
                  <a:ext uri="{0D108BD9-81ED-4DB2-BD59-A6C34878D82A}">
                    <a16:rowId xmlns:a16="http://schemas.microsoft.com/office/drawing/2014/main" val="2013640058"/>
                  </a:ext>
                </a:extLst>
              </a:tr>
              <a:tr h="370840">
                <a:tc>
                  <a:txBody>
                    <a:bodyPr/>
                    <a:lstStyle/>
                    <a:p>
                      <a:pPr algn="ctr"/>
                      <a:r>
                        <a:rPr lang="en-US" sz="3000" dirty="0"/>
                        <a:t>Median Percent Unbound </a:t>
                      </a:r>
                    </a:p>
                    <a:p>
                      <a:pPr algn="ctr"/>
                      <a:r>
                        <a:rPr lang="en-US" sz="3000" dirty="0"/>
                        <a:t>(%Unbound) (IQR)</a:t>
                      </a:r>
                    </a:p>
                  </a:txBody>
                  <a:tcPr anchor="ctr"/>
                </a:tc>
                <a:tc>
                  <a:txBody>
                    <a:bodyPr/>
                    <a:lstStyle/>
                    <a:p>
                      <a:pPr algn="ctr"/>
                      <a:r>
                        <a:rPr lang="en-US" sz="3000" dirty="0"/>
                        <a:t>0.16% </a:t>
                      </a:r>
                    </a:p>
                    <a:p>
                      <a:pPr algn="ctr"/>
                      <a:r>
                        <a:rPr lang="en-US" sz="3000" dirty="0"/>
                        <a:t>(0.12%, 0.22%)</a:t>
                      </a:r>
                    </a:p>
                  </a:txBody>
                  <a:tcPr anchor="ctr"/>
                </a:tc>
                <a:tc>
                  <a:txBody>
                    <a:bodyPr/>
                    <a:lstStyle/>
                    <a:p>
                      <a:pPr algn="ctr"/>
                      <a:r>
                        <a:rPr lang="en-US" sz="3000" dirty="0"/>
                        <a:t>0.18% </a:t>
                      </a:r>
                    </a:p>
                    <a:p>
                      <a:pPr algn="ctr"/>
                      <a:r>
                        <a:rPr lang="en-US" sz="3000" dirty="0"/>
                        <a:t>(0.14%, 0.24%)</a:t>
                      </a:r>
                    </a:p>
                  </a:txBody>
                  <a:tcPr anchor="ctr"/>
                </a:tc>
                <a:tc>
                  <a:txBody>
                    <a:bodyPr/>
                    <a:lstStyle/>
                    <a:p>
                      <a:pPr algn="ctr"/>
                      <a:r>
                        <a:rPr lang="en-US" sz="3000" dirty="0"/>
                        <a:t>0.20% </a:t>
                      </a:r>
                    </a:p>
                    <a:p>
                      <a:pPr algn="ctr"/>
                      <a:r>
                        <a:rPr lang="en-US" sz="3000" dirty="0"/>
                        <a:t>(0.16%, 0.26%)</a:t>
                      </a:r>
                    </a:p>
                  </a:txBody>
                  <a:tcPr anchor="ctr"/>
                </a:tc>
                <a:tc>
                  <a:txBody>
                    <a:bodyPr/>
                    <a:lstStyle/>
                    <a:p>
                      <a:pPr algn="ctr"/>
                      <a:r>
                        <a:rPr lang="en-US" sz="3000" dirty="0"/>
                        <a:t>0.24% </a:t>
                      </a:r>
                    </a:p>
                    <a:p>
                      <a:pPr algn="ctr"/>
                      <a:r>
                        <a:rPr lang="en-US" sz="3000" dirty="0"/>
                        <a:t>(0.20%, 0.32%)</a:t>
                      </a:r>
                    </a:p>
                  </a:txBody>
                  <a:tcPr anchor="ctr"/>
                </a:tc>
                <a:extLst>
                  <a:ext uri="{0D108BD9-81ED-4DB2-BD59-A6C34878D82A}">
                    <a16:rowId xmlns:a16="http://schemas.microsoft.com/office/drawing/2014/main" val="122606620"/>
                  </a:ext>
                </a:extLst>
              </a:tr>
            </a:tbl>
          </a:graphicData>
        </a:graphic>
      </p:graphicFrame>
      <p:sp>
        <p:nvSpPr>
          <p:cNvPr id="32" name="TextBox 31">
            <a:extLst>
              <a:ext uri="{FF2B5EF4-FFF2-40B4-BE49-F238E27FC236}">
                <a16:creationId xmlns:a16="http://schemas.microsoft.com/office/drawing/2014/main" id="{99247834-5133-681E-94F2-5B2BA68A9809}"/>
              </a:ext>
            </a:extLst>
          </p:cNvPr>
          <p:cNvSpPr txBox="1"/>
          <p:nvPr/>
        </p:nvSpPr>
        <p:spPr>
          <a:xfrm>
            <a:off x="16940653" y="15177480"/>
            <a:ext cx="18072099" cy="615553"/>
          </a:xfrm>
          <a:prstGeom prst="rect">
            <a:avLst/>
          </a:prstGeom>
          <a:noFill/>
        </p:spPr>
        <p:txBody>
          <a:bodyPr wrap="square" rtlCol="0">
            <a:spAutoFit/>
          </a:bodyPr>
          <a:lstStyle/>
          <a:p>
            <a:r>
              <a:rPr lang="en-US" sz="3400" b="1" dirty="0"/>
              <a:t>Table 2. </a:t>
            </a:r>
            <a:r>
              <a:rPr lang="en-US" sz="3400" dirty="0"/>
              <a:t>Total and Unbound CAB C</a:t>
            </a:r>
            <a:r>
              <a:rPr lang="en-US" sz="3400" baseline="-25000" dirty="0"/>
              <a:t>trough</a:t>
            </a:r>
            <a:r>
              <a:rPr lang="en-US" sz="3400" dirty="0"/>
              <a:t> concentrations prior to and throughout pregnancy.</a:t>
            </a:r>
          </a:p>
        </p:txBody>
      </p:sp>
      <p:sp>
        <p:nvSpPr>
          <p:cNvPr id="2" name="Title 1">
            <a:extLst>
              <a:ext uri="{FF2B5EF4-FFF2-40B4-BE49-F238E27FC236}">
                <a16:creationId xmlns:a16="http://schemas.microsoft.com/office/drawing/2014/main" id="{B99F183C-112F-46BA-FE60-1F73C62700D9}"/>
              </a:ext>
            </a:extLst>
          </p:cNvPr>
          <p:cNvSpPr txBox="1">
            <a:spLocks/>
          </p:cNvSpPr>
          <p:nvPr/>
        </p:nvSpPr>
        <p:spPr>
          <a:xfrm>
            <a:off x="42304679" y="213886"/>
            <a:ext cx="5473046" cy="2242627"/>
          </a:xfrm>
          <a:prstGeom prst="rect">
            <a:avLst/>
          </a:prstGeom>
        </p:spPr>
        <p:txBody>
          <a:bodyPr>
            <a:normAutofit/>
          </a:bodyPr>
          <a:lstStyle>
            <a:lvl1pPr algn="l" defTabSz="3108960" rtl="0" eaLnBrk="1" latinLnBrk="0" hangingPunct="1">
              <a:lnSpc>
                <a:spcPct val="90000"/>
              </a:lnSpc>
              <a:spcBef>
                <a:spcPct val="0"/>
              </a:spcBef>
              <a:buNone/>
              <a:defRPr sz="14960" kern="1200">
                <a:solidFill>
                  <a:schemeClr val="tx1"/>
                </a:solidFill>
                <a:latin typeface="+mj-lt"/>
                <a:ea typeface="+mj-ea"/>
                <a:cs typeface="+mj-cs"/>
              </a:defRPr>
            </a:lvl1pPr>
          </a:lstStyle>
          <a:p>
            <a:pPr>
              <a:lnSpc>
                <a:spcPts val="7000"/>
              </a:lnSpc>
            </a:pPr>
            <a:r>
              <a:rPr lang="en-US" sz="5200" b="1" dirty="0">
                <a:solidFill>
                  <a:schemeClr val="tx2"/>
                </a:solidFill>
                <a:latin typeface="Arial" panose="020B0604020202020204" pitchFamily="34" charset="0"/>
                <a:cs typeface="Arial" panose="020B0604020202020204" pitchFamily="34" charset="0"/>
              </a:rPr>
              <a:t>Poster 789</a:t>
            </a:r>
          </a:p>
        </p:txBody>
      </p:sp>
      <p:sp>
        <p:nvSpPr>
          <p:cNvPr id="4" name="TextBox 3">
            <a:extLst>
              <a:ext uri="{FF2B5EF4-FFF2-40B4-BE49-F238E27FC236}">
                <a16:creationId xmlns:a16="http://schemas.microsoft.com/office/drawing/2014/main" id="{08D0697E-68AD-BBD7-B64E-E20C2ED8D62C}"/>
              </a:ext>
            </a:extLst>
          </p:cNvPr>
          <p:cNvSpPr txBox="1"/>
          <p:nvPr/>
        </p:nvSpPr>
        <p:spPr>
          <a:xfrm>
            <a:off x="38673439" y="21879036"/>
            <a:ext cx="9991569" cy="2400657"/>
          </a:xfrm>
          <a:prstGeom prst="rect">
            <a:avLst/>
          </a:prstGeom>
          <a:noFill/>
        </p:spPr>
        <p:txBody>
          <a:bodyPr wrap="square" rtlCol="0">
            <a:spAutoFit/>
          </a:bodyPr>
          <a:lstStyle/>
          <a:p>
            <a:r>
              <a:rPr lang="en-US" sz="3000" b="1" dirty="0"/>
              <a:t>Figure 2. </a:t>
            </a:r>
            <a:r>
              <a:rPr lang="en-US" sz="3000" dirty="0"/>
              <a:t>Unbound CAB concentration profiles for PK sub-study participants (n=3) whose total CAB concentrations fellow below the protocol-specified pharmacologic target (4x PA-IC</a:t>
            </a:r>
            <a:r>
              <a:rPr lang="en-US" sz="3000" baseline="-25000" dirty="0"/>
              <a:t>90</a:t>
            </a:r>
            <a:r>
              <a:rPr lang="en-US" sz="3000" dirty="0"/>
              <a:t>;</a:t>
            </a:r>
            <a:r>
              <a:rPr lang="en-US" sz="3000" baseline="-25000" dirty="0"/>
              <a:t> </a:t>
            </a:r>
            <a:r>
              <a:rPr lang="en-US" sz="3000" dirty="0"/>
              <a:t>0.664 µg/mL) during pregnancy.</a:t>
            </a:r>
          </a:p>
        </p:txBody>
      </p:sp>
      <p:pic>
        <p:nvPicPr>
          <p:cNvPr id="14" name="Picture 13">
            <a:extLst>
              <a:ext uri="{FF2B5EF4-FFF2-40B4-BE49-F238E27FC236}">
                <a16:creationId xmlns:a16="http://schemas.microsoft.com/office/drawing/2014/main" id="{9CFC0CFE-41B9-1D96-F618-CA35E4D49C28}"/>
              </a:ext>
            </a:extLst>
          </p:cNvPr>
          <p:cNvPicPr>
            <a:picLocks noChangeAspect="1"/>
          </p:cNvPicPr>
          <p:nvPr/>
        </p:nvPicPr>
        <p:blipFill>
          <a:blip r:embed="rId5"/>
          <a:srcRect b="14593"/>
          <a:stretch>
            <a:fillRect/>
          </a:stretch>
        </p:blipFill>
        <p:spPr>
          <a:xfrm>
            <a:off x="16793523" y="22157504"/>
            <a:ext cx="16406354" cy="6135805"/>
          </a:xfrm>
          <a:prstGeom prst="rect">
            <a:avLst/>
          </a:prstGeom>
        </p:spPr>
      </p:pic>
      <p:sp>
        <p:nvSpPr>
          <p:cNvPr id="29" name="Text Placeholder 2">
            <a:extLst>
              <a:ext uri="{FF2B5EF4-FFF2-40B4-BE49-F238E27FC236}">
                <a16:creationId xmlns:a16="http://schemas.microsoft.com/office/drawing/2014/main" id="{CB617932-E16F-F64A-BE35-3934B32C0D2A}"/>
              </a:ext>
            </a:extLst>
          </p:cNvPr>
          <p:cNvSpPr txBox="1">
            <a:spLocks/>
          </p:cNvSpPr>
          <p:nvPr/>
        </p:nvSpPr>
        <p:spPr>
          <a:xfrm>
            <a:off x="37951549" y="24602104"/>
            <a:ext cx="8706260" cy="1085142"/>
          </a:xfrm>
          <a:prstGeom prst="rect">
            <a:avLst/>
          </a:prstGeom>
        </p:spPr>
        <p:txBody>
          <a:bodyPr vert="horz" lIns="297829" tIns="148915" rIns="297829" bIns="148915" rtlCol="0">
            <a:noAutofit/>
          </a:bodyPr>
          <a:lstStyle/>
          <a:p>
            <a:pPr algn="just">
              <a:lnSpc>
                <a:spcPct val="120000"/>
              </a:lnSpc>
            </a:pPr>
            <a:r>
              <a:rPr lang="en-US" sz="4800" b="1" dirty="0">
                <a:solidFill>
                  <a:schemeClr val="tx2"/>
                </a:solidFill>
                <a:latin typeface="Arial" panose="020B0604020202020204" pitchFamily="34" charset="0"/>
                <a:cs typeface="Arial" panose="020B0604020202020204" pitchFamily="34" charset="0"/>
              </a:rPr>
              <a:t>CONCLUSIONS</a:t>
            </a:r>
          </a:p>
        </p:txBody>
      </p:sp>
      <p:sp>
        <p:nvSpPr>
          <p:cNvPr id="35" name="TextBox 34">
            <a:extLst>
              <a:ext uri="{FF2B5EF4-FFF2-40B4-BE49-F238E27FC236}">
                <a16:creationId xmlns:a16="http://schemas.microsoft.com/office/drawing/2014/main" id="{67CA0BFE-0418-CAC0-E6F7-1F15EF9F2753}"/>
              </a:ext>
            </a:extLst>
          </p:cNvPr>
          <p:cNvSpPr txBox="1"/>
          <p:nvPr/>
        </p:nvSpPr>
        <p:spPr>
          <a:xfrm>
            <a:off x="33134768" y="22651207"/>
            <a:ext cx="4598627" cy="6093976"/>
          </a:xfrm>
          <a:prstGeom prst="rect">
            <a:avLst/>
          </a:prstGeom>
          <a:noFill/>
        </p:spPr>
        <p:txBody>
          <a:bodyPr wrap="square" rtlCol="0">
            <a:spAutoFit/>
          </a:bodyPr>
          <a:lstStyle/>
          <a:p>
            <a:r>
              <a:rPr lang="en-US" sz="3000" b="1" dirty="0"/>
              <a:t>Figure 1. </a:t>
            </a:r>
            <a:r>
              <a:rPr lang="en-US" sz="3000" dirty="0"/>
              <a:t>(A) Unbound C</a:t>
            </a:r>
            <a:r>
              <a:rPr lang="en-US" sz="3000" baseline="-25000" dirty="0"/>
              <a:t>trough</a:t>
            </a:r>
            <a:r>
              <a:rPr lang="en-US" sz="3000" dirty="0"/>
              <a:t> CAB (ng/mL) concentrations and (B)  percent unbound CAB (%) during pre-pregnancy (Pre-Preg), and the 1</a:t>
            </a:r>
            <a:r>
              <a:rPr lang="en-US" sz="3000" baseline="30000" dirty="0"/>
              <a:t>st</a:t>
            </a:r>
            <a:r>
              <a:rPr lang="en-US" sz="3000" dirty="0"/>
              <a:t>, 2</a:t>
            </a:r>
            <a:r>
              <a:rPr lang="en-US" sz="3000" baseline="30000" dirty="0"/>
              <a:t>nd</a:t>
            </a:r>
            <a:r>
              <a:rPr lang="en-US" sz="3000" dirty="0"/>
              <a:t>, and 3</a:t>
            </a:r>
            <a:r>
              <a:rPr lang="en-US" sz="3000" baseline="30000" dirty="0"/>
              <a:t>rd</a:t>
            </a:r>
            <a:r>
              <a:rPr lang="en-US" sz="3000" dirty="0"/>
              <a:t> pregnancy trimesters. 1x-IC</a:t>
            </a:r>
            <a:r>
              <a:rPr lang="en-US" sz="3000" baseline="-25000" dirty="0"/>
              <a:t>90</a:t>
            </a:r>
            <a:r>
              <a:rPr lang="en-US" sz="3000" dirty="0"/>
              <a:t>: 0.407 ng/mL; 4x-IC</a:t>
            </a:r>
            <a:r>
              <a:rPr lang="en-US" sz="3000" baseline="-25000" dirty="0"/>
              <a:t>90</a:t>
            </a:r>
            <a:r>
              <a:rPr lang="en-US" sz="3000" dirty="0"/>
              <a:t>: 1.627 ng/mL. Each observation in Figure 1A is a within-participant average over the period of interest.</a:t>
            </a:r>
          </a:p>
        </p:txBody>
      </p:sp>
      <p:pic>
        <p:nvPicPr>
          <p:cNvPr id="18" name="Picture 17">
            <a:extLst>
              <a:ext uri="{FF2B5EF4-FFF2-40B4-BE49-F238E27FC236}">
                <a16:creationId xmlns:a16="http://schemas.microsoft.com/office/drawing/2014/main" id="{0AA173E3-B8FE-9DF0-D376-CFA5F089C8D4}"/>
              </a:ext>
            </a:extLst>
          </p:cNvPr>
          <p:cNvPicPr>
            <a:picLocks noChangeAspect="1"/>
          </p:cNvPicPr>
          <p:nvPr/>
        </p:nvPicPr>
        <p:blipFill>
          <a:blip r:embed="rId6"/>
          <a:srcRect l="3079" t="8724" b="3585"/>
          <a:stretch>
            <a:fillRect/>
          </a:stretch>
        </p:blipFill>
        <p:spPr>
          <a:xfrm>
            <a:off x="38249750" y="14988264"/>
            <a:ext cx="10824983" cy="6244955"/>
          </a:xfrm>
          <a:prstGeom prst="rect">
            <a:avLst/>
          </a:prstGeom>
        </p:spPr>
      </p:pic>
      <p:sp>
        <p:nvSpPr>
          <p:cNvPr id="39" name="TextBox 38">
            <a:extLst>
              <a:ext uri="{FF2B5EF4-FFF2-40B4-BE49-F238E27FC236}">
                <a16:creationId xmlns:a16="http://schemas.microsoft.com/office/drawing/2014/main" id="{64881C22-1B32-79C5-36C0-89EB76F88291}"/>
              </a:ext>
            </a:extLst>
          </p:cNvPr>
          <p:cNvSpPr txBox="1"/>
          <p:nvPr/>
        </p:nvSpPr>
        <p:spPr>
          <a:xfrm>
            <a:off x="38622070" y="21231398"/>
            <a:ext cx="6592186" cy="430887"/>
          </a:xfrm>
          <a:prstGeom prst="rect">
            <a:avLst/>
          </a:prstGeom>
          <a:noFill/>
        </p:spPr>
        <p:txBody>
          <a:bodyPr wrap="square" rtlCol="0">
            <a:spAutoFit/>
          </a:bodyPr>
          <a:lstStyle/>
          <a:p>
            <a:pPr algn="ctr"/>
            <a:r>
              <a:rPr lang="en-US" sz="2200" b="1" dirty="0"/>
              <a:t>Time (weeks since pregnancy report date)</a:t>
            </a:r>
          </a:p>
        </p:txBody>
      </p:sp>
      <p:sp>
        <p:nvSpPr>
          <p:cNvPr id="40" name="TextBox 39">
            <a:extLst>
              <a:ext uri="{FF2B5EF4-FFF2-40B4-BE49-F238E27FC236}">
                <a16:creationId xmlns:a16="http://schemas.microsoft.com/office/drawing/2014/main" id="{FFAB0768-EB88-B5C0-C7AA-417E6C06C0C2}"/>
              </a:ext>
            </a:extLst>
          </p:cNvPr>
          <p:cNvSpPr txBox="1"/>
          <p:nvPr/>
        </p:nvSpPr>
        <p:spPr>
          <a:xfrm rot="16200000">
            <a:off x="34710348" y="17953294"/>
            <a:ext cx="6592186" cy="430887"/>
          </a:xfrm>
          <a:prstGeom prst="rect">
            <a:avLst/>
          </a:prstGeom>
          <a:noFill/>
        </p:spPr>
        <p:txBody>
          <a:bodyPr wrap="square" rtlCol="0">
            <a:spAutoFit/>
          </a:bodyPr>
          <a:lstStyle/>
          <a:p>
            <a:pPr algn="ctr"/>
            <a:r>
              <a:rPr lang="en-US" sz="2200" b="1" dirty="0"/>
              <a:t>Unbound [CAB] (ng/mL)</a:t>
            </a:r>
          </a:p>
        </p:txBody>
      </p:sp>
      <p:sp>
        <p:nvSpPr>
          <p:cNvPr id="5" name="Rectangle 4">
            <a:extLst>
              <a:ext uri="{FF2B5EF4-FFF2-40B4-BE49-F238E27FC236}">
                <a16:creationId xmlns:a16="http://schemas.microsoft.com/office/drawing/2014/main" id="{6DE14968-4B7D-E33E-D9CE-EDA0F934A854}"/>
              </a:ext>
            </a:extLst>
          </p:cNvPr>
          <p:cNvSpPr/>
          <p:nvPr/>
        </p:nvSpPr>
        <p:spPr>
          <a:xfrm>
            <a:off x="49046973" y="14808948"/>
            <a:ext cx="228795" cy="6424271"/>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HPTN 2023">
      <a:dk1>
        <a:srgbClr val="000000"/>
      </a:dk1>
      <a:lt1>
        <a:srgbClr val="FFFFFF"/>
      </a:lt1>
      <a:dk2>
        <a:srgbClr val="004572"/>
      </a:dk2>
      <a:lt2>
        <a:srgbClr val="9ED5DE"/>
      </a:lt2>
      <a:accent1>
        <a:srgbClr val="0A95A9"/>
      </a:accent1>
      <a:accent2>
        <a:srgbClr val="87B549"/>
      </a:accent2>
      <a:accent3>
        <a:srgbClr val="F5BE1A"/>
      </a:accent3>
      <a:accent4>
        <a:srgbClr val="1864A9"/>
      </a:accent4>
      <a:accent5>
        <a:srgbClr val="6B57B5"/>
      </a:accent5>
      <a:accent6>
        <a:srgbClr val="995CB5"/>
      </a:accent6>
      <a:hlink>
        <a:srgbClr val="2978D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452EE93E68D6442AB94BDDA1518C4F8" ma:contentTypeVersion="21" ma:contentTypeDescription="Create a new document." ma:contentTypeScope="" ma:versionID="2c6f52bb81fb29f08d83c32f74b5631f">
  <xsd:schema xmlns:xsd="http://www.w3.org/2001/XMLSchema" xmlns:xs="http://www.w3.org/2001/XMLSchema" xmlns:p="http://schemas.microsoft.com/office/2006/metadata/properties" xmlns:ns2="91c2c580-94d7-4780-b681-ce36775174fe" xmlns:ns3="343c2651-28ea-4a1f-a3e3-ec042dcb6f2d" targetNamespace="http://schemas.microsoft.com/office/2006/metadata/properties" ma:root="true" ma:fieldsID="f74d91a2c161ebd69150b58f95e5728c" ns2:_="" ns3:_="">
    <xsd:import namespace="91c2c580-94d7-4780-b681-ce36775174fe"/>
    <xsd:import namespace="343c2651-28ea-4a1f-a3e3-ec042dcb6f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Open_x0020_with_x0020_Seclore" minOccurs="0"/>
                <xsd:element ref="ns2:MediaServiceLocation" minOccurs="0"/>
                <xsd:element ref="ns2:p4c1f207c9da478ea1d42131a3875db7"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c2c580-94d7-4780-b681-ce36775174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955067c-4844-4e4f-970b-73b17f1117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Open_x0020_with_x0020_Seclore" ma:index="25" nillable="true" ma:displayName="Open with Seclore" ma:hidden="true" ma:internalName="Open_x0020_with_x0020_Seclor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element name="p4c1f207c9da478ea1d42131a3875db7" ma:index="28" nillable="true" ma:taxonomy="true" ma:internalName="p4c1f207c9da478ea1d42131a3875db7" ma:taxonomyFieldName="Study" ma:displayName="Study" ma:default="" ma:fieldId="{94c1f207-c9da-478e-a1d4-2131a3875db7}" ma:sspId="a955067c-4844-4e4f-970b-73b17f111726" ma:termSetId="1c10fcde-75bb-48a1-af5a-adf0b0fbf63e" ma:anchorId="06f1f320-367a-462c-b349-597f8e9d4a8e"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43c2651-28ea-4a1f-a3e3-ec042dcb6f2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1ff13b1-7d50-43b8-8c9c-2b38e12497f5}" ma:internalName="TaxCatchAll" ma:showField="CatchAllData" ma:web="343c2651-28ea-4a1f-a3e3-ec042dcb6f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c2c580-94d7-4780-b681-ce36775174fe">
      <Terms xmlns="http://schemas.microsoft.com/office/infopath/2007/PartnerControls"/>
    </lcf76f155ced4ddcb4097134ff3c332f>
    <TaxCatchAll xmlns="343c2651-28ea-4a1f-a3e3-ec042dcb6f2d" xsi:nil="true"/>
    <Open_x0020_with_x0020_Seclore xmlns="91c2c580-94d7-4780-b681-ce36775174fe" xsi:nil="true"/>
    <p4c1f207c9da478ea1d42131a3875db7 xmlns="91c2c580-94d7-4780-b681-ce36775174fe">
      <Terms xmlns="http://schemas.microsoft.com/office/infopath/2007/PartnerControls"/>
    </p4c1f207c9da478ea1d42131a3875db7>
  </documentManagement>
</p:properties>
</file>

<file path=customXml/itemProps1.xml><?xml version="1.0" encoding="utf-8"?>
<ds:datastoreItem xmlns:ds="http://schemas.openxmlformats.org/officeDocument/2006/customXml" ds:itemID="{6BB690E1-DDB7-4631-A84C-29B2F3CFC4EB}">
  <ds:schemaRefs>
    <ds:schemaRef ds:uri="http://schemas.microsoft.com/sharepoint/v3/contenttype/forms"/>
  </ds:schemaRefs>
</ds:datastoreItem>
</file>

<file path=customXml/itemProps2.xml><?xml version="1.0" encoding="utf-8"?>
<ds:datastoreItem xmlns:ds="http://schemas.openxmlformats.org/officeDocument/2006/customXml" ds:itemID="{1B3C443A-0E56-4F9D-9E6B-204DCD4D08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c2c580-94d7-4780-b681-ce36775174fe"/>
    <ds:schemaRef ds:uri="343c2651-28ea-4a1f-a3e3-ec042dcb6f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4340AEF-C116-4741-A50B-A26A7872F903}">
  <ds:schemaRefs>
    <ds:schemaRef ds:uri="91c2c580-94d7-4780-b681-ce36775174fe"/>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http://purl.org/dc/terms/"/>
    <ds:schemaRef ds:uri="http://schemas.microsoft.com/office/2006/documentManagement/types"/>
    <ds:schemaRef ds:uri="343c2651-28ea-4a1f-a3e3-ec042dcb6f2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1160</Words>
  <Application>Microsoft Office PowerPoint</Application>
  <PresentationFormat>Benutzerdefiniert</PresentationFormat>
  <Paragraphs>89</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Arial (body)</vt:lpstr>
      <vt:lpstr>Calibri</vt:lpstr>
      <vt:lpstr>Office Theme</vt:lpstr>
      <vt:lpstr>PowerPoint-Präsentation</vt:lpstr>
    </vt:vector>
  </TitlesOfParts>
  <Company>AED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Stefanie O'Brien</dc:creator>
  <cp:lastModifiedBy>Bastian Grewe</cp:lastModifiedBy>
  <cp:revision>80</cp:revision>
  <dcterms:created xsi:type="dcterms:W3CDTF">2012-05-01T18:58:01Z</dcterms:created>
  <dcterms:modified xsi:type="dcterms:W3CDTF">2026-03-01T10:50:16Z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0x0101000452EE93E68D6442AB94BDDA1518C4F8</vt:lpwstr>
  </property>
  <property fmtid="{D5CDD505-2E9C-101B-9397-08002B2CF9AE}" pid="4" name="MSIP_Label_418c1083-8924-401d-97ae-40f5eed0fcd8_Enabled">
    <vt:lpwstr>true</vt:lpwstr>
  </property>
  <property fmtid="{D5CDD505-2E9C-101B-9397-08002B2CF9AE}" pid="5" name="MSIP_Label_418c1083-8924-401d-97ae-40f5eed0fcd8_SetDate">
    <vt:lpwstr>2026-03-01T10:49:46Z</vt:lpwstr>
  </property>
  <property fmtid="{D5CDD505-2E9C-101B-9397-08002B2CF9AE}" pid="6" name="MSIP_Label_418c1083-8924-401d-97ae-40f5eed0fcd8_Method">
    <vt:lpwstr>Standard</vt:lpwstr>
  </property>
  <property fmtid="{D5CDD505-2E9C-101B-9397-08002B2CF9AE}" pid="7" name="MSIP_Label_418c1083-8924-401d-97ae-40f5eed0fcd8_Name">
    <vt:lpwstr>418c1083-8924-401d-97ae-40f5eed0fcd8</vt:lpwstr>
  </property>
  <property fmtid="{D5CDD505-2E9C-101B-9397-08002B2CF9AE}" pid="8" name="MSIP_Label_418c1083-8924-401d-97ae-40f5eed0fcd8_SiteId">
    <vt:lpwstr>a5a8bcaa-3292-41e6-b735-5e8b21f4dbfd</vt:lpwstr>
  </property>
  <property fmtid="{D5CDD505-2E9C-101B-9397-08002B2CF9AE}" pid="9" name="MSIP_Label_418c1083-8924-401d-97ae-40f5eed0fcd8_ActionId">
    <vt:lpwstr>32ae59c3-8819-48bf-8c53-d72bda169471</vt:lpwstr>
  </property>
  <property fmtid="{D5CDD505-2E9C-101B-9397-08002B2CF9AE}" pid="10" name="MSIP_Label_418c1083-8924-401d-97ae-40f5eed0fcd8_ContentBits">
    <vt:lpwstr>0</vt:lpwstr>
  </property>
  <property fmtid="{D5CDD505-2E9C-101B-9397-08002B2CF9AE}" pid="11" name="MSIP_Label_418c1083-8924-401d-97ae-40f5eed0fcd8_Tag">
    <vt:lpwstr>10, 3, 0, 1</vt:lpwstr>
  </property>
</Properties>
</file>