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3"/>
  </p:notesMasterIdLst>
  <p:sldIdLst>
    <p:sldId id="296" r:id="rId2"/>
  </p:sldIdLst>
  <p:sldSz cx="49377600" cy="3291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5576" userDrawn="1">
          <p15:clr>
            <a:srgbClr val="A4A3A4"/>
          </p15:clr>
        </p15:guide>
        <p15:guide id="3" pos="6024" userDrawn="1">
          <p15:clr>
            <a:srgbClr val="A4A3A4"/>
          </p15:clr>
        </p15:guide>
        <p15:guide id="4" pos="264" userDrawn="1">
          <p15:clr>
            <a:srgbClr val="A4A3A4"/>
          </p15:clr>
        </p15:guide>
        <p15:guide id="5" pos="744" userDrawn="1">
          <p15:clr>
            <a:srgbClr val="A4A3A4"/>
          </p15:clr>
        </p15:guide>
        <p15:guide id="6" orient="horz" pos="10368">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1E3D3C-7A25-9D1B-E20D-4B610ECBEA4A}" name="Robert Paul" initials="RP" userId="2531894e025419a4" providerId="Windows Live"/>
  <p188:author id="{B7E04A62-6B70-ADEB-E092-50FAF628BC8E}" name="Denise Hsu" initials="DH" userId="S::DeHsu@ad.hjf.org::07255313-cff0-44c2-8cf9-86998ed6979e" providerId="AD"/>
  <p188:author id="{D18BA9BA-3A81-47A3-D413-0505EE0A82D5}" name="Sandhya Vasan" initials="SV" userId="S::SVasan@ad.hjf.org::3073c138-e267-4986-afb4-ef0f196f2aa9" providerId="AD"/>
  <p188:author id="{7DBB8EF5-4B75-8B9E-680D-A4AC0436C924}" name="Holroyd, Kathryn B.,M.D." initials="HKB" userId="S::kholroyd@partners.org::c6454005-3f5e-4747-92d2-400e2cdfcba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n, Phillip" initials="CP" lastIdx="3" clrIdx="0">
    <p:extLst>
      <p:ext uri="{19B8F6BF-5375-455C-9EA6-DF929625EA0E}">
        <p15:presenceInfo xmlns:p15="http://schemas.microsoft.com/office/powerpoint/2012/main" userId="Chan, Phillip" providerId="None"/>
      </p:ext>
    </p:extLst>
  </p:cmAuthor>
  <p:cmAuthor id="2" name="Denise Hsu" initials="DH" lastIdx="7" clrIdx="1">
    <p:extLst>
      <p:ext uri="{19B8F6BF-5375-455C-9EA6-DF929625EA0E}">
        <p15:presenceInfo xmlns:p15="http://schemas.microsoft.com/office/powerpoint/2012/main" userId="S::DeHsu@ad.hjf.org::07255313-cff0-44c2-8cf9-86998ed6979e" providerId="AD"/>
      </p:ext>
    </p:extLst>
  </p:cmAuthor>
  <p:cmAuthor id="3" name="Spudich, Serena" initials="SS" lastIdx="12" clrIdx="2">
    <p:extLst>
      <p:ext uri="{19B8F6BF-5375-455C-9EA6-DF929625EA0E}">
        <p15:presenceInfo xmlns:p15="http://schemas.microsoft.com/office/powerpoint/2012/main" userId="S::serena.spudich@yale.edu::15f1aeea-c948-4c3e-8d03-25487bc3ba06" providerId="AD"/>
      </p:ext>
    </p:extLst>
  </p:cmAuthor>
  <p:cmAuthor id="4" name="ferron ocampo" initials="fo" lastIdx="14" clrIdx="3">
    <p:extLst>
      <p:ext uri="{19B8F6BF-5375-455C-9EA6-DF929625EA0E}">
        <p15:presenceInfo xmlns:p15="http://schemas.microsoft.com/office/powerpoint/2012/main" userId="629f1bd08300f35a" providerId="Windows Live"/>
      </p:ext>
    </p:extLst>
  </p:cmAuthor>
  <p:cmAuthor id="5" name="Holroyd, Kathryn B.,M.D." initials="HKB" lastIdx="1" clrIdx="4">
    <p:extLst>
      <p:ext uri="{19B8F6BF-5375-455C-9EA6-DF929625EA0E}">
        <p15:presenceInfo xmlns:p15="http://schemas.microsoft.com/office/powerpoint/2012/main" userId="S::kholroyd@partners.org::c6454005-3f5e-4747-92d2-400e2cdfcba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F8F3"/>
    <a:srgbClr val="82B7AD"/>
    <a:srgbClr val="263238"/>
    <a:srgbClr val="F0F8F3"/>
    <a:srgbClr val="F2F8F3"/>
    <a:srgbClr val="EFF8F3"/>
    <a:srgbClr val="009193"/>
    <a:srgbClr val="005493"/>
    <a:srgbClr val="FFFFFF"/>
    <a:srgbClr val="EEEB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210" autoAdjust="0"/>
    <p:restoredTop sz="95196" autoAdjust="0"/>
  </p:normalViewPr>
  <p:slideViewPr>
    <p:cSldViewPr snapToGrid="0" showGuides="1">
      <p:cViewPr varScale="1">
        <p:scale>
          <a:sx n="22" d="100"/>
          <a:sy n="22" d="100"/>
        </p:scale>
        <p:origin x="2172" y="258"/>
      </p:cViewPr>
      <p:guideLst>
        <p:guide pos="15576"/>
        <p:guide pos="6024"/>
        <p:guide pos="264"/>
        <p:guide pos="744"/>
        <p:guide orient="horz" pos="1036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D1CB04D-1C75-43E0-9B64-B7DDAA42BB2C}" type="datetimeFigureOut">
              <a:rPr lang="en-US" smtClean="0"/>
              <a:t>2/28/2026</a:t>
            </a:fld>
            <a:endParaRPr lang="en-US"/>
          </a:p>
        </p:txBody>
      </p:sp>
      <p:sp>
        <p:nvSpPr>
          <p:cNvPr id="4" name="Slide Image Placeholder 3"/>
          <p:cNvSpPr>
            <a:spLocks noGrp="1" noRot="1" noChangeAspect="1"/>
          </p:cNvSpPr>
          <p:nvPr>
            <p:ph type="sldImg" idx="2"/>
          </p:nvPr>
        </p:nvSpPr>
        <p:spPr>
          <a:xfrm>
            <a:off x="1152525" y="1162050"/>
            <a:ext cx="470535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26C2670-3342-473C-969D-FDFF399F2050}" type="slidenum">
              <a:rPr lang="en-US" smtClean="0"/>
              <a:t>‹Nr.›</a:t>
            </a:fld>
            <a:endParaRPr lang="en-US"/>
          </a:p>
        </p:txBody>
      </p:sp>
    </p:spTree>
    <p:extLst>
      <p:ext uri="{BB962C8B-B14F-4D97-AF65-F5344CB8AC3E}">
        <p14:creationId xmlns:p14="http://schemas.microsoft.com/office/powerpoint/2010/main" val="831749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b="1" dirty="0"/>
              <a:t>Poster Development Guide</a:t>
            </a:r>
          </a:p>
          <a:p>
            <a:pPr marL="171450" indent="-171450">
              <a:lnSpc>
                <a:spcPct val="150000"/>
              </a:lnSpc>
              <a:buFont typeface="Arial" panose="020B0604020202020204" pitchFamily="34" charset="0"/>
              <a:buChar char="•"/>
            </a:pPr>
            <a:r>
              <a:rPr lang="en-US" b="1" dirty="0"/>
              <a:t>Formatting</a:t>
            </a:r>
            <a:r>
              <a:rPr lang="en-US" b="1" baseline="0" dirty="0"/>
              <a:t> Notes</a:t>
            </a:r>
          </a:p>
          <a:p>
            <a:pPr marL="628650" lvl="1" indent="-171450">
              <a:lnSpc>
                <a:spcPct val="150000"/>
              </a:lnSpc>
              <a:buFont typeface="Arial" panose="020B0604020202020204" pitchFamily="34" charset="0"/>
              <a:buChar char="•"/>
            </a:pPr>
            <a:r>
              <a:rPr lang="en-US" b="1" dirty="0"/>
              <a:t>To Edit</a:t>
            </a:r>
            <a:r>
              <a:rPr lang="en-US" b="1" baseline="0" dirty="0"/>
              <a:t> </a:t>
            </a:r>
            <a:r>
              <a:rPr lang="en-US" b="1" dirty="0"/>
              <a:t>In PowerPoint: </a:t>
            </a:r>
            <a:r>
              <a:rPr lang="en-US" dirty="0"/>
              <a:t>Click View &gt; Guides to make editing easier. Keep text within guides</a:t>
            </a:r>
          </a:p>
          <a:p>
            <a:pPr marL="631908" lvl="1" indent="-174708">
              <a:lnSpc>
                <a:spcPct val="150000"/>
              </a:lnSpc>
              <a:buFont typeface="Arial" panose="020B0604020202020204" pitchFamily="34" charset="0"/>
              <a:buChar char="•"/>
            </a:pPr>
            <a:r>
              <a:rPr lang="en-US" dirty="0"/>
              <a:t>If</a:t>
            </a:r>
            <a:r>
              <a:rPr lang="en-US" baseline="0" dirty="0"/>
              <a:t> you wish, you may change the background colors, but use a </a:t>
            </a:r>
            <a:r>
              <a:rPr lang="en-US" b="1" baseline="0" dirty="0"/>
              <a:t>light color or white for the overall background </a:t>
            </a:r>
            <a:r>
              <a:rPr lang="en-US" baseline="0" dirty="0"/>
              <a:t>of the poster and a </a:t>
            </a:r>
            <a:r>
              <a:rPr lang="en-US" b="1" baseline="0" dirty="0"/>
              <a:t>bold color for the main findings section</a:t>
            </a:r>
          </a:p>
          <a:p>
            <a:pPr marL="631908" lvl="1" indent="-174708">
              <a:lnSpc>
                <a:spcPct val="150000"/>
              </a:lnSpc>
              <a:buFont typeface="Arial" panose="020B0604020202020204" pitchFamily="34" charset="0"/>
              <a:buChar char="•"/>
            </a:pPr>
            <a:r>
              <a:rPr lang="en-US" b="1" dirty="0"/>
              <a:t>Author list</a:t>
            </a:r>
            <a:r>
              <a:rPr lang="en-US" dirty="0"/>
              <a:t>: Don’t split names onto two lines (e.g., “John [line break] Smith”). If that happens, use a new line. </a:t>
            </a:r>
            <a:r>
              <a:rPr lang="en-US" b="1" dirty="0"/>
              <a:t>Bold the name of the presenting author</a:t>
            </a:r>
            <a:r>
              <a:rPr lang="en-US" dirty="0"/>
              <a:t> </a:t>
            </a:r>
          </a:p>
          <a:p>
            <a:pPr marL="631908" lvl="1" indent="-174708">
              <a:lnSpc>
                <a:spcPct val="150000"/>
              </a:lnSpc>
              <a:buFont typeface="Arial" panose="020B0604020202020204" pitchFamily="34" charset="0"/>
              <a:buChar char="•"/>
            </a:pPr>
            <a:r>
              <a:rPr lang="en-US" b="1" dirty="0"/>
              <a:t>Font</a:t>
            </a:r>
            <a:r>
              <a:rPr lang="en-US" b="1" baseline="0" dirty="0"/>
              <a:t> Size: </a:t>
            </a:r>
            <a:r>
              <a:rPr lang="en-US" b="0" dirty="0"/>
              <a:t>Do not drop below </a:t>
            </a:r>
            <a:r>
              <a:rPr lang="en-US" b="1" dirty="0"/>
              <a:t>font size 36 </a:t>
            </a:r>
            <a:r>
              <a:rPr lang="en-US" b="0" dirty="0"/>
              <a:t>in the main</a:t>
            </a:r>
            <a:r>
              <a:rPr lang="en-US" b="0" baseline="0" dirty="0"/>
              <a:t> information sections (</a:t>
            </a:r>
            <a:r>
              <a:rPr lang="en-US" b="0" dirty="0"/>
              <a:t>Background, Methods, Results, Conclusions)</a:t>
            </a:r>
            <a:r>
              <a:rPr lang="en-US" b="1" dirty="0"/>
              <a:t>. </a:t>
            </a:r>
            <a:r>
              <a:rPr lang="en-US" b="0" dirty="0"/>
              <a:t>If you </a:t>
            </a:r>
            <a:r>
              <a:rPr lang="en-US" dirty="0"/>
              <a:t>have extra space, increase the font size,</a:t>
            </a:r>
            <a:r>
              <a:rPr lang="en-US" baseline="0" dirty="0"/>
              <a:t> but maintain some white space to make it easier for attendees to read your text</a:t>
            </a:r>
          </a:p>
          <a:p>
            <a:pPr marL="631908" lvl="1" indent="-174708">
              <a:lnSpc>
                <a:spcPct val="150000"/>
              </a:lnSpc>
              <a:buFont typeface="Arial" panose="020B0604020202020204" pitchFamily="34" charset="0"/>
              <a:buChar char="•"/>
            </a:pPr>
            <a:r>
              <a:rPr lang="en-US" b="1" dirty="0"/>
              <a:t>Use of Color: </a:t>
            </a:r>
            <a:r>
              <a:rPr lang="en-US" b="0" dirty="0"/>
              <a:t>To keep attendees</a:t>
            </a:r>
            <a:r>
              <a:rPr lang="en-US" b="0" baseline="0" dirty="0"/>
              <a:t> focused on your main findings and important details in your graphs and figures, </a:t>
            </a:r>
            <a:r>
              <a:rPr lang="en-US" b="1" baseline="0" dirty="0"/>
              <a:t>d</a:t>
            </a:r>
            <a:r>
              <a:rPr lang="en-US" b="1" dirty="0"/>
              <a:t>o not use color in the sidebars</a:t>
            </a:r>
          </a:p>
          <a:p>
            <a:pPr marL="631908" lvl="1" indent="-174708">
              <a:lnSpc>
                <a:spcPct val="150000"/>
              </a:lnSpc>
              <a:buFont typeface="Arial" panose="020B0604020202020204" pitchFamily="34" charset="0"/>
              <a:buChar char="•"/>
            </a:pPr>
            <a:r>
              <a:rPr lang="en-US" b="1" baseline="0" dirty="0"/>
              <a:t>Print Size: </a:t>
            </a:r>
            <a:r>
              <a:rPr lang="en-US" b="0" baseline="0" dirty="0"/>
              <a:t>Using this template</a:t>
            </a:r>
            <a:r>
              <a:rPr lang="en-US" b="1" baseline="0" dirty="0"/>
              <a:t>, </a:t>
            </a:r>
            <a:r>
              <a:rPr lang="en-US" b="0" baseline="0" dirty="0"/>
              <a:t>the optimal print size is </a:t>
            </a:r>
            <a:r>
              <a:rPr lang="en-US" b="1" baseline="0" dirty="0"/>
              <a:t>54 inches (width) x 36 inches (height) </a:t>
            </a:r>
            <a:r>
              <a:rPr lang="en-US" b="0" u="sng" baseline="0" dirty="0"/>
              <a:t>or</a:t>
            </a:r>
            <a:r>
              <a:rPr lang="en-US" b="1" baseline="0" dirty="0"/>
              <a:t> 60 inches x 40 inches</a:t>
            </a:r>
            <a:r>
              <a:rPr lang="en-US" b="0" baseline="0" dirty="0"/>
              <a:t> (137.2 cm x 91.4 cm or 152.4 cm x 101.6).  Printing the poster in a smaller size may save some cost, but the 54” x 36” size  will maintain the suggested font size and layout in the final printed version of the poster (and maintain the effectiveness of the poster design). </a:t>
            </a:r>
          </a:p>
          <a:p>
            <a:pPr marL="1089108" lvl="2" indent="-174708">
              <a:lnSpc>
                <a:spcPct val="150000"/>
              </a:lnSpc>
              <a:buFont typeface="Arial" panose="020B0604020202020204" pitchFamily="34" charset="0"/>
              <a:buChar char="•"/>
            </a:pPr>
            <a:r>
              <a:rPr lang="en-US" b="0" baseline="0" dirty="0"/>
              <a:t>Poster Board Dimensions: Regardless of whether you use this template, the size of the board for displaying your poster at CROI is 96 inches (width) x 48 inches (height). The maximum size of a poster is 93 inches (width) x 45 inches (height). The minimum size for a poster is 36 inches (width) x 24 inches (height) so attendees can see the poster at a minimum of 10 feet away</a:t>
            </a:r>
          </a:p>
          <a:p>
            <a:pPr marL="174708" indent="-174708">
              <a:lnSpc>
                <a:spcPct val="150000"/>
              </a:lnSpc>
              <a:buFont typeface="Arial" panose="020B0604020202020204" pitchFamily="34" charset="0"/>
              <a:buChar char="•"/>
            </a:pPr>
            <a:r>
              <a:rPr lang="en-US" b="1" baseline="0" dirty="0"/>
              <a:t>Poster Content Requirements</a:t>
            </a:r>
          </a:p>
          <a:p>
            <a:pPr marL="631908" lvl="1" indent="-174708">
              <a:lnSpc>
                <a:spcPct val="150000"/>
              </a:lnSpc>
              <a:buFont typeface="Arial" panose="020B0604020202020204" pitchFamily="34" charset="0"/>
              <a:buChar char="•"/>
            </a:pPr>
            <a:r>
              <a:rPr lang="en-US" b="1" baseline="0" dirty="0"/>
              <a:t>Poster Number</a:t>
            </a:r>
            <a:r>
              <a:rPr lang="en-US" baseline="0" dirty="0"/>
              <a:t>: The poster number should be displayed in the upper right corner (0000 in the template). This is </a:t>
            </a:r>
            <a:r>
              <a:rPr lang="en-US" b="1" baseline="0" dirty="0"/>
              <a:t>not the abstract number you had during submission </a:t>
            </a:r>
            <a:r>
              <a:rPr lang="en-US" baseline="0" dirty="0"/>
              <a:t>but a number you will be assigned and sent to you by email which notes the position of the poster in the poster hall. This number will be sent to you after late-breaking abstracts have been accepted in January</a:t>
            </a:r>
            <a:endParaRPr lang="en-US" dirty="0"/>
          </a:p>
          <a:p>
            <a:pPr marL="631908" marR="0" lvl="1" indent="-174708"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b="1" dirty="0"/>
              <a:t>Poster Title:</a:t>
            </a:r>
            <a:r>
              <a:rPr lang="en-US" b="1" baseline="0" dirty="0"/>
              <a:t> </a:t>
            </a:r>
            <a:r>
              <a:rPr lang="en-US" sz="1200" kern="1200" dirty="0">
                <a:solidFill>
                  <a:schemeClr val="tx1"/>
                </a:solidFill>
                <a:effectLst/>
                <a:latin typeface="+mn-lt"/>
                <a:ea typeface="+mn-ea"/>
                <a:cs typeface="+mn-cs"/>
              </a:rPr>
              <a:t>The title should be the same as the title submitted with the abstract </a:t>
            </a:r>
          </a:p>
          <a:p>
            <a:pPr marL="631908" lvl="1" indent="-174708">
              <a:lnSpc>
                <a:spcPct val="150000"/>
              </a:lnSpc>
              <a:buFont typeface="Arial" panose="020B0604020202020204" pitchFamily="34" charset="0"/>
              <a:buChar char="•"/>
            </a:pPr>
            <a:r>
              <a:rPr lang="en-US" b="1" dirty="0"/>
              <a:t>QR Codes</a:t>
            </a:r>
            <a:r>
              <a:rPr lang="en-US" b="1" baseline="0" dirty="0"/>
              <a:t> are not allowed by CROI</a:t>
            </a:r>
            <a:endParaRPr lang="en-US" dirty="0"/>
          </a:p>
        </p:txBody>
      </p:sp>
      <p:sp>
        <p:nvSpPr>
          <p:cNvPr id="4" name="Slide Number Placeholder 3"/>
          <p:cNvSpPr>
            <a:spLocks noGrp="1"/>
          </p:cNvSpPr>
          <p:nvPr>
            <p:ph type="sldNum" sz="quarter" idx="5"/>
          </p:nvPr>
        </p:nvSpPr>
        <p:spPr/>
        <p:txBody>
          <a:bodyPr/>
          <a:lstStyle/>
          <a:p>
            <a:fld id="{E26C2670-3342-473C-969D-FDFF399F2050}" type="slidenum">
              <a:rPr lang="en-US" smtClean="0"/>
              <a:t>1</a:t>
            </a:fld>
            <a:endParaRPr lang="en-US"/>
          </a:p>
        </p:txBody>
      </p:sp>
    </p:spTree>
    <p:extLst>
      <p:ext uri="{BB962C8B-B14F-4D97-AF65-F5344CB8AC3E}">
        <p14:creationId xmlns:p14="http://schemas.microsoft.com/office/powerpoint/2010/main" val="2110499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320" y="5387342"/>
            <a:ext cx="4197096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6172200" y="17289782"/>
            <a:ext cx="370332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601755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4213694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335848" y="1752600"/>
            <a:ext cx="10647045"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394713" y="1752600"/>
            <a:ext cx="31323915" cy="2789682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3062549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311104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8995" y="8206749"/>
            <a:ext cx="4258818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3368995" y="22029429"/>
            <a:ext cx="4258818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135061-2F74-46D4-9F8F-C77EF304855D}" type="datetimeFigureOut">
              <a:rPr lang="en-US" smtClean="0"/>
              <a:t>2/28/2026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055305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394710" y="8763000"/>
            <a:ext cx="209854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4997410" y="8763000"/>
            <a:ext cx="209854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135061-2F74-46D4-9F8F-C77EF304855D}"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4282151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01141" y="1752607"/>
            <a:ext cx="425881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401147" y="8069582"/>
            <a:ext cx="20889036"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3401147" y="12024360"/>
            <a:ext cx="20889036"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4997413" y="8069582"/>
            <a:ext cx="20991911"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4997413" y="12024360"/>
            <a:ext cx="20991911"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135061-2F74-46D4-9F8F-C77EF304855D}" type="datetimeFigureOut">
              <a:rPr lang="en-US" smtClean="0"/>
              <a:t>2/28/2026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2738387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135061-2F74-46D4-9F8F-C77EF304855D}" type="datetimeFigureOut">
              <a:rPr lang="en-US" smtClean="0"/>
              <a:t>2/28/2026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342050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35061-2F74-46D4-9F8F-C77EF304855D}" type="datetimeFigureOut">
              <a:rPr lang="en-US" smtClean="0"/>
              <a:t>2/28/2026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2705658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20991911" y="4739647"/>
            <a:ext cx="2499741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3F135061-2F74-46D4-9F8F-C77EF304855D}"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446394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0991911" y="4739647"/>
            <a:ext cx="2499741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3F135061-2F74-46D4-9F8F-C77EF304855D}" type="datetimeFigureOut">
              <a:rPr lang="en-US" smtClean="0"/>
              <a:t>2/28/2026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620014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94710" y="1752607"/>
            <a:ext cx="425881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394710" y="8763000"/>
            <a:ext cx="4258818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394710" y="30510487"/>
            <a:ext cx="1110996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F135061-2F74-46D4-9F8F-C77EF304855D}" type="datetimeFigureOut">
              <a:rPr lang="en-US" smtClean="0"/>
              <a:t>2/28/2026</a:t>
            </a:fld>
            <a:endParaRPr lang="en-US"/>
          </a:p>
        </p:txBody>
      </p:sp>
      <p:sp>
        <p:nvSpPr>
          <p:cNvPr id="5" name="Footer Placeholder 4"/>
          <p:cNvSpPr>
            <a:spLocks noGrp="1"/>
          </p:cNvSpPr>
          <p:nvPr>
            <p:ph type="ftr" sz="quarter" idx="3"/>
          </p:nvPr>
        </p:nvSpPr>
        <p:spPr>
          <a:xfrm>
            <a:off x="16356330" y="30510487"/>
            <a:ext cx="1666494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4872930" y="30510487"/>
            <a:ext cx="1110996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63FC52CE-B062-47D6-A8CB-AF6B214D1AE5}" type="slidenum">
              <a:rPr lang="en-US" smtClean="0"/>
              <a:t>‹Nr.›</a:t>
            </a:fld>
            <a:endParaRPr lang="en-US"/>
          </a:p>
        </p:txBody>
      </p:sp>
    </p:spTree>
    <p:extLst>
      <p:ext uri="{BB962C8B-B14F-4D97-AF65-F5344CB8AC3E}">
        <p14:creationId xmlns:p14="http://schemas.microsoft.com/office/powerpoint/2010/main" val="2343206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7.png"/><Relationship Id="rId5" Type="http://schemas.openxmlformats.org/officeDocument/2006/relationships/image" Target="../media/image2.JPG"/><Relationship Id="rId10" Type="http://schemas.openxmlformats.org/officeDocument/2006/relationships/image" Target="../media/image6.png"/><Relationship Id="rId4" Type="http://schemas.microsoft.com/office/2007/relationships/hdphoto" Target="../media/hdphoto1.wdp"/><Relationship Id="rId9" Type="http://schemas.microsoft.com/office/2007/relationships/hdphoto" Target="../media/hdphoto2.wdp"/><Relationship Id="rId1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 name="Group 78">
            <a:extLst>
              <a:ext uri="{FF2B5EF4-FFF2-40B4-BE49-F238E27FC236}">
                <a16:creationId xmlns:a16="http://schemas.microsoft.com/office/drawing/2014/main" id="{C66C2ED6-C044-054F-1AFC-CB5A8DCAE7A5}"/>
              </a:ext>
            </a:extLst>
          </p:cNvPr>
          <p:cNvGrpSpPr/>
          <p:nvPr/>
        </p:nvGrpSpPr>
        <p:grpSpPr>
          <a:xfrm>
            <a:off x="0" y="5103672"/>
            <a:ext cx="49401822" cy="27821096"/>
            <a:chOff x="0" y="4259647"/>
            <a:chExt cx="49401822" cy="28702051"/>
          </a:xfrm>
        </p:grpSpPr>
        <p:sp>
          <p:nvSpPr>
            <p:cNvPr id="66" name="Rectangle 65">
              <a:extLst>
                <a:ext uri="{FF2B5EF4-FFF2-40B4-BE49-F238E27FC236}">
                  <a16:creationId xmlns:a16="http://schemas.microsoft.com/office/drawing/2014/main" id="{938D799A-887E-7088-294B-9BF3E58C5EC3}"/>
                </a:ext>
              </a:extLst>
            </p:cNvPr>
            <p:cNvSpPr/>
            <p:nvPr/>
          </p:nvSpPr>
          <p:spPr>
            <a:xfrm flipV="1">
              <a:off x="49026810" y="4292723"/>
              <a:ext cx="350790" cy="28668974"/>
            </a:xfrm>
            <a:prstGeom prst="rect">
              <a:avLst/>
            </a:prstGeom>
            <a:solidFill>
              <a:srgbClr val="4A66AC">
                <a:lumMod val="60000"/>
                <a:lumOff val="40000"/>
              </a:srgbClr>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5119603" eaLnBrk="1" fontAlgn="auto" latinLnBrk="0" hangingPunct="1">
                <a:lnSpc>
                  <a:spcPct val="100000"/>
                </a:lnSpc>
                <a:spcBef>
                  <a:spcPts val="0"/>
                </a:spcBef>
                <a:spcAft>
                  <a:spcPts val="0"/>
                </a:spcAft>
                <a:buClrTx/>
                <a:buSzTx/>
                <a:buFontTx/>
                <a:buNone/>
                <a:tabLst/>
                <a:defRPr/>
              </a:pPr>
              <a:endParaRPr kumimoji="0" lang="en-US" sz="2955" b="0" i="0" u="none" strike="noStrike" kern="0" cap="none" spc="0" normalizeH="0" baseline="0" noProof="0">
                <a:solidFill>
                  <a:prstClr val="white"/>
                </a:solidFill>
                <a:effectLst/>
                <a:uLnTx/>
                <a:uFillTx/>
                <a:latin typeface="Calibri"/>
                <a:ea typeface="+mn-ea"/>
                <a:cs typeface="+mn-cs"/>
              </a:endParaRPr>
            </a:p>
          </p:txBody>
        </p:sp>
        <p:sp>
          <p:nvSpPr>
            <p:cNvPr id="62" name="Rectangle 61">
              <a:extLst>
                <a:ext uri="{FF2B5EF4-FFF2-40B4-BE49-F238E27FC236}">
                  <a16:creationId xmlns:a16="http://schemas.microsoft.com/office/drawing/2014/main" id="{B20A741E-75C8-3910-1934-B7980CBC8D3D}"/>
                </a:ext>
              </a:extLst>
            </p:cNvPr>
            <p:cNvSpPr/>
            <p:nvPr/>
          </p:nvSpPr>
          <p:spPr>
            <a:xfrm flipV="1">
              <a:off x="1" y="4259647"/>
              <a:ext cx="336654" cy="28364714"/>
            </a:xfrm>
            <a:prstGeom prst="rect">
              <a:avLst/>
            </a:prstGeom>
            <a:solidFill>
              <a:srgbClr val="4A66AC">
                <a:lumMod val="60000"/>
                <a:lumOff val="40000"/>
              </a:srgbClr>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5119603" eaLnBrk="1" fontAlgn="auto" latinLnBrk="0" hangingPunct="1">
                <a:lnSpc>
                  <a:spcPct val="100000"/>
                </a:lnSpc>
                <a:spcBef>
                  <a:spcPts val="0"/>
                </a:spcBef>
                <a:spcAft>
                  <a:spcPts val="0"/>
                </a:spcAft>
                <a:buClrTx/>
                <a:buSzTx/>
                <a:buFontTx/>
                <a:buNone/>
                <a:tabLst/>
                <a:defRPr/>
              </a:pPr>
              <a:endParaRPr kumimoji="0" lang="en-US" sz="2955" b="0" i="0" u="none" strike="noStrike" kern="0" cap="none" spc="0" normalizeH="0" baseline="0" noProof="0">
                <a:ln>
                  <a:noFill/>
                </a:ln>
                <a:solidFill>
                  <a:prstClr val="white"/>
                </a:solidFill>
                <a:effectLst/>
                <a:uLnTx/>
                <a:uFillTx/>
                <a:latin typeface="Calibri"/>
                <a:ea typeface="+mn-ea"/>
                <a:cs typeface="+mn-cs"/>
              </a:endParaRPr>
            </a:p>
          </p:txBody>
        </p:sp>
        <p:sp>
          <p:nvSpPr>
            <p:cNvPr id="65" name="Rectangle 64">
              <a:extLst>
                <a:ext uri="{FF2B5EF4-FFF2-40B4-BE49-F238E27FC236}">
                  <a16:creationId xmlns:a16="http://schemas.microsoft.com/office/drawing/2014/main" id="{4DC4D536-4FDC-0D16-21F7-8A6BE4F6AA5B}"/>
                </a:ext>
              </a:extLst>
            </p:cNvPr>
            <p:cNvSpPr/>
            <p:nvPr/>
          </p:nvSpPr>
          <p:spPr>
            <a:xfrm>
              <a:off x="0" y="32384860"/>
              <a:ext cx="49401822" cy="576838"/>
            </a:xfrm>
            <a:prstGeom prst="rect">
              <a:avLst/>
            </a:prstGeom>
            <a:solidFill>
              <a:srgbClr val="4A66AC">
                <a:lumMod val="60000"/>
                <a:lumOff val="40000"/>
              </a:srgbClr>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5119603"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effectLst/>
                  <a:uLnTx/>
                  <a:uFillTx/>
                  <a:latin typeface="Arial" panose="020B0604020202020204" pitchFamily="34" charset="0"/>
                  <a:cs typeface="Arial" panose="020B0604020202020204" pitchFamily="34" charset="0"/>
                </a:rPr>
                <a:t>33</a:t>
              </a:r>
              <a:r>
                <a:rPr kumimoji="0" lang="en-US" sz="3200" b="1" i="0" u="none" strike="noStrike" kern="0" cap="none" spc="0" normalizeH="0" baseline="30000" noProof="0" dirty="0">
                  <a:ln>
                    <a:noFill/>
                  </a:ln>
                  <a:effectLst/>
                  <a:uLnTx/>
                  <a:uFillTx/>
                  <a:latin typeface="Arial" panose="020B0604020202020204" pitchFamily="34" charset="0"/>
                  <a:cs typeface="Arial" panose="020B0604020202020204" pitchFamily="34" charset="0"/>
                </a:rPr>
                <a:t>rd</a:t>
              </a:r>
              <a:r>
                <a:rPr kumimoji="0" lang="en-US" sz="3200" b="1" i="0" u="none" strike="noStrike" kern="0" cap="none" spc="0" normalizeH="0" baseline="0" noProof="0" dirty="0">
                  <a:ln>
                    <a:noFill/>
                  </a:ln>
                  <a:effectLst/>
                  <a:uLnTx/>
                  <a:uFillTx/>
                  <a:latin typeface="Arial" panose="020B0604020202020204" pitchFamily="34" charset="0"/>
                  <a:cs typeface="Arial" panose="020B0604020202020204" pitchFamily="34" charset="0"/>
                </a:rPr>
                <a:t> Conference on Retroviruses and Opportunistic Infections (CROI 2026)	Denver, Colorado, USA; February 22-25, 2026</a:t>
              </a:r>
            </a:p>
          </p:txBody>
        </p:sp>
      </p:grpSp>
      <p:sp>
        <p:nvSpPr>
          <p:cNvPr id="56" name="Rectangle 29">
            <a:extLst>
              <a:ext uri="{FF2B5EF4-FFF2-40B4-BE49-F238E27FC236}">
                <a16:creationId xmlns:a16="http://schemas.microsoft.com/office/drawing/2014/main" id="{172E63D3-B780-112A-8FC8-84E3D35DB936}"/>
              </a:ext>
            </a:extLst>
          </p:cNvPr>
          <p:cNvSpPr>
            <a:spLocks noChangeArrowheads="1"/>
          </p:cNvSpPr>
          <p:nvPr/>
        </p:nvSpPr>
        <p:spPr bwMode="auto">
          <a:xfrm flipV="1">
            <a:off x="0" y="0"/>
            <a:ext cx="49401822" cy="5103671"/>
          </a:xfrm>
          <a:prstGeom prst="rect">
            <a:avLst/>
          </a:prstGeom>
          <a:solidFill>
            <a:srgbClr val="82B7AD"/>
          </a:solidFill>
          <a:ln w="19050">
            <a:noFill/>
            <a:miter lim="800000"/>
            <a:headEnd/>
            <a:tailEnd/>
          </a:ln>
        </p:spPr>
        <p:txBody>
          <a:bodyPr wrap="none" lIns="110619" tIns="55312" rIns="110619" bIns="55312" anchor="ctr"/>
          <a:lstStyle/>
          <a:p>
            <a:pPr marL="0" marR="0" lvl="0" indent="0" defTabSz="1105741" eaLnBrk="1" fontAlgn="auto" latinLnBrk="0" hangingPunct="1">
              <a:lnSpc>
                <a:spcPct val="100000"/>
              </a:lnSpc>
              <a:spcBef>
                <a:spcPts val="0"/>
              </a:spcBef>
              <a:spcAft>
                <a:spcPts val="0"/>
              </a:spcAft>
              <a:buClrTx/>
              <a:buSzTx/>
              <a:buFontTx/>
              <a:buNone/>
              <a:tabLst/>
              <a:defRPr/>
            </a:pPr>
            <a:endParaRPr kumimoji="0" lang="en-US" sz="2955" b="0" i="0" u="none" strike="noStrike" kern="0" cap="none" spc="0" normalizeH="0" baseline="0" noProof="0">
              <a:ln>
                <a:noFill/>
              </a:ln>
              <a:solidFill>
                <a:prstClr val="black"/>
              </a:solidFill>
              <a:effectLst/>
              <a:uLnTx/>
              <a:uFillTx/>
            </a:endParaRPr>
          </a:p>
        </p:txBody>
      </p:sp>
      <p:sp>
        <p:nvSpPr>
          <p:cNvPr id="5" name="Title 4">
            <a:extLst>
              <a:ext uri="{FF2B5EF4-FFF2-40B4-BE49-F238E27FC236}">
                <a16:creationId xmlns:a16="http://schemas.microsoft.com/office/drawing/2014/main" id="{DDC4359A-7BBB-495A-96DE-65574C0C88E6}"/>
              </a:ext>
            </a:extLst>
          </p:cNvPr>
          <p:cNvSpPr>
            <a:spLocks noGrp="1"/>
          </p:cNvSpPr>
          <p:nvPr>
            <p:ph type="ctrTitle"/>
          </p:nvPr>
        </p:nvSpPr>
        <p:spPr>
          <a:xfrm>
            <a:off x="15461009" y="5459187"/>
            <a:ext cx="16006095" cy="6092063"/>
          </a:xfrm>
          <a:solidFill>
            <a:srgbClr val="82B7AD"/>
          </a:solidFill>
          <a:ln w="19050">
            <a:noFill/>
            <a:miter lim="800000"/>
            <a:headEnd/>
            <a:tailEnd/>
          </a:ln>
        </p:spPr>
        <p:txBody>
          <a:bodyPr wrap="square" lIns="110619" tIns="55312" rIns="110619" bIns="55312" anchor="ctr">
            <a:noAutofit/>
          </a:bodyPr>
          <a:lstStyle/>
          <a:p>
            <a:pPr defTabSz="1105741">
              <a:lnSpc>
                <a:spcPct val="100000"/>
              </a:lnSpc>
              <a:spcBef>
                <a:spcPts val="0"/>
              </a:spcBef>
              <a:spcAft>
                <a:spcPts val="600"/>
              </a:spcAft>
            </a:pPr>
            <a:r>
              <a:rPr lang="en-US" sz="4800" b="1" i="1" kern="0" dirty="0">
                <a:latin typeface="Aptos" panose="020B0004020202020204" pitchFamily="34" charset="0"/>
                <a:ea typeface="+mn-ea"/>
                <a:cs typeface="+mn-cs"/>
              </a:rPr>
              <a:t>Endothelial &amp; hemostasis perturbations emerge during acute HIV infection and persist at 6-year follow-up despite immediate ART initiation. </a:t>
            </a:r>
            <a:br>
              <a:rPr lang="en-US" sz="4800" b="1" i="1" kern="0" dirty="0">
                <a:latin typeface="Aptos" panose="020B0004020202020204" pitchFamily="34" charset="0"/>
                <a:ea typeface="+mn-ea"/>
                <a:cs typeface="+mn-cs"/>
              </a:rPr>
            </a:br>
            <a:br>
              <a:rPr lang="en-US" sz="4800" i="1" kern="0" dirty="0">
                <a:latin typeface="Aptos" panose="020B0004020202020204" pitchFamily="34" charset="0"/>
                <a:ea typeface="+mn-ea"/>
                <a:cs typeface="+mn-cs"/>
              </a:rPr>
            </a:br>
            <a:r>
              <a:rPr lang="en-US" sz="4800" b="1" i="1" kern="0" dirty="0">
                <a:latin typeface="Aptos" panose="020B0004020202020204" pitchFamily="34" charset="0"/>
                <a:ea typeface="+mn-ea"/>
                <a:cs typeface="+mn-cs"/>
              </a:rPr>
              <a:t>Over 40% of these individuals who initiated and maintained ART since acute HIV exhibited a phenotype characterized by multiple endothelial biomarker elevations.</a:t>
            </a:r>
          </a:p>
        </p:txBody>
      </p:sp>
      <p:sp>
        <p:nvSpPr>
          <p:cNvPr id="20" name="Rectangle 19">
            <a:extLst>
              <a:ext uri="{FF2B5EF4-FFF2-40B4-BE49-F238E27FC236}">
                <a16:creationId xmlns:a16="http://schemas.microsoft.com/office/drawing/2014/main" id="{6BA4CF46-E210-4322-91D1-2A41779F64E4}"/>
              </a:ext>
            </a:extLst>
          </p:cNvPr>
          <p:cNvSpPr/>
          <p:nvPr/>
        </p:nvSpPr>
        <p:spPr>
          <a:xfrm>
            <a:off x="5148267" y="1853115"/>
            <a:ext cx="43558196" cy="2677656"/>
          </a:xfrm>
          <a:prstGeom prst="rect">
            <a:avLst/>
          </a:prstGeom>
        </p:spPr>
        <p:txBody>
          <a:bodyPr wrap="square" anchor="t">
            <a:spAutoFit/>
          </a:bodyPr>
          <a:lstStyle/>
          <a:p>
            <a:pPr marL="0" marR="0" algn="ctr">
              <a:spcBef>
                <a:spcPts val="0"/>
              </a:spcBef>
              <a:spcAft>
                <a:spcPts val="0"/>
              </a:spcAft>
            </a:pP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Phillip Chan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1,2</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Kirati Tayutivutikul</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1</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Bonnie Slike</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3,4</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a:t>
            </a:r>
            <a:r>
              <a:rPr lang="en-US" sz="3200" dirty="0" err="1">
                <a:solidFill>
                  <a:schemeClr val="bg1"/>
                </a:solidFill>
                <a:effectLst/>
                <a:latin typeface="Aptos" panose="020B0004020202020204" pitchFamily="34" charset="0"/>
                <a:ea typeface="Calibri" panose="020F0502020204030204" pitchFamily="34" charset="0"/>
                <a:cs typeface="Arial" panose="020B0604020202020204" pitchFamily="34" charset="0"/>
              </a:rPr>
              <a:t>Suteeraporn</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Pinyakorn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3,4</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Kathryn Holroyd</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5</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Carlo Sacdalan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6,7</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Lily Metzger</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3.4</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Eugène Kroon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6</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Donn Colby</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3,4</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Somchai Sriplienchan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6</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Nittaya Phanuphak</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8</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Robert Paul</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9</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Lydie Trautmann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3,4</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Shelly Krebs</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3</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Serena Spudich</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1,2</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on behalf of the RV254/SEARCH 010 Study Team</a:t>
            </a:r>
          </a:p>
          <a:p>
            <a:pPr marL="0" marR="0" algn="ctr">
              <a:spcBef>
                <a:spcPts val="0"/>
              </a:spcBef>
              <a:spcAft>
                <a:spcPts val="0"/>
              </a:spcAft>
            </a:pPr>
            <a:endParaRPr lang="en-US" sz="2000" dirty="0">
              <a:solidFill>
                <a:schemeClr val="bg1"/>
              </a:solidFill>
              <a:effectLst/>
              <a:latin typeface="Aptos" panose="020B0004020202020204" pitchFamily="34" charset="0"/>
              <a:ea typeface="Calibri" panose="020F0502020204030204" pitchFamily="34" charset="0"/>
              <a:cs typeface="Arial" panose="020B0604020202020204" pitchFamily="34" charset="0"/>
            </a:endParaRPr>
          </a:p>
          <a:p>
            <a:pPr marL="342900" marR="0" lvl="0" indent="-342900" algn="ctr">
              <a:buFont typeface="+mj-lt"/>
              <a:buAutoNum type="arabicPeriod"/>
            </a:pPr>
            <a:r>
              <a:rPr lang="en-PH" sz="2800" dirty="0">
                <a:solidFill>
                  <a:schemeClr val="bg1"/>
                </a:solidFill>
                <a:effectLst/>
                <a:latin typeface="Aptos" panose="020B0004020202020204" pitchFamily="34" charset="0"/>
                <a:ea typeface="Times New Roman" panose="02020603050405020304" pitchFamily="18" charset="0"/>
                <a:cs typeface="Arial" panose="020B0604020202020204" pitchFamily="34" charset="0"/>
              </a:rPr>
              <a:t> </a:t>
            </a:r>
            <a:r>
              <a:rPr lang="en-US" sz="2800" dirty="0">
                <a:solidFill>
                  <a:schemeClr val="bg1"/>
                </a:solidFill>
                <a:effectLst/>
                <a:latin typeface="Aptos" panose="020B0004020202020204" pitchFamily="34" charset="0"/>
                <a:ea typeface="Times New Roman" panose="02020603050405020304" pitchFamily="18" charset="0"/>
                <a:cs typeface="Arial" panose="020B0604020202020204" pitchFamily="34" charset="0"/>
              </a:rPr>
              <a:t>Department of Neurology, Yale University School of Medicine, New Haven, CT, USA; 2. Yale Center for Brain and Mind Health, Yale University School of Medicine, New Haven, CT, USA; 3. Military HIV Research Program, Walter Reed Army Institute of Research, Silver Spring, MD, USA; 4. Henry M. Jackson Foundation for the Advancement of Military Medicine, Inc., Bethesda, MD, USA; 5.	Department of Neurology, Columbia University Irving Medical Center, New York, NY; 6. SEARCH Research Foundation, Bangkok, Thailand; 7. Faculty of Medicine, Chulalongkorn University, Bangkok, Thailand; 8. Institute of HIV Research and Innovation (IHRI), Bangkok, Thailand ; 9. Faculty of Psychological Sciences, Missouri Institute of Mental Health, University of Missouri-St. Louis, St. Louis, MO, USA</a:t>
            </a:r>
            <a:endParaRPr lang="en-US" sz="3000" dirty="0">
              <a:latin typeface="Aptos" panose="020B00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8E35B311-3C19-412C-ADE6-EB2E4158F366}"/>
              </a:ext>
            </a:extLst>
          </p:cNvPr>
          <p:cNvSpPr txBox="1"/>
          <p:nvPr/>
        </p:nvSpPr>
        <p:spPr>
          <a:xfrm>
            <a:off x="32851243" y="15236532"/>
            <a:ext cx="15855219" cy="15236607"/>
          </a:xfrm>
          <a:prstGeom prst="rect">
            <a:avLst/>
          </a:prstGeom>
          <a:noFill/>
        </p:spPr>
        <p:txBody>
          <a:bodyPr wrap="square" rtlCol="0">
            <a:spAutoFit/>
          </a:bodyPr>
          <a:lstStyle/>
          <a:p>
            <a:pPr algn="just">
              <a:lnSpc>
                <a:spcPct val="120000"/>
              </a:lnSpc>
            </a:pPr>
            <a:r>
              <a:rPr lang="en-US" sz="4400" b="1" dirty="0">
                <a:solidFill>
                  <a:srgbClr val="8C1616"/>
                </a:solidFill>
                <a:latin typeface="Aptos" panose="020B0004020202020204" pitchFamily="34" charset="0"/>
                <a:cs typeface="Arial" panose="020B0604020202020204" pitchFamily="34" charset="0"/>
              </a:rPr>
              <a:t>SUMMARY OF KEY FINDINGS</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RV254 participants exhibited elevated plasma biomarkers reflecting endothelial and hemostasis disturbances during pre‑ART AHI.</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Most biomarkers rose with HIV-related parameters during AHI, underscoring their relationship with HIV viremia (not shown).  </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After ART initiation at AHI, most of these biomarkers showed significant reductions by week 288.</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At week 288, median levels of these markers remained generally higher in RV254 participants, with VCAM‑1, tissue factor, and thrombomodulin reaching statistical significance.</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Using data‑driven hierarchical clustering of participants’ biomarker outcomes, we identified two key biomarker phenotype subgroups.</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a:solidFill>
                  <a:prstClr val="black"/>
                </a:solidFill>
                <a:latin typeface="Aptos" panose="020B0004020202020204" pitchFamily="34" charset="0"/>
                <a:cs typeface="Arial" panose="020B0604020202020204" pitchFamily="34" charset="0"/>
              </a:rPr>
              <a:t>One subgroup, composed almost entirely of PWH, showed higher levels across multiple biomarkers compared with the other subgroup, particularly those associated with immune‑cell recruitment in endothelial dysfunction.</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endParaRPr lang="en-US" sz="3400" dirty="0">
              <a:latin typeface="Aptos" panose="020B0004020202020204" pitchFamily="34" charset="0"/>
              <a:cs typeface="Arial" panose="020B0604020202020204" pitchFamily="34" charset="0"/>
            </a:endParaRPr>
          </a:p>
          <a:p>
            <a:pPr algn="just">
              <a:lnSpc>
                <a:spcPct val="120000"/>
              </a:lnSpc>
            </a:pPr>
            <a:r>
              <a:rPr lang="en-US" sz="2400" b="1" dirty="0">
                <a:solidFill>
                  <a:srgbClr val="8C1616"/>
                </a:solidFill>
                <a:latin typeface="Aptos" panose="020B0004020202020204" pitchFamily="34" charset="0"/>
                <a:cs typeface="Arial" panose="020B0604020202020204" pitchFamily="34" charset="0"/>
              </a:rPr>
              <a:t>ACKNOWLEDGMENTS</a:t>
            </a:r>
            <a:endParaRPr lang="en-US" dirty="0">
              <a:latin typeface="Aptos" panose="020B0004020202020204" pitchFamily="34" charset="0"/>
              <a:cs typeface="Arial" panose="020B0604020202020204" pitchFamily="34" charset="0"/>
            </a:endParaRPr>
          </a:p>
          <a:p>
            <a:pPr algn="just"/>
            <a:r>
              <a:rPr lang="en-US" sz="2000" dirty="0">
                <a:latin typeface="Aptos" panose="020B0004020202020204" pitchFamily="34" charset="0"/>
                <a:cs typeface="Arial" panose="020B0604020202020204" pitchFamily="34" charset="0"/>
              </a:rPr>
              <a:t>We would like to thank the study participants who committed so much of their time for this study.  The participants were from the RV254/SEARCH 010, which is supported by cooperative agreements (WW81XWH-18-2-0040) between the Henry M. Jackson Foundation for the Advancement of Military Medicine, Inc., and the U.S. Department of Defense (DOD) and by an intramural grant from the Thai Red Cross AIDS Research Centre and, in part, by the Division of AIDS, National Institute of Allergy and Infectious Diseases, National Institute of Health (DAIDS, NIAID, NIH) (grant AAI20052001). Antiretroviral therapy for RV254/SEARCH 010 participants was supported by the Thai Government Pharmaceutical Organization, Gilead Sciences, Merck and </a:t>
            </a:r>
            <a:r>
              <a:rPr lang="en-US" sz="2000" dirty="0" err="1">
                <a:latin typeface="Aptos" panose="020B0004020202020204" pitchFamily="34" charset="0"/>
                <a:cs typeface="Arial" panose="020B0604020202020204" pitchFamily="34" charset="0"/>
              </a:rPr>
              <a:t>ViiV</a:t>
            </a:r>
            <a:r>
              <a:rPr lang="en-US" sz="2000" dirty="0">
                <a:latin typeface="Aptos" panose="020B0004020202020204" pitchFamily="34" charset="0"/>
                <a:cs typeface="Arial" panose="020B0604020202020204" pitchFamily="34" charset="0"/>
              </a:rPr>
              <a:t> Healthcare. This study was supported by NIH grants focused on neurological and cognitive outcomes in RV254/SEARCH010 including R01 MH113560 and by additional funds contributed by the National Institute of Mental Health.</a:t>
            </a:r>
          </a:p>
          <a:p>
            <a:pPr algn="just"/>
            <a:endParaRPr lang="en-US" sz="2000" dirty="0">
              <a:latin typeface="Aptos" panose="020B0004020202020204" pitchFamily="34" charset="0"/>
              <a:cs typeface="Arial" panose="020B0604020202020204" pitchFamily="34" charset="0"/>
            </a:endParaRPr>
          </a:p>
          <a:p>
            <a:pPr algn="just">
              <a:lnSpc>
                <a:spcPct val="120000"/>
              </a:lnSpc>
            </a:pPr>
            <a:r>
              <a:rPr lang="en-US" sz="2400" b="1" dirty="0">
                <a:solidFill>
                  <a:srgbClr val="8C1616"/>
                </a:solidFill>
                <a:latin typeface="Aptos" panose="020B0004020202020204" pitchFamily="34" charset="0"/>
                <a:cs typeface="Arial" panose="020B0604020202020204" pitchFamily="34" charset="0"/>
              </a:rPr>
              <a:t>DISCLAIMER</a:t>
            </a:r>
          </a:p>
          <a:p>
            <a:pPr algn="just"/>
            <a:r>
              <a:rPr lang="en-US" sz="2000" dirty="0">
                <a:latin typeface="Aptos" panose="020B0004020202020204" pitchFamily="34" charset="0"/>
                <a:cs typeface="Arial" panose="020B0604020202020204" pitchFamily="34" charset="0"/>
              </a:rPr>
              <a:t>The views expressed are those of the authors and should not be construed to represent the positions of the U.S. Army, the Department of Defense, the National Institutes of Health, the Department of Health and Human Services, or the Henry M. Jackson Foundation for the Advancement of Military Medicine, Inc. The investigators have adhered to the policies for protection of human subjects as prescribed in AR-70-25</a:t>
            </a:r>
          </a:p>
          <a:p>
            <a:pPr algn="just">
              <a:lnSpc>
                <a:spcPct val="120000"/>
              </a:lnSpc>
            </a:pPr>
            <a:endParaRPr lang="en-US" sz="3600" b="1" dirty="0">
              <a:solidFill>
                <a:srgbClr val="FF0000"/>
              </a:solidFill>
              <a:latin typeface="Aptos" panose="020B00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8E35B311-3C19-412C-ADE6-EB2E4158F366}"/>
              </a:ext>
            </a:extLst>
          </p:cNvPr>
          <p:cNvSpPr txBox="1"/>
          <p:nvPr/>
        </p:nvSpPr>
        <p:spPr>
          <a:xfrm>
            <a:off x="671137" y="23057592"/>
            <a:ext cx="13801881" cy="862386"/>
          </a:xfrm>
          <a:prstGeom prst="rect">
            <a:avLst/>
          </a:prstGeom>
          <a:solidFill>
            <a:schemeClr val="bg1"/>
          </a:solidFill>
        </p:spPr>
        <p:txBody>
          <a:bodyPr wrap="square" rtlCol="0">
            <a:spAutoFit/>
          </a:bodyPr>
          <a:lstStyle/>
          <a:p>
            <a:pPr>
              <a:lnSpc>
                <a:spcPct val="120000"/>
              </a:lnSpc>
            </a:pPr>
            <a:r>
              <a:rPr lang="en-US" sz="4400" b="1" dirty="0">
                <a:solidFill>
                  <a:srgbClr val="8C1616"/>
                </a:solidFill>
                <a:latin typeface="Aptos" panose="020B0004020202020204" pitchFamily="34" charset="0"/>
                <a:cs typeface="Arial" panose="020B0604020202020204" pitchFamily="34" charset="0"/>
              </a:rPr>
              <a:t>RESULTS</a:t>
            </a:r>
          </a:p>
        </p:txBody>
      </p:sp>
      <p:sp>
        <p:nvSpPr>
          <p:cNvPr id="15" name="TextBox 14">
            <a:extLst>
              <a:ext uri="{FF2B5EF4-FFF2-40B4-BE49-F238E27FC236}">
                <a16:creationId xmlns:a16="http://schemas.microsoft.com/office/drawing/2014/main" id="{8E35B311-3C19-412C-ADE6-EB2E4158F366}"/>
              </a:ext>
            </a:extLst>
          </p:cNvPr>
          <p:cNvSpPr txBox="1"/>
          <p:nvPr/>
        </p:nvSpPr>
        <p:spPr>
          <a:xfrm>
            <a:off x="629762" y="5318029"/>
            <a:ext cx="13974714" cy="12341840"/>
          </a:xfrm>
          <a:prstGeom prst="rect">
            <a:avLst/>
          </a:prstGeom>
          <a:noFill/>
        </p:spPr>
        <p:txBody>
          <a:bodyPr wrap="square" rtlCol="0">
            <a:spAutoFit/>
          </a:bodyPr>
          <a:lstStyle/>
          <a:p>
            <a:pPr algn="just">
              <a:spcAft>
                <a:spcPts val="600"/>
              </a:spcAft>
            </a:pPr>
            <a:r>
              <a:rPr lang="en-US" sz="4400" b="1" dirty="0">
                <a:solidFill>
                  <a:srgbClr val="8C1616"/>
                </a:solidFill>
                <a:latin typeface="Aptos" panose="020B0004020202020204" pitchFamily="34" charset="0"/>
                <a:cs typeface="Arial" panose="020B0604020202020204" pitchFamily="34" charset="0"/>
              </a:rPr>
              <a:t>BACKGROUND</a:t>
            </a:r>
            <a:r>
              <a:rPr lang="en-US" sz="4400" b="1" dirty="0">
                <a:latin typeface="Aptos" panose="020B0004020202020204" pitchFamily="34" charset="0"/>
                <a:cs typeface="Arial" panose="020B0604020202020204" pitchFamily="34" charset="0"/>
              </a:rPr>
              <a:t> </a:t>
            </a:r>
          </a:p>
          <a:p>
            <a:pPr marL="571500" indent="-57150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Compared to people without HIV (</a:t>
            </a:r>
            <a:r>
              <a:rPr lang="en-US" sz="3600" dirty="0" err="1">
                <a:latin typeface="Aptos" panose="020B0004020202020204" pitchFamily="34" charset="0"/>
                <a:cs typeface="Arial" panose="020B0604020202020204" pitchFamily="34" charset="0"/>
              </a:rPr>
              <a:t>PWoH</a:t>
            </a:r>
            <a:r>
              <a:rPr lang="en-US" sz="3600" dirty="0">
                <a:latin typeface="Aptos" panose="020B0004020202020204" pitchFamily="34" charset="0"/>
                <a:cs typeface="Arial" panose="020B0604020202020204" pitchFamily="34" charset="0"/>
              </a:rPr>
              <a:t>), people with HIV (PWH) have elevated risk of vascular complications that persist despite suppressive antiretroviral therapy (ART). </a:t>
            </a:r>
          </a:p>
          <a:p>
            <a:pPr marL="571500" indent="-57150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This analysis examines endothelial and hemostasis perturbations during acute HIV infection (AHI) and 6 years after immediate ART initiation. </a:t>
            </a:r>
          </a:p>
          <a:p>
            <a:pPr marL="571500" indent="-571500" algn="just">
              <a:spcAft>
                <a:spcPts val="600"/>
              </a:spcAft>
              <a:buFont typeface="Courier New" panose="02070309020205020404" pitchFamily="49" charset="0"/>
              <a:buChar char="o"/>
            </a:pPr>
            <a:endParaRPr lang="en-US" sz="2000" dirty="0">
              <a:latin typeface="Aptos" panose="020B0004020202020204" pitchFamily="34" charset="0"/>
              <a:cs typeface="Arial" panose="020B0604020202020204" pitchFamily="34" charset="0"/>
            </a:endParaRPr>
          </a:p>
          <a:p>
            <a:pPr algn="just">
              <a:spcAft>
                <a:spcPts val="600"/>
              </a:spcAft>
            </a:pPr>
            <a:r>
              <a:rPr lang="en-US" sz="4400" b="1" dirty="0">
                <a:solidFill>
                  <a:srgbClr val="8C1616"/>
                </a:solidFill>
                <a:latin typeface="Aptos" panose="020B0004020202020204" pitchFamily="34" charset="0"/>
                <a:cs typeface="Arial" panose="020B0604020202020204" pitchFamily="34" charset="0"/>
              </a:rPr>
              <a:t>METHODS</a:t>
            </a:r>
          </a:p>
          <a:p>
            <a:pPr marL="742950" indent="-74295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The study included 83 RV254 AHI cohort participants who initiated ART during Fiebig stage I-V of AHI. </a:t>
            </a:r>
          </a:p>
          <a:p>
            <a:pPr marL="742950" indent="-74295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We measured endothelial, hemostasis, and inflammatory biomarkers in plasma collected during pre-ART AHI and week 288 post-ART (see </a:t>
            </a:r>
            <a:r>
              <a:rPr lang="en-US" sz="3600" b="1" dirty="0">
                <a:latin typeface="Aptos" panose="020B0004020202020204" pitchFamily="34" charset="0"/>
                <a:cs typeface="Arial" panose="020B0604020202020204" pitchFamily="34" charset="0"/>
              </a:rPr>
              <a:t>Table 1 </a:t>
            </a:r>
            <a:r>
              <a:rPr lang="en-US" sz="3600" dirty="0">
                <a:latin typeface="Aptos" panose="020B0004020202020204" pitchFamily="34" charset="0"/>
                <a:cs typeface="Arial" panose="020B0604020202020204" pitchFamily="34" charset="0"/>
              </a:rPr>
              <a:t>for the list of biomarkers). </a:t>
            </a:r>
          </a:p>
          <a:p>
            <a:pPr marL="742950" indent="-74295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Results were compared with cross-sectional data from 32 Thai </a:t>
            </a:r>
            <a:r>
              <a:rPr lang="en-US" sz="3600" dirty="0" err="1">
                <a:latin typeface="Aptos" panose="020B0004020202020204" pitchFamily="34" charset="0"/>
                <a:cs typeface="Arial" panose="020B0604020202020204" pitchFamily="34" charset="0"/>
              </a:rPr>
              <a:t>PWoH</a:t>
            </a:r>
            <a:r>
              <a:rPr lang="en-US" sz="3600" dirty="0">
                <a:latin typeface="Aptos" panose="020B0004020202020204" pitchFamily="34" charset="0"/>
                <a:cs typeface="Arial" panose="020B0604020202020204" pitchFamily="34" charset="0"/>
              </a:rPr>
              <a:t>. Nonparametric tests were employed to assess group differences, longitudinal changes within RV254 participants, and correlations between biomarkers and HIV-related parameters.</a:t>
            </a:r>
          </a:p>
          <a:p>
            <a:pPr marL="742950" indent="-74295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Utilizing biomarker outcomes from </a:t>
            </a:r>
            <a:r>
              <a:rPr lang="en-US" sz="3600" dirty="0" err="1">
                <a:latin typeface="Aptos" panose="020B0004020202020204" pitchFamily="34" charset="0"/>
                <a:cs typeface="Arial" panose="020B0604020202020204" pitchFamily="34" charset="0"/>
              </a:rPr>
              <a:t>PWoH</a:t>
            </a:r>
            <a:r>
              <a:rPr lang="en-US" sz="3600" dirty="0">
                <a:latin typeface="Aptos" panose="020B0004020202020204" pitchFamily="34" charset="0"/>
                <a:cs typeface="Arial" panose="020B0604020202020204" pitchFamily="34" charset="0"/>
              </a:rPr>
              <a:t> and RV254 participants at week 288, hierarchical clustering was applied to identify distinctive biomarker phenotype subgroups.</a:t>
            </a:r>
            <a:endParaRPr lang="en-US" sz="3600" dirty="0">
              <a:latin typeface="Arial" panose="020B0604020202020204" pitchFamily="34" charset="0"/>
              <a:cs typeface="Arial" panose="020B0604020202020204" pitchFamily="34" charset="0"/>
            </a:endParaRPr>
          </a:p>
        </p:txBody>
      </p:sp>
      <p:sp>
        <p:nvSpPr>
          <p:cNvPr id="57" name="TextBox 56">
            <a:extLst>
              <a:ext uri="{FF2B5EF4-FFF2-40B4-BE49-F238E27FC236}">
                <a16:creationId xmlns:a16="http://schemas.microsoft.com/office/drawing/2014/main" id="{DA64AD04-1EB6-63CD-83F8-9E8E74E09531}"/>
              </a:ext>
            </a:extLst>
          </p:cNvPr>
          <p:cNvSpPr txBox="1"/>
          <p:nvPr/>
        </p:nvSpPr>
        <p:spPr>
          <a:xfrm>
            <a:off x="5468614" y="464459"/>
            <a:ext cx="43558196" cy="1107996"/>
          </a:xfrm>
          <a:prstGeom prst="rect">
            <a:avLst/>
          </a:prstGeom>
          <a:noFill/>
        </p:spPr>
        <p:txBody>
          <a:bodyPr wrap="square" rtlCol="0">
            <a:spAutoFit/>
          </a:bodyPr>
          <a:lstStyle/>
          <a:p>
            <a:pPr algn="ctr"/>
            <a:r>
              <a:rPr lang="en-US" sz="6600" b="1" i="1" dirty="0">
                <a:solidFill>
                  <a:schemeClr val="bg1"/>
                </a:solidFill>
                <a:latin typeface="Aptos" panose="020B0004020202020204" pitchFamily="34" charset="0"/>
                <a:cs typeface="Arial" panose="020B0604020202020204" pitchFamily="34" charset="0"/>
              </a:rPr>
              <a:t>Endothelial and Hemostasis Perturbations During Acute HIV Infection and After Immediate Therapy</a:t>
            </a:r>
            <a:endParaRPr lang="en-US" sz="6600" i="1" dirty="0">
              <a:solidFill>
                <a:schemeClr val="bg1"/>
              </a:solidFill>
              <a:latin typeface="Aptos" panose="020B0004020202020204" pitchFamily="34" charset="0"/>
              <a:cs typeface="Arial" panose="020B0604020202020204" pitchFamily="34" charset="0"/>
            </a:endParaRPr>
          </a:p>
        </p:txBody>
      </p:sp>
      <p:pic>
        <p:nvPicPr>
          <p:cNvPr id="58" name="Picture 2">
            <a:extLst>
              <a:ext uri="{FF2B5EF4-FFF2-40B4-BE49-F238E27FC236}">
                <a16:creationId xmlns:a16="http://schemas.microsoft.com/office/drawing/2014/main" id="{B1CBB556-F8AC-9545-D42C-9334AAEB7E68}"/>
              </a:ext>
            </a:extLst>
          </p:cNvPr>
          <p:cNvPicPr>
            <a:picLocks noChangeAspect="1" noChangeArrowheads="1"/>
          </p:cNvPicPr>
          <p:nvPr/>
        </p:nvPicPr>
        <p:blipFill>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336654" y="313086"/>
            <a:ext cx="4530369" cy="163363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nvGrpSpPr>
          <p:cNvPr id="8" name="Group 7">
            <a:extLst>
              <a:ext uri="{FF2B5EF4-FFF2-40B4-BE49-F238E27FC236}">
                <a16:creationId xmlns:a16="http://schemas.microsoft.com/office/drawing/2014/main" id="{4940910A-9B8A-9D16-F27B-F6910B934DA7}"/>
              </a:ext>
            </a:extLst>
          </p:cNvPr>
          <p:cNvGrpSpPr/>
          <p:nvPr/>
        </p:nvGrpSpPr>
        <p:grpSpPr>
          <a:xfrm>
            <a:off x="33041235" y="30367319"/>
            <a:ext cx="13163563" cy="1802615"/>
            <a:chOff x="36031476" y="30413972"/>
            <a:chExt cx="13163563" cy="1802615"/>
          </a:xfrm>
        </p:grpSpPr>
        <p:pic>
          <p:nvPicPr>
            <p:cNvPr id="10" name="Picture 9">
              <a:extLst>
                <a:ext uri="{FF2B5EF4-FFF2-40B4-BE49-F238E27FC236}">
                  <a16:creationId xmlns:a16="http://schemas.microsoft.com/office/drawing/2014/main" id="{02157752-4946-D617-086F-EBD312E4437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738804" y="30458675"/>
              <a:ext cx="1456235" cy="1606961"/>
            </a:xfrm>
            <a:prstGeom prst="rect">
              <a:avLst/>
            </a:prstGeom>
          </p:spPr>
        </p:pic>
        <p:pic>
          <p:nvPicPr>
            <p:cNvPr id="9" name="Picture 8">
              <a:extLst>
                <a:ext uri="{FF2B5EF4-FFF2-40B4-BE49-F238E27FC236}">
                  <a16:creationId xmlns:a16="http://schemas.microsoft.com/office/drawing/2014/main" id="{29069C29-27B7-5D86-43E6-AC0D69F494F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714521" y="30826008"/>
              <a:ext cx="2044025" cy="963208"/>
            </a:xfrm>
            <a:prstGeom prst="rect">
              <a:avLst/>
            </a:prstGeom>
          </p:spPr>
        </p:pic>
        <p:pic>
          <p:nvPicPr>
            <p:cNvPr id="13" name="Picture 2" descr="Work with us – Institute of HIV Research and Innovation /  มูลนิธิสถาบันเพื่อการวิจัยและนวัตกรรมด้านเอชไอวี">
              <a:extLst>
                <a:ext uri="{FF2B5EF4-FFF2-40B4-BE49-F238E27FC236}">
                  <a16:creationId xmlns:a16="http://schemas.microsoft.com/office/drawing/2014/main" id="{AD30031B-433E-3AB3-B6BF-D46CCCA1C17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897057" y="30413972"/>
              <a:ext cx="1902958" cy="177380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51EBBD0-487A-509C-8B61-8B82DF7698DB}"/>
                </a:ext>
              </a:extLst>
            </p:cNvPr>
            <p:cNvPicPr>
              <a:picLocks noChangeAspect="1"/>
            </p:cNvPicPr>
            <p:nvPr/>
          </p:nvPicPr>
          <p:blipFill>
            <a:blip r:embed="rId8">
              <a:extLst>
                <a:ext uri="{BEBA8EAE-BF5A-486C-A8C5-ECC9F3942E4B}">
                  <a14:imgProps xmlns:a14="http://schemas.microsoft.com/office/drawing/2010/main">
                    <a14:imgLayer r:embed="rId9">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6031476" y="30442785"/>
              <a:ext cx="1832930" cy="1773802"/>
            </a:xfrm>
            <a:prstGeom prst="rect">
              <a:avLst/>
            </a:prstGeom>
          </p:spPr>
        </p:pic>
      </p:grpSp>
      <p:sp>
        <p:nvSpPr>
          <p:cNvPr id="3" name="TextBox 2">
            <a:extLst>
              <a:ext uri="{FF2B5EF4-FFF2-40B4-BE49-F238E27FC236}">
                <a16:creationId xmlns:a16="http://schemas.microsoft.com/office/drawing/2014/main" id="{75AE8503-882B-5D62-9810-2F9D43B34105}"/>
              </a:ext>
            </a:extLst>
          </p:cNvPr>
          <p:cNvSpPr txBox="1"/>
          <p:nvPr/>
        </p:nvSpPr>
        <p:spPr>
          <a:xfrm>
            <a:off x="-1" y="2324322"/>
            <a:ext cx="3583082" cy="646331"/>
          </a:xfrm>
          <a:prstGeom prst="rect">
            <a:avLst/>
          </a:prstGeom>
          <a:noFill/>
        </p:spPr>
        <p:txBody>
          <a:bodyPr wrap="square" rtlCol="0">
            <a:spAutoFit/>
          </a:bodyPr>
          <a:lstStyle/>
          <a:p>
            <a:pPr algn="ctr"/>
            <a:r>
              <a:rPr lang="en-US" sz="3600" b="1" dirty="0"/>
              <a:t>Abstract </a:t>
            </a:r>
            <a:r>
              <a:rPr lang="en-US" sz="3600" b="1"/>
              <a:t># 247</a:t>
            </a:r>
            <a:endParaRPr lang="en-US" sz="3600" b="1" dirty="0"/>
          </a:p>
        </p:txBody>
      </p:sp>
      <p:pic>
        <p:nvPicPr>
          <p:cNvPr id="7" name="Picture 6" descr="A blue and white logo&#10;&#10;AI-generated content may be incorrect.">
            <a:extLst>
              <a:ext uri="{FF2B5EF4-FFF2-40B4-BE49-F238E27FC236}">
                <a16:creationId xmlns:a16="http://schemas.microsoft.com/office/drawing/2014/main" id="{43A43B73-EB96-896D-EA3A-98BEDBEE2695}"/>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9981097" y="30536221"/>
            <a:ext cx="2709451" cy="1415290"/>
          </a:xfrm>
          <a:prstGeom prst="rect">
            <a:avLst/>
          </a:prstGeom>
        </p:spPr>
      </p:pic>
      <p:pic>
        <p:nvPicPr>
          <p:cNvPr id="18" name="Picture 17" descr="A blue and yellow logo with a star&#10;&#10;AI-generated content may be incorrect.">
            <a:extLst>
              <a:ext uri="{FF2B5EF4-FFF2-40B4-BE49-F238E27FC236}">
                <a16:creationId xmlns:a16="http://schemas.microsoft.com/office/drawing/2014/main" id="{9E90E374-D763-80E8-55D0-93140A8C83B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6912174" y="30734894"/>
            <a:ext cx="3068923" cy="1138471"/>
          </a:xfrm>
          <a:prstGeom prst="rect">
            <a:avLst/>
          </a:prstGeom>
        </p:spPr>
      </p:pic>
      <p:graphicFrame>
        <p:nvGraphicFramePr>
          <p:cNvPr id="2" name="Content Placeholder 7">
            <a:extLst>
              <a:ext uri="{FF2B5EF4-FFF2-40B4-BE49-F238E27FC236}">
                <a16:creationId xmlns:a16="http://schemas.microsoft.com/office/drawing/2014/main" id="{277F7B09-87ED-E146-9359-809BF97C4461}"/>
              </a:ext>
            </a:extLst>
          </p:cNvPr>
          <p:cNvGraphicFramePr>
            <a:graphicFrameLocks/>
          </p:cNvGraphicFramePr>
          <p:nvPr>
            <p:extLst>
              <p:ext uri="{D42A27DB-BD31-4B8C-83A1-F6EECF244321}">
                <p14:modId xmlns:p14="http://schemas.microsoft.com/office/powerpoint/2010/main" val="2593285619"/>
              </p:ext>
            </p:extLst>
          </p:nvPr>
        </p:nvGraphicFramePr>
        <p:xfrm>
          <a:off x="715834" y="23996231"/>
          <a:ext cx="13818484" cy="7955280"/>
        </p:xfrm>
        <a:graphic>
          <a:graphicData uri="http://schemas.openxmlformats.org/drawingml/2006/table">
            <a:tbl>
              <a:tblPr firstRow="1" bandRow="1">
                <a:tableStyleId>{3B4B98B0-60AC-42C2-AFA5-B58CD77FA1E5}</a:tableStyleId>
              </a:tblPr>
              <a:tblGrid>
                <a:gridCol w="4052158">
                  <a:extLst>
                    <a:ext uri="{9D8B030D-6E8A-4147-A177-3AD203B41FA5}">
                      <a16:colId xmlns:a16="http://schemas.microsoft.com/office/drawing/2014/main" val="3164184159"/>
                    </a:ext>
                  </a:extLst>
                </a:gridCol>
                <a:gridCol w="4282440">
                  <a:extLst>
                    <a:ext uri="{9D8B030D-6E8A-4147-A177-3AD203B41FA5}">
                      <a16:colId xmlns:a16="http://schemas.microsoft.com/office/drawing/2014/main" val="1800418832"/>
                    </a:ext>
                  </a:extLst>
                </a:gridCol>
                <a:gridCol w="2987040">
                  <a:extLst>
                    <a:ext uri="{9D8B030D-6E8A-4147-A177-3AD203B41FA5}">
                      <a16:colId xmlns:a16="http://schemas.microsoft.com/office/drawing/2014/main" val="2291101551"/>
                    </a:ext>
                  </a:extLst>
                </a:gridCol>
                <a:gridCol w="2496846">
                  <a:extLst>
                    <a:ext uri="{9D8B030D-6E8A-4147-A177-3AD203B41FA5}">
                      <a16:colId xmlns:a16="http://schemas.microsoft.com/office/drawing/2014/main" val="2593858583"/>
                    </a:ext>
                  </a:extLst>
                </a:gridCol>
              </a:tblGrid>
              <a:tr h="401577">
                <a:tc gridSpan="4">
                  <a:txBody>
                    <a:bodyPr/>
                    <a:lstStyle/>
                    <a:p>
                      <a:r>
                        <a:rPr lang="en-US" sz="3600" dirty="0">
                          <a:latin typeface="Aptos" panose="020B0004020202020204" pitchFamily="34" charset="0"/>
                        </a:rPr>
                        <a:t>Table 2. Baseline Demographics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89401168"/>
                  </a:ext>
                </a:extLst>
              </a:tr>
              <a:tr h="370840">
                <a:tc>
                  <a:txBody>
                    <a:bodyPr/>
                    <a:lstStyle/>
                    <a:p>
                      <a:endParaRPr lang="en-US" sz="3600" dirty="0">
                        <a:latin typeface="Aptos" panose="020B0004020202020204" pitchFamily="34" charset="0"/>
                      </a:endParaRPr>
                    </a:p>
                  </a:txBody>
                  <a:tcPr/>
                </a:tc>
                <a:tc>
                  <a:txBody>
                    <a:bodyPr/>
                    <a:lstStyle/>
                    <a:p>
                      <a:pPr algn="ctr"/>
                      <a:r>
                        <a:rPr lang="en-US" sz="3600" b="1" dirty="0">
                          <a:latin typeface="Aptos" panose="020B0004020202020204" pitchFamily="34" charset="0"/>
                        </a:rPr>
                        <a:t>Week 0</a:t>
                      </a:r>
                    </a:p>
                    <a:p>
                      <a:pPr algn="ctr"/>
                      <a:r>
                        <a:rPr lang="en-US" sz="3600" b="1" dirty="0">
                          <a:latin typeface="Aptos" panose="020B0004020202020204" pitchFamily="34" charset="0"/>
                        </a:rPr>
                        <a:t>RV254 (n=83)</a:t>
                      </a:r>
                    </a:p>
                  </a:txBody>
                  <a:tcPr/>
                </a:tc>
                <a:tc>
                  <a:txBody>
                    <a:bodyPr/>
                    <a:lstStyle/>
                    <a:p>
                      <a:pPr algn="ctr"/>
                      <a:r>
                        <a:rPr lang="en-US" sz="3600" b="1" dirty="0" err="1">
                          <a:latin typeface="Aptos" panose="020B0004020202020204" pitchFamily="34" charset="0"/>
                        </a:rPr>
                        <a:t>PWoH</a:t>
                      </a:r>
                      <a:endParaRPr lang="en-US" sz="3600" b="1" dirty="0">
                        <a:latin typeface="Aptos" panose="020B0004020202020204" pitchFamily="34" charset="0"/>
                      </a:endParaRPr>
                    </a:p>
                    <a:p>
                      <a:pPr algn="ctr"/>
                      <a:r>
                        <a:rPr lang="en-US" sz="3600" b="1" dirty="0">
                          <a:latin typeface="Aptos" panose="020B0004020202020204" pitchFamily="34" charset="0"/>
                        </a:rPr>
                        <a:t> (n=32)</a:t>
                      </a:r>
                    </a:p>
                  </a:txBody>
                  <a:tcPr/>
                </a:tc>
                <a:tc>
                  <a:txBody>
                    <a:bodyPr/>
                    <a:lstStyle/>
                    <a:p>
                      <a:pPr algn="ctr"/>
                      <a:endParaRPr lang="en-US" sz="3600" dirty="0">
                        <a:latin typeface="Aptos" panose="020B0004020202020204" pitchFamily="34" charset="0"/>
                      </a:endParaRPr>
                    </a:p>
                    <a:p>
                      <a:pPr algn="ctr"/>
                      <a:r>
                        <a:rPr lang="en-US" sz="3600" b="1" dirty="0">
                          <a:latin typeface="Aptos" panose="020B0004020202020204" pitchFamily="34" charset="0"/>
                        </a:rPr>
                        <a:t>P-value</a:t>
                      </a:r>
                    </a:p>
                  </a:txBody>
                  <a:tcPr/>
                </a:tc>
                <a:extLst>
                  <a:ext uri="{0D108BD9-81ED-4DB2-BD59-A6C34878D82A}">
                    <a16:rowId xmlns:a16="http://schemas.microsoft.com/office/drawing/2014/main" val="2910558048"/>
                  </a:ext>
                </a:extLst>
              </a:tr>
              <a:tr h="0">
                <a:tc>
                  <a:txBody>
                    <a:bodyPr/>
                    <a:lstStyle/>
                    <a:p>
                      <a:r>
                        <a:rPr lang="en-US" sz="3600" b="1" dirty="0">
                          <a:latin typeface="Aptos" panose="020B0004020202020204" pitchFamily="34" charset="0"/>
                        </a:rPr>
                        <a:t>Male, n (%)</a:t>
                      </a:r>
                    </a:p>
                  </a:txBody>
                  <a:tcPr/>
                </a:tc>
                <a:tc>
                  <a:txBody>
                    <a:bodyPr/>
                    <a:lstStyle/>
                    <a:p>
                      <a:pPr algn="ctr"/>
                      <a:r>
                        <a:rPr lang="en-US" sz="3600" dirty="0">
                          <a:latin typeface="Aptos" panose="020B0004020202020204" pitchFamily="34" charset="0"/>
                        </a:rPr>
                        <a:t>81 (98)</a:t>
                      </a:r>
                    </a:p>
                  </a:txBody>
                  <a:tcPr/>
                </a:tc>
                <a:tc>
                  <a:txBody>
                    <a:bodyPr/>
                    <a:lstStyle/>
                    <a:p>
                      <a:pPr algn="ctr"/>
                      <a:r>
                        <a:rPr lang="en-US" sz="3600" dirty="0">
                          <a:latin typeface="Aptos" panose="020B0004020202020204" pitchFamily="34" charset="0"/>
                        </a:rPr>
                        <a:t>24 (75)</a:t>
                      </a:r>
                    </a:p>
                  </a:txBody>
                  <a:tcPr/>
                </a:tc>
                <a:tc>
                  <a:txBody>
                    <a:bodyPr/>
                    <a:lstStyle/>
                    <a:p>
                      <a:pPr algn="ctr"/>
                      <a:r>
                        <a:rPr lang="en-US" sz="3600" b="1" dirty="0">
                          <a:solidFill>
                            <a:schemeClr val="tx1"/>
                          </a:solidFill>
                          <a:latin typeface="Aptos" panose="020B0004020202020204" pitchFamily="34" charset="0"/>
                        </a:rPr>
                        <a:t>0.001</a:t>
                      </a:r>
                    </a:p>
                  </a:txBody>
                  <a:tcPr/>
                </a:tc>
                <a:extLst>
                  <a:ext uri="{0D108BD9-81ED-4DB2-BD59-A6C34878D82A}">
                    <a16:rowId xmlns:a16="http://schemas.microsoft.com/office/drawing/2014/main" val="1018559683"/>
                  </a:ext>
                </a:extLst>
              </a:tr>
              <a:tr h="370840">
                <a:tc>
                  <a:txBody>
                    <a:bodyPr/>
                    <a:lstStyle/>
                    <a:p>
                      <a:r>
                        <a:rPr lang="en-US" sz="3600" b="1" dirty="0">
                          <a:latin typeface="Aptos" panose="020B0004020202020204" pitchFamily="34" charset="0"/>
                        </a:rPr>
                        <a:t>Age, year </a:t>
                      </a:r>
                    </a:p>
                  </a:txBody>
                  <a:tcPr/>
                </a:tc>
                <a:tc>
                  <a:txBody>
                    <a:bodyPr/>
                    <a:lstStyle/>
                    <a:p>
                      <a:pPr algn="ctr"/>
                      <a:r>
                        <a:rPr lang="en-US" sz="3600" dirty="0">
                          <a:latin typeface="Aptos" panose="020B0004020202020204" pitchFamily="34" charset="0"/>
                        </a:rPr>
                        <a:t>28 (23-32)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latin typeface="Aptos" panose="020B0004020202020204" pitchFamily="34" charset="0"/>
                        </a:rPr>
                        <a:t>33 (26-39)</a:t>
                      </a:r>
                    </a:p>
                  </a:txBody>
                  <a:tcPr/>
                </a:tc>
                <a:tc>
                  <a:txBody>
                    <a:bodyPr/>
                    <a:lstStyle/>
                    <a:p>
                      <a:pPr algn="ctr"/>
                      <a:r>
                        <a:rPr lang="en-US" sz="3600" b="1" dirty="0">
                          <a:solidFill>
                            <a:schemeClr val="tx1"/>
                          </a:solidFill>
                          <a:latin typeface="Aptos" panose="020B0004020202020204" pitchFamily="34" charset="0"/>
                        </a:rPr>
                        <a:t>0.038</a:t>
                      </a:r>
                    </a:p>
                  </a:txBody>
                  <a:tcPr/>
                </a:tc>
                <a:extLst>
                  <a:ext uri="{0D108BD9-81ED-4DB2-BD59-A6C34878D82A}">
                    <a16:rowId xmlns:a16="http://schemas.microsoft.com/office/drawing/2014/main" val="3625238711"/>
                  </a:ext>
                </a:extLst>
              </a:tr>
              <a:tr h="370840">
                <a:tc>
                  <a:txBody>
                    <a:bodyPr/>
                    <a:lstStyle/>
                    <a:p>
                      <a:r>
                        <a:rPr lang="en-US" sz="3600" b="1" dirty="0">
                          <a:latin typeface="Aptos" panose="020B0004020202020204" pitchFamily="34" charset="0"/>
                        </a:rPr>
                        <a:t>HIV RNA, log</a:t>
                      </a:r>
                      <a:r>
                        <a:rPr lang="en-US" sz="3600" b="1" baseline="-25000" dirty="0">
                          <a:latin typeface="Aptos" panose="020B0004020202020204" pitchFamily="34" charset="0"/>
                        </a:rPr>
                        <a:t>10</a:t>
                      </a:r>
                      <a:r>
                        <a:rPr lang="en-US" sz="3600" b="1" dirty="0">
                          <a:latin typeface="Aptos" panose="020B0004020202020204" pitchFamily="34" charset="0"/>
                        </a:rPr>
                        <a:t> cps/ml</a:t>
                      </a:r>
                    </a:p>
                  </a:txBody>
                  <a:tcPr/>
                </a:tc>
                <a:tc>
                  <a:txBody>
                    <a:bodyPr/>
                    <a:lstStyle/>
                    <a:p>
                      <a:pPr algn="ctr"/>
                      <a:r>
                        <a:rPr lang="en-US" sz="3600" dirty="0">
                          <a:latin typeface="Aptos" panose="020B0004020202020204" pitchFamily="34" charset="0"/>
                        </a:rPr>
                        <a:t>6.05 (5.38-6.86)</a:t>
                      </a:r>
                    </a:p>
                  </a:txBody>
                  <a:tcPr/>
                </a:tc>
                <a:tc>
                  <a:txBody>
                    <a:bodyPr/>
                    <a:lstStyle/>
                    <a:p>
                      <a:pPr algn="ctr"/>
                      <a:r>
                        <a:rPr lang="en-US" sz="3600" dirty="0">
                          <a:latin typeface="Aptos" panose="020B0004020202020204" pitchFamily="34" charset="0"/>
                        </a:rPr>
                        <a:t>-</a:t>
                      </a:r>
                    </a:p>
                  </a:txBody>
                  <a:tcPr/>
                </a:tc>
                <a:tc>
                  <a:txBody>
                    <a:bodyPr/>
                    <a:lstStyle/>
                    <a:p>
                      <a:pPr algn="ctr"/>
                      <a:r>
                        <a:rPr lang="en-US" sz="3600" dirty="0">
                          <a:latin typeface="Aptos" panose="020B0004020202020204" pitchFamily="34" charset="0"/>
                        </a:rPr>
                        <a:t>-</a:t>
                      </a:r>
                    </a:p>
                  </a:txBody>
                  <a:tcPr/>
                </a:tc>
                <a:extLst>
                  <a:ext uri="{0D108BD9-81ED-4DB2-BD59-A6C34878D82A}">
                    <a16:rowId xmlns:a16="http://schemas.microsoft.com/office/drawing/2014/main" val="2560929308"/>
                  </a:ext>
                </a:extLst>
              </a:tr>
              <a:tr h="370840">
                <a:tc>
                  <a:txBody>
                    <a:bodyPr/>
                    <a:lstStyle/>
                    <a:p>
                      <a:r>
                        <a:rPr lang="en-US" sz="3600" b="1" dirty="0">
                          <a:latin typeface="Aptos" panose="020B0004020202020204" pitchFamily="34" charset="0"/>
                        </a:rPr>
                        <a:t>CD4 T-cell count</a:t>
                      </a:r>
                    </a:p>
                  </a:txBody>
                  <a:tcPr/>
                </a:tc>
                <a:tc>
                  <a:txBody>
                    <a:bodyPr/>
                    <a:lstStyle/>
                    <a:p>
                      <a:pPr algn="ctr"/>
                      <a:r>
                        <a:rPr lang="en-US" sz="3600" dirty="0">
                          <a:latin typeface="Aptos" panose="020B0004020202020204" pitchFamily="34" charset="0"/>
                        </a:rPr>
                        <a:t>395 (267-484)</a:t>
                      </a:r>
                    </a:p>
                  </a:txBody>
                  <a:tcPr/>
                </a:tc>
                <a:tc>
                  <a:txBody>
                    <a:bodyPr/>
                    <a:lstStyle/>
                    <a:p>
                      <a:pPr algn="ctr"/>
                      <a:r>
                        <a:rPr lang="en-US" sz="3600" dirty="0">
                          <a:latin typeface="Aptos" panose="020B0004020202020204" pitchFamily="34" charset="0"/>
                        </a:rPr>
                        <a:t>-</a:t>
                      </a:r>
                    </a:p>
                  </a:txBody>
                  <a:tcPr/>
                </a:tc>
                <a:tc>
                  <a:txBody>
                    <a:bodyPr/>
                    <a:lstStyle/>
                    <a:p>
                      <a:pPr algn="ctr"/>
                      <a:r>
                        <a:rPr lang="en-US" sz="3600" dirty="0">
                          <a:solidFill>
                            <a:schemeClr val="tx1"/>
                          </a:solidFill>
                          <a:latin typeface="Aptos" panose="020B0004020202020204" pitchFamily="34" charset="0"/>
                        </a:rPr>
                        <a:t>-</a:t>
                      </a:r>
                    </a:p>
                  </a:txBody>
                  <a:tcPr/>
                </a:tc>
                <a:extLst>
                  <a:ext uri="{0D108BD9-81ED-4DB2-BD59-A6C34878D82A}">
                    <a16:rowId xmlns:a16="http://schemas.microsoft.com/office/drawing/2014/main" val="2551222764"/>
                  </a:ext>
                </a:extLst>
              </a:tr>
              <a:tr h="370840">
                <a:tc>
                  <a:txBody>
                    <a:bodyPr/>
                    <a:lstStyle/>
                    <a:p>
                      <a:r>
                        <a:rPr lang="en-US" sz="3600" b="1" dirty="0">
                          <a:latin typeface="Aptos" panose="020B0004020202020204" pitchFamily="34" charset="0"/>
                        </a:rPr>
                        <a:t>CD8 T-cell count </a:t>
                      </a:r>
                    </a:p>
                  </a:txBody>
                  <a:tcPr/>
                </a:tc>
                <a:tc>
                  <a:txBody>
                    <a:bodyPr/>
                    <a:lstStyle/>
                    <a:p>
                      <a:pPr algn="ctr"/>
                      <a:r>
                        <a:rPr lang="en-US" sz="3600" dirty="0">
                          <a:latin typeface="Aptos" panose="020B0004020202020204" pitchFamily="34" charset="0"/>
                        </a:rPr>
                        <a:t>512 (301-959)</a:t>
                      </a:r>
                    </a:p>
                  </a:txBody>
                  <a:tcPr/>
                </a:tc>
                <a:tc>
                  <a:txBody>
                    <a:bodyPr/>
                    <a:lstStyle/>
                    <a:p>
                      <a:pPr algn="ctr"/>
                      <a:r>
                        <a:rPr lang="en-US" sz="3600" dirty="0">
                          <a:latin typeface="Aptos" panose="020B0004020202020204" pitchFamily="34" charset="0"/>
                        </a:rPr>
                        <a:t>-</a:t>
                      </a:r>
                    </a:p>
                  </a:txBody>
                  <a:tcPr/>
                </a:tc>
                <a:tc>
                  <a:txBody>
                    <a:bodyPr/>
                    <a:lstStyle/>
                    <a:p>
                      <a:pPr algn="ctr"/>
                      <a:r>
                        <a:rPr lang="en-US" sz="3600" dirty="0">
                          <a:solidFill>
                            <a:schemeClr val="tx1"/>
                          </a:solidFill>
                          <a:latin typeface="Aptos" panose="020B0004020202020204" pitchFamily="34" charset="0"/>
                        </a:rPr>
                        <a:t>-</a:t>
                      </a:r>
                    </a:p>
                  </a:txBody>
                  <a:tcPr/>
                </a:tc>
                <a:extLst>
                  <a:ext uri="{0D108BD9-81ED-4DB2-BD59-A6C34878D82A}">
                    <a16:rowId xmlns:a16="http://schemas.microsoft.com/office/drawing/2014/main" val="4020107000"/>
                  </a:ext>
                </a:extLst>
              </a:tr>
              <a:tr h="370840">
                <a:tc>
                  <a:txBody>
                    <a:bodyPr/>
                    <a:lstStyle/>
                    <a:p>
                      <a:r>
                        <a:rPr lang="en-US" sz="3600" b="1" dirty="0">
                          <a:latin typeface="Aptos" panose="020B0004020202020204" pitchFamily="34" charset="0"/>
                        </a:rPr>
                        <a:t>CD4/CD8</a:t>
                      </a:r>
                    </a:p>
                  </a:txBody>
                  <a:tcPr/>
                </a:tc>
                <a:tc>
                  <a:txBody>
                    <a:bodyPr/>
                    <a:lstStyle/>
                    <a:p>
                      <a:pPr algn="ctr"/>
                      <a:r>
                        <a:rPr lang="en-US" sz="3600" dirty="0">
                          <a:latin typeface="Aptos" panose="020B0004020202020204" pitchFamily="34" charset="0"/>
                        </a:rPr>
                        <a:t>0.76 (0.4-1.08)</a:t>
                      </a:r>
                    </a:p>
                  </a:txBody>
                  <a:tcPr/>
                </a:tc>
                <a:tc>
                  <a:txBody>
                    <a:bodyPr/>
                    <a:lstStyle/>
                    <a:p>
                      <a:pPr algn="ctr"/>
                      <a:r>
                        <a:rPr lang="en-US" sz="3600" dirty="0">
                          <a:latin typeface="Aptos" panose="020B0004020202020204" pitchFamily="34" charset="0"/>
                        </a:rPr>
                        <a:t>-</a:t>
                      </a:r>
                    </a:p>
                  </a:txBody>
                  <a:tcPr/>
                </a:tc>
                <a:tc>
                  <a:txBody>
                    <a:bodyPr/>
                    <a:lstStyle/>
                    <a:p>
                      <a:pPr algn="ctr"/>
                      <a:r>
                        <a:rPr lang="en-US" sz="3600" dirty="0">
                          <a:solidFill>
                            <a:schemeClr val="tx1"/>
                          </a:solidFill>
                          <a:latin typeface="Aptos" panose="020B0004020202020204" pitchFamily="34" charset="0"/>
                        </a:rPr>
                        <a:t>-</a:t>
                      </a:r>
                    </a:p>
                  </a:txBody>
                  <a:tcPr/>
                </a:tc>
                <a:extLst>
                  <a:ext uri="{0D108BD9-81ED-4DB2-BD59-A6C34878D82A}">
                    <a16:rowId xmlns:a16="http://schemas.microsoft.com/office/drawing/2014/main" val="600363422"/>
                  </a:ext>
                </a:extLst>
              </a:tr>
              <a:tr h="0">
                <a:tc>
                  <a:txBody>
                    <a:bodyPr/>
                    <a:lstStyle/>
                    <a:p>
                      <a:r>
                        <a:rPr lang="en-US" sz="3600" b="1" dirty="0">
                          <a:latin typeface="Aptos" panose="020B0004020202020204" pitchFamily="34" charset="0"/>
                        </a:rPr>
                        <a:t>Fiebig Stage, n (%)</a:t>
                      </a:r>
                    </a:p>
                    <a:p>
                      <a:r>
                        <a:rPr lang="en-US" sz="3600" b="1" dirty="0">
                          <a:latin typeface="Aptos" panose="020B0004020202020204" pitchFamily="34" charset="0"/>
                        </a:rPr>
                        <a:t>I-II </a:t>
                      </a:r>
                    </a:p>
                    <a:p>
                      <a:r>
                        <a:rPr lang="en-US" sz="3600" b="1" dirty="0">
                          <a:latin typeface="Aptos" panose="020B0004020202020204" pitchFamily="34" charset="0"/>
                        </a:rPr>
                        <a:t>III-V</a:t>
                      </a:r>
                    </a:p>
                  </a:txBody>
                  <a:tcPr/>
                </a:tc>
                <a:tc>
                  <a:txBody>
                    <a:bodyPr/>
                    <a:lstStyle/>
                    <a:p>
                      <a:pPr algn="ctr"/>
                      <a:endParaRPr lang="en-US" sz="3600" dirty="0">
                        <a:latin typeface="Aptos" panose="020B0004020202020204" pitchFamily="34" charset="0"/>
                      </a:endParaRPr>
                    </a:p>
                    <a:p>
                      <a:pPr algn="ctr"/>
                      <a:r>
                        <a:rPr lang="en-US" sz="3600" dirty="0">
                          <a:latin typeface="Aptos" panose="020B0004020202020204" pitchFamily="34" charset="0"/>
                        </a:rPr>
                        <a:t>40 (48)</a:t>
                      </a:r>
                    </a:p>
                    <a:p>
                      <a:pPr algn="ctr"/>
                      <a:r>
                        <a:rPr lang="en-US" sz="3600" dirty="0">
                          <a:latin typeface="Aptos" panose="020B0004020202020204" pitchFamily="34" charset="0"/>
                        </a:rPr>
                        <a:t>43 (52) </a:t>
                      </a:r>
                    </a:p>
                  </a:txBody>
                  <a:tcPr/>
                </a:tc>
                <a:tc>
                  <a:txBody>
                    <a:bodyPr/>
                    <a:lstStyle/>
                    <a:p>
                      <a:pPr algn="ctr"/>
                      <a:endParaRPr lang="en-US" sz="3600" dirty="0">
                        <a:latin typeface="Aptos" panose="020B0004020202020204" pitchFamily="34" charset="0"/>
                      </a:endParaRPr>
                    </a:p>
                    <a:p>
                      <a:pPr algn="ctr"/>
                      <a:r>
                        <a:rPr lang="en-US" sz="3600" dirty="0">
                          <a:latin typeface="Aptos" panose="020B0004020202020204" pitchFamily="34" charset="0"/>
                        </a:rPr>
                        <a:t>-</a:t>
                      </a:r>
                    </a:p>
                  </a:txBody>
                  <a:tcPr/>
                </a:tc>
                <a:tc>
                  <a:txBody>
                    <a:bodyPr/>
                    <a:lstStyle/>
                    <a:p>
                      <a:pPr algn="ctr"/>
                      <a:endParaRPr lang="en-US" sz="3600" dirty="0">
                        <a:latin typeface="Aptos" panose="020B0004020202020204" pitchFamily="34" charset="0"/>
                      </a:endParaRPr>
                    </a:p>
                    <a:p>
                      <a:pPr algn="ctr"/>
                      <a:r>
                        <a:rPr lang="en-US" sz="3600" dirty="0">
                          <a:latin typeface="Aptos" panose="020B0004020202020204" pitchFamily="34" charset="0"/>
                        </a:rPr>
                        <a:t>-</a:t>
                      </a:r>
                    </a:p>
                  </a:txBody>
                  <a:tcPr/>
                </a:tc>
                <a:extLst>
                  <a:ext uri="{0D108BD9-81ED-4DB2-BD59-A6C34878D82A}">
                    <a16:rowId xmlns:a16="http://schemas.microsoft.com/office/drawing/2014/main" val="284389931"/>
                  </a:ext>
                </a:extLst>
              </a:tr>
            </a:tbl>
          </a:graphicData>
        </a:graphic>
      </p:graphicFrame>
      <p:graphicFrame>
        <p:nvGraphicFramePr>
          <p:cNvPr id="6" name="Table 5">
            <a:extLst>
              <a:ext uri="{FF2B5EF4-FFF2-40B4-BE49-F238E27FC236}">
                <a16:creationId xmlns:a16="http://schemas.microsoft.com/office/drawing/2014/main" id="{BA4189F4-2652-1C97-F4D7-4AE7053B0EF4}"/>
              </a:ext>
            </a:extLst>
          </p:cNvPr>
          <p:cNvGraphicFramePr>
            <a:graphicFrameLocks noGrp="1"/>
          </p:cNvGraphicFramePr>
          <p:nvPr>
            <p:extLst>
              <p:ext uri="{D42A27DB-BD31-4B8C-83A1-F6EECF244321}">
                <p14:modId xmlns:p14="http://schemas.microsoft.com/office/powerpoint/2010/main" val="123994871"/>
              </p:ext>
            </p:extLst>
          </p:nvPr>
        </p:nvGraphicFramePr>
        <p:xfrm>
          <a:off x="671137" y="17976466"/>
          <a:ext cx="13842106" cy="4693920"/>
        </p:xfrm>
        <a:graphic>
          <a:graphicData uri="http://schemas.openxmlformats.org/drawingml/2006/table">
            <a:tbl>
              <a:tblPr firstRow="1" bandRow="1">
                <a:tableStyleId>{3B4B98B0-60AC-42C2-AFA5-B58CD77FA1E5}</a:tableStyleId>
              </a:tblPr>
              <a:tblGrid>
                <a:gridCol w="3473038">
                  <a:extLst>
                    <a:ext uri="{9D8B030D-6E8A-4147-A177-3AD203B41FA5}">
                      <a16:colId xmlns:a16="http://schemas.microsoft.com/office/drawing/2014/main" val="3333697334"/>
                    </a:ext>
                  </a:extLst>
                </a:gridCol>
                <a:gridCol w="10369068">
                  <a:extLst>
                    <a:ext uri="{9D8B030D-6E8A-4147-A177-3AD203B41FA5}">
                      <a16:colId xmlns:a16="http://schemas.microsoft.com/office/drawing/2014/main" val="1304235067"/>
                    </a:ext>
                  </a:extLst>
                </a:gridCol>
              </a:tblGrid>
              <a:tr h="328307">
                <a:tc gridSpan="2">
                  <a:txBody>
                    <a:bodyPr/>
                    <a:lstStyle/>
                    <a:p>
                      <a:r>
                        <a:rPr lang="en-HK" sz="3600" dirty="0">
                          <a:latin typeface="Aptos" panose="020B0004020202020204" pitchFamily="34" charset="0"/>
                        </a:rPr>
                        <a:t>Table 1. List of Plasma Biomarkers </a:t>
                      </a:r>
                    </a:p>
                  </a:txBody>
                  <a:tcPr/>
                </a:tc>
                <a:tc hMerge="1">
                  <a:txBody>
                    <a:bodyPr/>
                    <a:lstStyle/>
                    <a:p>
                      <a:endParaRPr lang="en-HK" sz="3600" dirty="0">
                        <a:latin typeface="Aptos" panose="020B0004020202020204" pitchFamily="34" charset="0"/>
                      </a:endParaRPr>
                    </a:p>
                  </a:txBody>
                  <a:tcPr/>
                </a:tc>
                <a:extLst>
                  <a:ext uri="{0D108BD9-81ED-4DB2-BD59-A6C34878D82A}">
                    <a16:rowId xmlns:a16="http://schemas.microsoft.com/office/drawing/2014/main" val="2618065754"/>
                  </a:ext>
                </a:extLst>
              </a:tr>
              <a:tr h="462927">
                <a:tc>
                  <a:txBody>
                    <a:bodyPr/>
                    <a:lstStyle/>
                    <a:p>
                      <a:r>
                        <a:rPr lang="en-HK" sz="3600" b="1" dirty="0">
                          <a:latin typeface="Aptos" panose="020B0004020202020204" pitchFamily="34" charset="0"/>
                        </a:rPr>
                        <a:t>Endothelial</a:t>
                      </a:r>
                    </a:p>
                  </a:txBody>
                  <a:tcPr/>
                </a:tc>
                <a:tc>
                  <a:txBody>
                    <a:bodyPr/>
                    <a:lstStyle/>
                    <a:p>
                      <a:r>
                        <a:rPr lang="en-HK" sz="3600" dirty="0">
                          <a:latin typeface="Aptos" panose="020B0004020202020204" pitchFamily="34" charset="0"/>
                        </a:rPr>
                        <a:t>ICAM-1; ICAM-2; VCAM-1; VEGF-A, C, D; </a:t>
                      </a:r>
                      <a:r>
                        <a:rPr lang="en-HK" sz="3600" dirty="0" err="1">
                          <a:latin typeface="Aptos" panose="020B0004020202020204" pitchFamily="34" charset="0"/>
                        </a:rPr>
                        <a:t>sP</a:t>
                      </a:r>
                      <a:r>
                        <a:rPr lang="en-HK" sz="3600" dirty="0">
                          <a:latin typeface="Aptos" panose="020B0004020202020204" pitchFamily="34" charset="0"/>
                        </a:rPr>
                        <a:t>-selectin; </a:t>
                      </a:r>
                      <a:r>
                        <a:rPr lang="en-HK" sz="3600" dirty="0" err="1">
                          <a:latin typeface="Aptos" panose="020B0004020202020204" pitchFamily="34" charset="0"/>
                        </a:rPr>
                        <a:t>sE</a:t>
                      </a:r>
                      <a:r>
                        <a:rPr lang="en-HK" sz="3600" dirty="0">
                          <a:latin typeface="Aptos" panose="020B0004020202020204" pitchFamily="34" charset="0"/>
                        </a:rPr>
                        <a:t>-selectin </a:t>
                      </a:r>
                    </a:p>
                  </a:txBody>
                  <a:tcPr/>
                </a:tc>
                <a:extLst>
                  <a:ext uri="{0D108BD9-81ED-4DB2-BD59-A6C34878D82A}">
                    <a16:rowId xmlns:a16="http://schemas.microsoft.com/office/drawing/2014/main" val="2189274117"/>
                  </a:ext>
                </a:extLst>
              </a:tr>
              <a:tr h="370840">
                <a:tc>
                  <a:txBody>
                    <a:bodyPr/>
                    <a:lstStyle/>
                    <a:p>
                      <a:r>
                        <a:rPr lang="en-HK" sz="3600" b="1" dirty="0" err="1">
                          <a:latin typeface="Aptos" panose="020B0004020202020204" pitchFamily="34" charset="0"/>
                        </a:rPr>
                        <a:t>Hemostasis</a:t>
                      </a:r>
                      <a:endParaRPr lang="en-HK" sz="3600" b="1" dirty="0">
                        <a:latin typeface="Aptos" panose="020B0004020202020204" pitchFamily="34" charset="0"/>
                      </a:endParaRPr>
                    </a:p>
                  </a:txBody>
                  <a:tcPr/>
                </a:tc>
                <a:tc>
                  <a:txBody>
                    <a:bodyPr/>
                    <a:lstStyle/>
                    <a:p>
                      <a:r>
                        <a:rPr lang="en-HK" sz="3600" dirty="0">
                          <a:latin typeface="Aptos" panose="020B0004020202020204" pitchFamily="34" charset="0"/>
                        </a:rPr>
                        <a:t>Tissue plasminogen activator (t-PA); Tissue Factor (TF); Thrombomodulin (TM)</a:t>
                      </a:r>
                    </a:p>
                  </a:txBody>
                  <a:tcPr/>
                </a:tc>
                <a:extLst>
                  <a:ext uri="{0D108BD9-81ED-4DB2-BD59-A6C34878D82A}">
                    <a16:rowId xmlns:a16="http://schemas.microsoft.com/office/drawing/2014/main" val="341159501"/>
                  </a:ext>
                </a:extLst>
              </a:tr>
              <a:tr h="370840">
                <a:tc>
                  <a:txBody>
                    <a:bodyPr/>
                    <a:lstStyle/>
                    <a:p>
                      <a:r>
                        <a:rPr lang="en-HK" sz="3600" b="1" dirty="0">
                          <a:latin typeface="Aptos" panose="020B0004020202020204" pitchFamily="34" charset="0"/>
                        </a:rPr>
                        <a:t>General Inflammatory</a:t>
                      </a:r>
                    </a:p>
                  </a:txBody>
                  <a:tcPr/>
                </a:tc>
                <a:tc>
                  <a:txBody>
                    <a:bodyPr/>
                    <a:lstStyle/>
                    <a:p>
                      <a:r>
                        <a:rPr lang="en-HK" sz="3600" dirty="0">
                          <a:latin typeface="Aptos" panose="020B0004020202020204" pitchFamily="34" charset="0"/>
                        </a:rPr>
                        <a:t>Neopterin; Myeloperoxidase (MPO)</a:t>
                      </a:r>
                    </a:p>
                  </a:txBody>
                  <a:tcPr/>
                </a:tc>
                <a:extLst>
                  <a:ext uri="{0D108BD9-81ED-4DB2-BD59-A6C34878D82A}">
                    <a16:rowId xmlns:a16="http://schemas.microsoft.com/office/drawing/2014/main" val="3960560048"/>
                  </a:ext>
                </a:extLst>
              </a:tr>
              <a:tr h="370840">
                <a:tc gridSpan="2">
                  <a:txBody>
                    <a:bodyPr/>
                    <a:lstStyle/>
                    <a:p>
                      <a:r>
                        <a:rPr lang="en-HK" sz="2600" b="1" dirty="0">
                          <a:latin typeface="Aptos" panose="020B0004020202020204" pitchFamily="34" charset="0"/>
                        </a:rPr>
                        <a:t>Abbreviations: </a:t>
                      </a:r>
                      <a:r>
                        <a:rPr lang="en-HK" sz="2600" b="0" dirty="0">
                          <a:latin typeface="Aptos" panose="020B0004020202020204" pitchFamily="34" charset="0"/>
                        </a:rPr>
                        <a:t>ICAM: Intercellular Adhesion Molecule; VCAM: Vascular Adhesion Molecule</a:t>
                      </a:r>
                    </a:p>
                  </a:txBody>
                  <a:tcPr/>
                </a:tc>
                <a:tc hMerge="1">
                  <a:txBody>
                    <a:bodyPr/>
                    <a:lstStyle/>
                    <a:p>
                      <a:endParaRPr lang="en-HK" sz="3600" dirty="0">
                        <a:latin typeface="Aptos" panose="020B0004020202020204" pitchFamily="34" charset="0"/>
                      </a:endParaRPr>
                    </a:p>
                  </a:txBody>
                  <a:tcPr/>
                </a:tc>
                <a:extLst>
                  <a:ext uri="{0D108BD9-81ED-4DB2-BD59-A6C34878D82A}">
                    <a16:rowId xmlns:a16="http://schemas.microsoft.com/office/drawing/2014/main" val="817637208"/>
                  </a:ext>
                </a:extLst>
              </a:tr>
            </a:tbl>
          </a:graphicData>
        </a:graphic>
      </p:graphicFrame>
      <p:graphicFrame>
        <p:nvGraphicFramePr>
          <p:cNvPr id="12" name="Table 11">
            <a:extLst>
              <a:ext uri="{FF2B5EF4-FFF2-40B4-BE49-F238E27FC236}">
                <a16:creationId xmlns:a16="http://schemas.microsoft.com/office/drawing/2014/main" id="{3D9727A2-A5BD-5D0B-979D-E666669453A3}"/>
              </a:ext>
            </a:extLst>
          </p:cNvPr>
          <p:cNvGraphicFramePr>
            <a:graphicFrameLocks noGrp="1"/>
          </p:cNvGraphicFramePr>
          <p:nvPr>
            <p:extLst>
              <p:ext uri="{D42A27DB-BD31-4B8C-83A1-F6EECF244321}">
                <p14:modId xmlns:p14="http://schemas.microsoft.com/office/powerpoint/2010/main" val="1381774796"/>
              </p:ext>
            </p:extLst>
          </p:nvPr>
        </p:nvGraphicFramePr>
        <p:xfrm>
          <a:off x="15461008" y="18723137"/>
          <a:ext cx="16006095" cy="13258800"/>
        </p:xfrm>
        <a:graphic>
          <a:graphicData uri="http://schemas.openxmlformats.org/drawingml/2006/table">
            <a:tbl>
              <a:tblPr firstRow="1" firstCol="1" bandRow="1">
                <a:tableStyleId>{3B4B98B0-60AC-42C2-AFA5-B58CD77FA1E5}</a:tableStyleId>
              </a:tblPr>
              <a:tblGrid>
                <a:gridCol w="2720591">
                  <a:extLst>
                    <a:ext uri="{9D8B030D-6E8A-4147-A177-3AD203B41FA5}">
                      <a16:colId xmlns:a16="http://schemas.microsoft.com/office/drawing/2014/main" val="1429872521"/>
                    </a:ext>
                  </a:extLst>
                </a:gridCol>
                <a:gridCol w="2735425">
                  <a:extLst>
                    <a:ext uri="{9D8B030D-6E8A-4147-A177-3AD203B41FA5}">
                      <a16:colId xmlns:a16="http://schemas.microsoft.com/office/drawing/2014/main" val="1802026548"/>
                    </a:ext>
                  </a:extLst>
                </a:gridCol>
                <a:gridCol w="2726525">
                  <a:extLst>
                    <a:ext uri="{9D8B030D-6E8A-4147-A177-3AD203B41FA5}">
                      <a16:colId xmlns:a16="http://schemas.microsoft.com/office/drawing/2014/main" val="1598922470"/>
                    </a:ext>
                  </a:extLst>
                </a:gridCol>
                <a:gridCol w="2729492">
                  <a:extLst>
                    <a:ext uri="{9D8B030D-6E8A-4147-A177-3AD203B41FA5}">
                      <a16:colId xmlns:a16="http://schemas.microsoft.com/office/drawing/2014/main" val="4098461651"/>
                    </a:ext>
                  </a:extLst>
                </a:gridCol>
                <a:gridCol w="2547031">
                  <a:extLst>
                    <a:ext uri="{9D8B030D-6E8A-4147-A177-3AD203B41FA5}">
                      <a16:colId xmlns:a16="http://schemas.microsoft.com/office/drawing/2014/main" val="3264124764"/>
                    </a:ext>
                  </a:extLst>
                </a:gridCol>
                <a:gridCol w="2547031">
                  <a:extLst>
                    <a:ext uri="{9D8B030D-6E8A-4147-A177-3AD203B41FA5}">
                      <a16:colId xmlns:a16="http://schemas.microsoft.com/office/drawing/2014/main" val="2272888845"/>
                    </a:ext>
                  </a:extLst>
                </a:gridCol>
              </a:tblGrid>
              <a:tr h="1981201">
                <a:tc>
                  <a:txBody>
                    <a:bodyPr/>
                    <a:lstStyle/>
                    <a:p>
                      <a:pPr>
                        <a:buNone/>
                      </a:pPr>
                      <a:r>
                        <a:rPr lang="en-HK" sz="3600" b="1" dirty="0">
                          <a:solidFill>
                            <a:srgbClr val="000000"/>
                          </a:solidFill>
                          <a:effectLst/>
                          <a:latin typeface="Aptos" panose="020B0004020202020204" pitchFamily="34" charset="0"/>
                        </a:rPr>
                        <a:t>Table 3</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RV254</a:t>
                      </a:r>
                      <a:endParaRPr lang="en-HK" sz="3600">
                        <a:effectLst/>
                        <a:latin typeface="Aptos" panose="020B0004020202020204" pitchFamily="34" charset="0"/>
                      </a:endParaRPr>
                    </a:p>
                    <a:p>
                      <a:pPr algn="ctr">
                        <a:buNone/>
                      </a:pPr>
                      <a:r>
                        <a:rPr lang="en-HK" sz="3600" b="1">
                          <a:solidFill>
                            <a:srgbClr val="000000"/>
                          </a:solidFill>
                          <a:effectLst/>
                          <a:latin typeface="Aptos" panose="020B0004020202020204" pitchFamily="34" charset="0"/>
                        </a:rPr>
                        <a:t>AHI </a:t>
                      </a:r>
                      <a:endParaRPr lang="en-HK" sz="3600">
                        <a:effectLst/>
                        <a:latin typeface="Aptos" panose="020B0004020202020204" pitchFamily="34" charset="0"/>
                      </a:endParaRPr>
                    </a:p>
                    <a:p>
                      <a:pPr algn="ctr">
                        <a:buNone/>
                      </a:pPr>
                      <a:r>
                        <a:rPr lang="en-HK" sz="3600" b="1">
                          <a:solidFill>
                            <a:srgbClr val="000000"/>
                          </a:solidFill>
                          <a:effectLst/>
                          <a:latin typeface="Aptos" panose="020B0004020202020204" pitchFamily="34" charset="0"/>
                        </a:rPr>
                        <a:t>(n=83)</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dirty="0">
                          <a:solidFill>
                            <a:srgbClr val="000000"/>
                          </a:solidFill>
                          <a:effectLst/>
                          <a:latin typeface="Aptos" panose="020B0004020202020204" pitchFamily="34" charset="0"/>
                        </a:rPr>
                        <a:t>RV254</a:t>
                      </a:r>
                      <a:endParaRPr lang="en-HK" sz="3600" dirty="0">
                        <a:effectLst/>
                        <a:latin typeface="Aptos" panose="020B0004020202020204" pitchFamily="34" charset="0"/>
                      </a:endParaRPr>
                    </a:p>
                    <a:p>
                      <a:pPr algn="ctr">
                        <a:buNone/>
                      </a:pPr>
                      <a:r>
                        <a:rPr lang="en-HK" sz="3600" b="1" dirty="0" err="1">
                          <a:solidFill>
                            <a:srgbClr val="000000"/>
                          </a:solidFill>
                          <a:effectLst/>
                          <a:latin typeface="Aptos" panose="020B0004020202020204" pitchFamily="34" charset="0"/>
                        </a:rPr>
                        <a:t>Wk</a:t>
                      </a:r>
                      <a:r>
                        <a:rPr lang="en-HK" sz="3600" b="1" dirty="0">
                          <a:solidFill>
                            <a:srgbClr val="000000"/>
                          </a:solidFill>
                          <a:effectLst/>
                          <a:latin typeface="Aptos" panose="020B0004020202020204" pitchFamily="34" charset="0"/>
                        </a:rPr>
                        <a:t> 288 </a:t>
                      </a:r>
                      <a:endParaRPr lang="en-HK" sz="3600" dirty="0">
                        <a:effectLst/>
                        <a:latin typeface="Aptos" panose="020B0004020202020204" pitchFamily="34" charset="0"/>
                      </a:endParaRPr>
                    </a:p>
                    <a:p>
                      <a:pPr algn="ctr">
                        <a:buNone/>
                      </a:pPr>
                      <a:r>
                        <a:rPr lang="en-HK" sz="3600" b="1" dirty="0">
                          <a:solidFill>
                            <a:srgbClr val="000000"/>
                          </a:solidFill>
                          <a:effectLst/>
                          <a:latin typeface="Aptos" panose="020B0004020202020204" pitchFamily="34" charset="0"/>
                        </a:rPr>
                        <a:t>(n=83)</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dirty="0" err="1">
                          <a:solidFill>
                            <a:srgbClr val="000000"/>
                          </a:solidFill>
                          <a:effectLst/>
                          <a:latin typeface="Aptos" panose="020B0004020202020204" pitchFamily="34" charset="0"/>
                        </a:rPr>
                        <a:t>PWoH</a:t>
                      </a:r>
                      <a:endParaRPr lang="en-HK" sz="3600" dirty="0">
                        <a:effectLst/>
                        <a:latin typeface="Aptos" panose="020B0004020202020204" pitchFamily="34" charset="0"/>
                      </a:endParaRPr>
                    </a:p>
                    <a:p>
                      <a:pPr algn="ctr">
                        <a:buNone/>
                      </a:pPr>
                      <a:r>
                        <a:rPr lang="en-HK" sz="3600" b="1" dirty="0">
                          <a:effectLst/>
                          <a:latin typeface="Aptos" panose="020B0004020202020204" pitchFamily="34" charset="0"/>
                        </a:rPr>
                        <a:t> </a:t>
                      </a:r>
                      <a:endParaRPr lang="en-HK" sz="3600" dirty="0">
                        <a:effectLst/>
                        <a:latin typeface="Aptos" panose="020B0004020202020204" pitchFamily="34" charset="0"/>
                      </a:endParaRPr>
                    </a:p>
                    <a:p>
                      <a:pPr algn="ctr">
                        <a:buNone/>
                      </a:pPr>
                      <a:r>
                        <a:rPr lang="en-HK" sz="3600" b="1" dirty="0">
                          <a:solidFill>
                            <a:srgbClr val="000000"/>
                          </a:solidFill>
                          <a:effectLst/>
                          <a:latin typeface="Aptos" panose="020B0004020202020204" pitchFamily="34" charset="0"/>
                        </a:rPr>
                        <a:t>(n=32)</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dirty="0">
                          <a:solidFill>
                            <a:srgbClr val="000000"/>
                          </a:solidFill>
                          <a:effectLst/>
                          <a:latin typeface="Aptos" panose="020B0004020202020204" pitchFamily="34" charset="0"/>
                        </a:rPr>
                        <a:t>RV254 AHI </a:t>
                      </a:r>
                      <a:endParaRPr lang="en-HK" sz="3600" dirty="0">
                        <a:effectLst/>
                        <a:latin typeface="Aptos" panose="020B0004020202020204" pitchFamily="34" charset="0"/>
                      </a:endParaRPr>
                    </a:p>
                    <a:p>
                      <a:pPr algn="ctr">
                        <a:buNone/>
                      </a:pPr>
                      <a:r>
                        <a:rPr lang="en-HK" sz="3600" b="1" dirty="0">
                          <a:solidFill>
                            <a:srgbClr val="000000"/>
                          </a:solidFill>
                          <a:effectLst/>
                          <a:latin typeface="Aptos" panose="020B0004020202020204" pitchFamily="34" charset="0"/>
                        </a:rPr>
                        <a:t>vs. </a:t>
                      </a:r>
                      <a:r>
                        <a:rPr lang="en-HK" sz="3600" b="1" dirty="0" err="1">
                          <a:solidFill>
                            <a:srgbClr val="000000"/>
                          </a:solidFill>
                          <a:effectLst/>
                          <a:latin typeface="Aptos" panose="020B0004020202020204" pitchFamily="34" charset="0"/>
                        </a:rPr>
                        <a:t>PWoH</a:t>
                      </a:r>
                      <a:endParaRPr lang="en-HK" sz="3600" dirty="0">
                        <a:effectLst/>
                        <a:latin typeface="Aptos" panose="020B0004020202020204" pitchFamily="34" charset="0"/>
                      </a:endParaRPr>
                    </a:p>
                    <a:p>
                      <a:pPr algn="ctr">
                        <a:buNone/>
                      </a:pPr>
                      <a:endParaRPr lang="en-HK" sz="3600" b="1" dirty="0">
                        <a:solidFill>
                          <a:srgbClr val="000000"/>
                        </a:solidFill>
                        <a:effectLst/>
                        <a:latin typeface="Aptos" panose="020B0004020202020204" pitchFamily="34" charset="0"/>
                      </a:endParaRPr>
                    </a:p>
                    <a:p>
                      <a:pPr algn="ctr">
                        <a:buNone/>
                      </a:pPr>
                      <a:r>
                        <a:rPr lang="en-HK" sz="3600" b="1" dirty="0">
                          <a:solidFill>
                            <a:srgbClr val="000000"/>
                          </a:solidFill>
                          <a:effectLst/>
                          <a:latin typeface="Aptos" panose="020B0004020202020204" pitchFamily="34" charset="0"/>
                        </a:rPr>
                        <a:t>p-value </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RV254 Wk 288 vs. PWoH </a:t>
                      </a:r>
                      <a:endParaRPr lang="en-HK" sz="3600">
                        <a:effectLst/>
                        <a:latin typeface="Aptos" panose="020B0004020202020204" pitchFamily="34" charset="0"/>
                      </a:endParaRPr>
                    </a:p>
                    <a:p>
                      <a:pPr algn="ctr">
                        <a:buNone/>
                      </a:pPr>
                      <a:r>
                        <a:rPr lang="en-HK" sz="3600" b="1">
                          <a:solidFill>
                            <a:srgbClr val="000000"/>
                          </a:solidFill>
                          <a:effectLst/>
                          <a:latin typeface="Aptos" panose="020B0004020202020204" pitchFamily="34" charset="0"/>
                        </a:rPr>
                        <a:t>p-value</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494897389"/>
                  </a:ext>
                </a:extLst>
              </a:tr>
              <a:tr h="990601">
                <a:tc>
                  <a:txBody>
                    <a:bodyPr/>
                    <a:lstStyle/>
                    <a:p>
                      <a:pPr>
                        <a:buNone/>
                      </a:pPr>
                      <a:r>
                        <a:rPr lang="en-US" sz="3600" b="1" dirty="0">
                          <a:solidFill>
                            <a:srgbClr val="000000"/>
                          </a:solidFill>
                          <a:effectLst/>
                          <a:latin typeface="Aptos" panose="020B0004020202020204" pitchFamily="34" charset="0"/>
                        </a:rPr>
                        <a:t>**ICAM-1, x 10</a:t>
                      </a:r>
                      <a:r>
                        <a:rPr lang="en-US" sz="3600" b="1" baseline="30000" dirty="0">
                          <a:solidFill>
                            <a:srgbClr val="000000"/>
                          </a:solidFill>
                          <a:effectLst/>
                          <a:latin typeface="Aptos" panose="020B0004020202020204" pitchFamily="34" charset="0"/>
                        </a:rPr>
                        <a:t>3</a:t>
                      </a:r>
                      <a:r>
                        <a:rPr lang="en-US" sz="3600" b="1" dirty="0">
                          <a:solidFill>
                            <a:srgbClr val="000000"/>
                          </a:solidFill>
                          <a:effectLst/>
                          <a:latin typeface="Aptos" panose="020B0004020202020204" pitchFamily="34" charset="0"/>
                        </a:rPr>
                        <a:t> </a:t>
                      </a:r>
                      <a:r>
                        <a:rPr lang="en-US" sz="3600" b="1" dirty="0" err="1">
                          <a:solidFill>
                            <a:srgbClr val="000000"/>
                          </a:solidFill>
                          <a:effectLst/>
                          <a:latin typeface="Aptos" panose="020B0004020202020204" pitchFamily="34" charset="0"/>
                        </a:rPr>
                        <a:t>pg</a:t>
                      </a:r>
                      <a:r>
                        <a:rPr lang="en-US" sz="3600" b="1" dirty="0">
                          <a:solidFill>
                            <a:srgbClr val="000000"/>
                          </a:solidFill>
                          <a:effectLst/>
                          <a:latin typeface="Aptos" panose="020B0004020202020204" pitchFamily="34" charset="0"/>
                        </a:rPr>
                        <a:t>/mL</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467</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(375-564)</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359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(313-449)</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dirty="0">
                          <a:solidFill>
                            <a:srgbClr val="000000"/>
                          </a:solidFill>
                          <a:effectLst/>
                          <a:latin typeface="Aptos" panose="020B0004020202020204" pitchFamily="34" charset="0"/>
                        </a:rPr>
                        <a:t>331 </a:t>
                      </a:r>
                    </a:p>
                    <a:p>
                      <a:pPr algn="ctr">
                        <a:buNone/>
                      </a:pPr>
                      <a:r>
                        <a:rPr lang="en-HK" sz="3600" dirty="0">
                          <a:solidFill>
                            <a:srgbClr val="000000"/>
                          </a:solidFill>
                          <a:effectLst/>
                          <a:latin typeface="Aptos" panose="020B0004020202020204" pitchFamily="34" charset="0"/>
                        </a:rPr>
                        <a:t>(280-420)</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&lt;0.001</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US" sz="3600">
                          <a:solidFill>
                            <a:srgbClr val="000000"/>
                          </a:solidFill>
                          <a:effectLst/>
                          <a:latin typeface="Aptos" panose="020B0004020202020204" pitchFamily="34" charset="0"/>
                        </a:rPr>
                        <a:t>0.199</a:t>
                      </a:r>
                      <a:endParaRPr lang="en-HK" sz="3600">
                        <a:effectLst/>
                        <a:latin typeface="Aptos" panose="020B0004020202020204" pitchFamily="34" charset="0"/>
                      </a:endParaRPr>
                    </a:p>
                    <a:p>
                      <a:pPr algn="ctr">
                        <a:buNone/>
                      </a:pPr>
                      <a:r>
                        <a:rPr lang="en-HK" sz="3600">
                          <a:effectLst/>
                          <a:latin typeface="Aptos" panose="020B0004020202020204" pitchFamily="34" charset="0"/>
                        </a:rPr>
                        <a:t> </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1382793651"/>
                  </a:ext>
                </a:extLst>
              </a:tr>
              <a:tr h="990601">
                <a:tc>
                  <a:txBody>
                    <a:bodyPr/>
                    <a:lstStyle/>
                    <a:p>
                      <a:pPr>
                        <a:buNone/>
                      </a:pPr>
                      <a:r>
                        <a:rPr lang="en-HK" sz="3600" b="1">
                          <a:solidFill>
                            <a:srgbClr val="000000"/>
                          </a:solidFill>
                          <a:effectLst/>
                          <a:latin typeface="Aptos" panose="020B0004020202020204" pitchFamily="34" charset="0"/>
                        </a:rPr>
                        <a:t>**VCAM-1, </a:t>
                      </a:r>
                      <a:r>
                        <a:rPr lang="en-US" sz="3600" b="1">
                          <a:solidFill>
                            <a:srgbClr val="000000"/>
                          </a:solidFill>
                          <a:effectLst/>
                          <a:latin typeface="Aptos" panose="020B0004020202020204" pitchFamily="34" charset="0"/>
                        </a:rPr>
                        <a:t>x 10</a:t>
                      </a:r>
                      <a:r>
                        <a:rPr lang="en-US" sz="3600" b="1" baseline="30000">
                          <a:solidFill>
                            <a:srgbClr val="000000"/>
                          </a:solidFill>
                          <a:effectLst/>
                          <a:latin typeface="Aptos" panose="020B0004020202020204" pitchFamily="34" charset="0"/>
                        </a:rPr>
                        <a:t>3</a:t>
                      </a:r>
                      <a:r>
                        <a:rPr lang="en-US" sz="3600" b="1">
                          <a:solidFill>
                            <a:srgbClr val="000000"/>
                          </a:solidFill>
                          <a:effectLst/>
                          <a:latin typeface="Aptos" panose="020B0004020202020204" pitchFamily="34" charset="0"/>
                        </a:rPr>
                        <a:t> </a:t>
                      </a:r>
                      <a:r>
                        <a:rPr lang="en-HK" sz="3600" b="1">
                          <a:solidFill>
                            <a:srgbClr val="000000"/>
                          </a:solidFill>
                          <a:effectLst/>
                          <a:latin typeface="Aptos" panose="020B0004020202020204" pitchFamily="34" charset="0"/>
                        </a:rPr>
                        <a:t>pg/mL</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976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(738-1314)</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719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(618-859)</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622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(532-686)</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&lt;0.001</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&lt;0.001</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4158758125"/>
                  </a:ext>
                </a:extLst>
              </a:tr>
              <a:tr h="990601">
                <a:tc>
                  <a:txBody>
                    <a:bodyPr/>
                    <a:lstStyle/>
                    <a:p>
                      <a:pPr>
                        <a:buNone/>
                      </a:pPr>
                      <a:r>
                        <a:rPr lang="en-HK" sz="3600" b="1">
                          <a:solidFill>
                            <a:srgbClr val="000000"/>
                          </a:solidFill>
                          <a:effectLst/>
                          <a:latin typeface="Aptos" panose="020B0004020202020204" pitchFamily="34" charset="0"/>
                        </a:rPr>
                        <a:t>P-selectin, </a:t>
                      </a:r>
                      <a:r>
                        <a:rPr lang="en-US" sz="3600" b="1">
                          <a:solidFill>
                            <a:srgbClr val="000000"/>
                          </a:solidFill>
                          <a:effectLst/>
                          <a:latin typeface="Aptos" panose="020B0004020202020204" pitchFamily="34" charset="0"/>
                        </a:rPr>
                        <a:t>x 10</a:t>
                      </a:r>
                      <a:r>
                        <a:rPr lang="en-US" sz="3600" b="1" baseline="30000">
                          <a:solidFill>
                            <a:srgbClr val="000000"/>
                          </a:solidFill>
                          <a:effectLst/>
                          <a:latin typeface="Aptos" panose="020B0004020202020204" pitchFamily="34" charset="0"/>
                        </a:rPr>
                        <a:t>3</a:t>
                      </a:r>
                      <a:r>
                        <a:rPr lang="en-US" sz="3600" b="1">
                          <a:solidFill>
                            <a:srgbClr val="000000"/>
                          </a:solidFill>
                          <a:effectLst/>
                          <a:latin typeface="Aptos" panose="020B0004020202020204" pitchFamily="34" charset="0"/>
                        </a:rPr>
                        <a:t> </a:t>
                      </a:r>
                      <a:r>
                        <a:rPr lang="en-HK" sz="3600" b="1">
                          <a:solidFill>
                            <a:srgbClr val="000000"/>
                          </a:solidFill>
                          <a:effectLst/>
                          <a:latin typeface="Aptos" panose="020B0004020202020204" pitchFamily="34" charset="0"/>
                        </a:rPr>
                        <a:t>pg/mL</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34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(32-38)</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34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(31-36)</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32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(28-35)</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0.017</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0.082</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3392275550"/>
                  </a:ext>
                </a:extLst>
              </a:tr>
              <a:tr h="990601">
                <a:tc>
                  <a:txBody>
                    <a:bodyPr/>
                    <a:lstStyle/>
                    <a:p>
                      <a:pPr>
                        <a:buNone/>
                      </a:pPr>
                      <a:r>
                        <a:rPr lang="en-HK" sz="3600" b="1">
                          <a:solidFill>
                            <a:srgbClr val="000000"/>
                          </a:solidFill>
                          <a:effectLst/>
                          <a:latin typeface="Aptos" panose="020B0004020202020204" pitchFamily="34" charset="0"/>
                        </a:rPr>
                        <a:t>E-selectin, </a:t>
                      </a:r>
                      <a:r>
                        <a:rPr lang="en-US" sz="3600" b="1">
                          <a:solidFill>
                            <a:srgbClr val="000000"/>
                          </a:solidFill>
                          <a:effectLst/>
                          <a:latin typeface="Aptos" panose="020B0004020202020204" pitchFamily="34" charset="0"/>
                        </a:rPr>
                        <a:t>x 10</a:t>
                      </a:r>
                      <a:r>
                        <a:rPr lang="en-US" sz="3600" b="1" baseline="30000">
                          <a:solidFill>
                            <a:srgbClr val="000000"/>
                          </a:solidFill>
                          <a:effectLst/>
                          <a:latin typeface="Aptos" panose="020B0004020202020204" pitchFamily="34" charset="0"/>
                        </a:rPr>
                        <a:t>3</a:t>
                      </a:r>
                      <a:r>
                        <a:rPr lang="en-US" sz="3600" b="1">
                          <a:solidFill>
                            <a:srgbClr val="000000"/>
                          </a:solidFill>
                          <a:effectLst/>
                          <a:latin typeface="Aptos" panose="020B0004020202020204" pitchFamily="34" charset="0"/>
                        </a:rPr>
                        <a:t> </a:t>
                      </a:r>
                      <a:r>
                        <a:rPr lang="en-HK" sz="3600" b="1">
                          <a:solidFill>
                            <a:srgbClr val="000000"/>
                          </a:solidFill>
                          <a:effectLst/>
                          <a:latin typeface="Aptos" panose="020B0004020202020204" pitchFamily="34" charset="0"/>
                        </a:rPr>
                        <a:t>pg/mL</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191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(160-228)</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189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(155-228)</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176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(140-214)</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0.166</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0.182</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635587759"/>
                  </a:ext>
                </a:extLst>
              </a:tr>
              <a:tr h="990601">
                <a:tc>
                  <a:txBody>
                    <a:bodyPr/>
                    <a:lstStyle/>
                    <a:p>
                      <a:pPr>
                        <a:buNone/>
                      </a:pPr>
                      <a:r>
                        <a:rPr lang="en-HK" sz="3600" b="1">
                          <a:solidFill>
                            <a:srgbClr val="000000"/>
                          </a:solidFill>
                          <a:effectLst/>
                          <a:latin typeface="Aptos" panose="020B0004020202020204" pitchFamily="34" charset="0"/>
                        </a:rPr>
                        <a:t>*t-PA, pg/mL</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1676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(1082-2081)</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2116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(1635-2830)</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1901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(1320-2288)</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0.302</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0.075</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3828775631"/>
                  </a:ext>
                </a:extLst>
              </a:tr>
              <a:tr h="1008799">
                <a:tc>
                  <a:txBody>
                    <a:bodyPr/>
                    <a:lstStyle/>
                    <a:p>
                      <a:pPr>
                        <a:buNone/>
                      </a:pPr>
                      <a:r>
                        <a:rPr lang="en-HK" sz="3600" b="1" dirty="0">
                          <a:solidFill>
                            <a:srgbClr val="000000"/>
                          </a:solidFill>
                          <a:effectLst/>
                          <a:latin typeface="Aptos" panose="020B0004020202020204" pitchFamily="34" charset="0"/>
                        </a:rPr>
                        <a:t>TF, </a:t>
                      </a:r>
                      <a:r>
                        <a:rPr lang="en-HK" sz="3600" b="1" dirty="0" err="1">
                          <a:solidFill>
                            <a:srgbClr val="000000"/>
                          </a:solidFill>
                          <a:effectLst/>
                          <a:latin typeface="Aptos" panose="020B0004020202020204" pitchFamily="34" charset="0"/>
                        </a:rPr>
                        <a:t>pg</a:t>
                      </a:r>
                      <a:r>
                        <a:rPr lang="en-HK" sz="3600" b="1" dirty="0">
                          <a:solidFill>
                            <a:srgbClr val="000000"/>
                          </a:solidFill>
                          <a:effectLst/>
                          <a:latin typeface="Aptos" panose="020B0004020202020204" pitchFamily="34" charset="0"/>
                        </a:rPr>
                        <a:t>/mL</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3752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(3135-4618)</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3579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(2872-4033)</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2562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(1989-3601)</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&lt;0.001</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0.001</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501605687"/>
                  </a:ext>
                </a:extLst>
              </a:tr>
              <a:tr h="1039279">
                <a:tc>
                  <a:txBody>
                    <a:bodyPr/>
                    <a:lstStyle/>
                    <a:p>
                      <a:pPr>
                        <a:buNone/>
                      </a:pPr>
                      <a:r>
                        <a:rPr lang="en-HK" sz="3600" b="1" dirty="0">
                          <a:solidFill>
                            <a:srgbClr val="000000"/>
                          </a:solidFill>
                          <a:effectLst/>
                          <a:latin typeface="Aptos" panose="020B0004020202020204" pitchFamily="34" charset="0"/>
                        </a:rPr>
                        <a:t>TM, </a:t>
                      </a:r>
                      <a:r>
                        <a:rPr lang="en-US" sz="3600" b="1" dirty="0">
                          <a:solidFill>
                            <a:srgbClr val="000000"/>
                          </a:solidFill>
                          <a:effectLst/>
                          <a:latin typeface="Aptos" panose="020B0004020202020204" pitchFamily="34" charset="0"/>
                        </a:rPr>
                        <a:t>x 10</a:t>
                      </a:r>
                      <a:r>
                        <a:rPr lang="en-US" sz="3600" b="1" baseline="30000" dirty="0">
                          <a:solidFill>
                            <a:srgbClr val="000000"/>
                          </a:solidFill>
                          <a:effectLst/>
                          <a:latin typeface="Aptos" panose="020B0004020202020204" pitchFamily="34" charset="0"/>
                        </a:rPr>
                        <a:t>3</a:t>
                      </a:r>
                      <a:r>
                        <a:rPr lang="en-US" sz="3600" b="1" dirty="0">
                          <a:solidFill>
                            <a:srgbClr val="000000"/>
                          </a:solidFill>
                          <a:effectLst/>
                          <a:latin typeface="Aptos" panose="020B0004020202020204" pitchFamily="34" charset="0"/>
                        </a:rPr>
                        <a:t> </a:t>
                      </a:r>
                      <a:r>
                        <a:rPr lang="en-HK" sz="3600" b="1" dirty="0" err="1">
                          <a:solidFill>
                            <a:srgbClr val="000000"/>
                          </a:solidFill>
                          <a:effectLst/>
                          <a:latin typeface="Aptos" panose="020B0004020202020204" pitchFamily="34" charset="0"/>
                        </a:rPr>
                        <a:t>pg</a:t>
                      </a:r>
                      <a:r>
                        <a:rPr lang="en-HK" sz="3600" b="1" dirty="0">
                          <a:solidFill>
                            <a:srgbClr val="000000"/>
                          </a:solidFill>
                          <a:effectLst/>
                          <a:latin typeface="Aptos" panose="020B0004020202020204" pitchFamily="34" charset="0"/>
                        </a:rPr>
                        <a:t>/mL</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15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(13-18)</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16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(14-19)</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13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(10–16)</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0.006</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&lt;0.001</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285142185"/>
                  </a:ext>
                </a:extLst>
              </a:tr>
              <a:tr h="990601">
                <a:tc>
                  <a:txBody>
                    <a:bodyPr/>
                    <a:lstStyle/>
                    <a:p>
                      <a:pPr>
                        <a:buNone/>
                      </a:pPr>
                      <a:r>
                        <a:rPr lang="en-HK" sz="3600" b="1">
                          <a:solidFill>
                            <a:srgbClr val="000000"/>
                          </a:solidFill>
                          <a:effectLst/>
                          <a:latin typeface="Aptos" panose="020B0004020202020204" pitchFamily="34" charset="0"/>
                        </a:rPr>
                        <a:t>Neopterin, pg/mL</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3583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(2160-4793)</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1459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(1087-1750)</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1249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(1031-1564)</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&lt;0.001 </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0.162</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1144597996"/>
                  </a:ext>
                </a:extLst>
              </a:tr>
              <a:tr h="936409">
                <a:tc>
                  <a:txBody>
                    <a:bodyPr/>
                    <a:lstStyle/>
                    <a:p>
                      <a:pPr>
                        <a:buNone/>
                      </a:pPr>
                      <a:r>
                        <a:rPr lang="en-HK" sz="3600" b="1" dirty="0">
                          <a:solidFill>
                            <a:srgbClr val="000000"/>
                          </a:solidFill>
                          <a:effectLst/>
                          <a:latin typeface="Aptos" panose="020B0004020202020204" pitchFamily="34" charset="0"/>
                        </a:rPr>
                        <a:t>MPO, </a:t>
                      </a:r>
                      <a:r>
                        <a:rPr lang="en-US" sz="3600" b="1" dirty="0">
                          <a:solidFill>
                            <a:srgbClr val="000000"/>
                          </a:solidFill>
                          <a:effectLst/>
                          <a:latin typeface="Aptos" panose="020B0004020202020204" pitchFamily="34" charset="0"/>
                        </a:rPr>
                        <a:t>x 10</a:t>
                      </a:r>
                      <a:r>
                        <a:rPr lang="en-US" sz="3600" b="1" baseline="30000" dirty="0">
                          <a:solidFill>
                            <a:srgbClr val="000000"/>
                          </a:solidFill>
                          <a:effectLst/>
                          <a:latin typeface="Aptos" panose="020B0004020202020204" pitchFamily="34" charset="0"/>
                        </a:rPr>
                        <a:t>3</a:t>
                      </a:r>
                      <a:r>
                        <a:rPr lang="en-US" sz="3600" b="1" dirty="0">
                          <a:solidFill>
                            <a:srgbClr val="000000"/>
                          </a:solidFill>
                          <a:effectLst/>
                          <a:latin typeface="Aptos" panose="020B0004020202020204" pitchFamily="34" charset="0"/>
                        </a:rPr>
                        <a:t> </a:t>
                      </a:r>
                      <a:r>
                        <a:rPr lang="en-HK" sz="3600" b="1" dirty="0" err="1">
                          <a:solidFill>
                            <a:srgbClr val="000000"/>
                          </a:solidFill>
                          <a:effectLst/>
                          <a:latin typeface="Aptos" panose="020B0004020202020204" pitchFamily="34" charset="0"/>
                        </a:rPr>
                        <a:t>pg</a:t>
                      </a:r>
                      <a:r>
                        <a:rPr lang="en-HK" sz="3600" b="1" dirty="0">
                          <a:solidFill>
                            <a:srgbClr val="000000"/>
                          </a:solidFill>
                          <a:effectLst/>
                          <a:latin typeface="Aptos" panose="020B0004020202020204" pitchFamily="34" charset="0"/>
                        </a:rPr>
                        <a:t>/mL</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dirty="0">
                          <a:solidFill>
                            <a:srgbClr val="000000"/>
                          </a:solidFill>
                          <a:effectLst/>
                          <a:latin typeface="Aptos" panose="020B0004020202020204" pitchFamily="34" charset="0"/>
                        </a:rPr>
                        <a:t>54 </a:t>
                      </a:r>
                      <a:endParaRPr lang="en-HK" sz="3600" dirty="0">
                        <a:effectLst/>
                        <a:latin typeface="Aptos" panose="020B0004020202020204" pitchFamily="34" charset="0"/>
                      </a:endParaRPr>
                    </a:p>
                    <a:p>
                      <a:pPr algn="ctr">
                        <a:buNone/>
                      </a:pPr>
                      <a:r>
                        <a:rPr lang="en-HK" sz="3600" dirty="0">
                          <a:solidFill>
                            <a:srgbClr val="000000"/>
                          </a:solidFill>
                          <a:effectLst/>
                          <a:latin typeface="Aptos" panose="020B0004020202020204" pitchFamily="34" charset="0"/>
                        </a:rPr>
                        <a:t>(39-79)</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dirty="0">
                          <a:solidFill>
                            <a:srgbClr val="000000"/>
                          </a:solidFill>
                          <a:effectLst/>
                          <a:latin typeface="Aptos" panose="020B0004020202020204" pitchFamily="34" charset="0"/>
                        </a:rPr>
                        <a:t>29 </a:t>
                      </a:r>
                      <a:endParaRPr lang="en-HK" sz="3600" dirty="0">
                        <a:effectLst/>
                        <a:latin typeface="Aptos" panose="020B0004020202020204" pitchFamily="34" charset="0"/>
                      </a:endParaRPr>
                    </a:p>
                    <a:p>
                      <a:pPr algn="ctr">
                        <a:buNone/>
                      </a:pPr>
                      <a:r>
                        <a:rPr lang="en-HK" sz="3600" dirty="0">
                          <a:solidFill>
                            <a:srgbClr val="000000"/>
                          </a:solidFill>
                          <a:effectLst/>
                          <a:latin typeface="Aptos" panose="020B0004020202020204" pitchFamily="34" charset="0"/>
                        </a:rPr>
                        <a:t>(20-41)</a:t>
                      </a:r>
                      <a:endParaRPr lang="en-HK"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27 </a:t>
                      </a:r>
                      <a:endParaRPr lang="en-HK" sz="3600">
                        <a:effectLst/>
                        <a:latin typeface="Aptos" panose="020B0004020202020204" pitchFamily="34" charset="0"/>
                      </a:endParaRPr>
                    </a:p>
                    <a:p>
                      <a:pPr algn="ctr">
                        <a:buNone/>
                      </a:pPr>
                      <a:r>
                        <a:rPr lang="en-HK" sz="3600">
                          <a:solidFill>
                            <a:srgbClr val="000000"/>
                          </a:solidFill>
                          <a:effectLst/>
                          <a:latin typeface="Aptos" panose="020B0004020202020204" pitchFamily="34" charset="0"/>
                        </a:rPr>
                        <a:t>(13-44)</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b="1">
                          <a:solidFill>
                            <a:srgbClr val="000000"/>
                          </a:solidFill>
                          <a:effectLst/>
                          <a:latin typeface="Aptos" panose="020B0004020202020204" pitchFamily="34" charset="0"/>
                        </a:rPr>
                        <a:t>&lt;0.001</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algn="ctr">
                        <a:buNone/>
                      </a:pPr>
                      <a:r>
                        <a:rPr lang="en-HK" sz="3600">
                          <a:solidFill>
                            <a:srgbClr val="000000"/>
                          </a:solidFill>
                          <a:effectLst/>
                          <a:latin typeface="Aptos" panose="020B0004020202020204" pitchFamily="34" charset="0"/>
                        </a:rPr>
                        <a:t>0.202</a:t>
                      </a:r>
                      <a:endParaRPr lang="en-HK"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3123664974"/>
                  </a:ext>
                </a:extLst>
              </a:tr>
              <a:tr h="819060">
                <a:tc gridSpan="6">
                  <a:txBody>
                    <a:bodyPr/>
                    <a:lstStyle/>
                    <a:p>
                      <a:pPr>
                        <a:buNone/>
                      </a:pPr>
                      <a:r>
                        <a:rPr lang="en-HK" sz="2600" b="1" dirty="0">
                          <a:solidFill>
                            <a:srgbClr val="000000"/>
                          </a:solidFill>
                          <a:effectLst/>
                          <a:latin typeface="Aptos" panose="020B0004020202020204" pitchFamily="34" charset="0"/>
                        </a:rPr>
                        <a:t>Remarks:</a:t>
                      </a:r>
                      <a:r>
                        <a:rPr lang="en-HK" sz="2600" dirty="0">
                          <a:solidFill>
                            <a:srgbClr val="000000"/>
                          </a:solidFill>
                          <a:effectLst/>
                          <a:latin typeface="Aptos" panose="020B0004020202020204" pitchFamily="34" charset="0"/>
                        </a:rPr>
                        <a:t> </a:t>
                      </a:r>
                      <a:r>
                        <a:rPr lang="en-HK" sz="2600" b="0" dirty="0">
                          <a:solidFill>
                            <a:srgbClr val="000000"/>
                          </a:solidFill>
                          <a:effectLst/>
                          <a:latin typeface="Aptos" panose="020B0004020202020204" pitchFamily="34" charset="0"/>
                        </a:rPr>
                        <a:t>Data are presented as median (interquartile range); Comparisons were performed using the Mann–Whitney U test. * n=112; ** n=92. Age, sex</a:t>
                      </a:r>
                      <a:r>
                        <a:rPr lang="en-US" sz="2600" b="0" dirty="0">
                          <a:solidFill>
                            <a:srgbClr val="000000"/>
                          </a:solidFill>
                          <a:effectLst/>
                          <a:latin typeface="Aptos" panose="020B0004020202020204" pitchFamily="34" charset="0"/>
                        </a:rPr>
                        <a:t> and body mass index adjustment yielded similar biomarker differences between RV254 and </a:t>
                      </a:r>
                      <a:r>
                        <a:rPr lang="en-US" sz="2600" b="0" dirty="0" err="1">
                          <a:solidFill>
                            <a:srgbClr val="000000"/>
                          </a:solidFill>
                          <a:effectLst/>
                          <a:latin typeface="Aptos" panose="020B0004020202020204" pitchFamily="34" charset="0"/>
                        </a:rPr>
                        <a:t>PWoH</a:t>
                      </a:r>
                      <a:r>
                        <a:rPr lang="en-US" sz="2600" b="0" dirty="0">
                          <a:solidFill>
                            <a:srgbClr val="000000"/>
                          </a:solidFill>
                          <a:effectLst/>
                          <a:latin typeface="Aptos" panose="020B0004020202020204" pitchFamily="34" charset="0"/>
                        </a:rPr>
                        <a:t> at AHI and week 288. </a:t>
                      </a:r>
                      <a:endParaRPr lang="en-HK" sz="2600" b="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hMerge="1">
                  <a:txBody>
                    <a:bodyPr/>
                    <a:lstStyle/>
                    <a:p>
                      <a:endParaRPr lang="en-HK"/>
                    </a:p>
                  </a:txBody>
                  <a:tcPr/>
                </a:tc>
                <a:tc hMerge="1">
                  <a:txBody>
                    <a:bodyPr/>
                    <a:lstStyle/>
                    <a:p>
                      <a:endParaRPr lang="en-HK"/>
                    </a:p>
                  </a:txBody>
                  <a:tcPr/>
                </a:tc>
                <a:tc hMerge="1">
                  <a:txBody>
                    <a:bodyPr/>
                    <a:lstStyle/>
                    <a:p>
                      <a:endParaRPr lang="en-HK"/>
                    </a:p>
                  </a:txBody>
                  <a:tcPr/>
                </a:tc>
                <a:tc hMerge="1">
                  <a:txBody>
                    <a:bodyPr/>
                    <a:lstStyle/>
                    <a:p>
                      <a:endParaRPr lang="en-HK"/>
                    </a:p>
                  </a:txBody>
                  <a:tcPr/>
                </a:tc>
                <a:tc hMerge="1">
                  <a:txBody>
                    <a:bodyPr/>
                    <a:lstStyle/>
                    <a:p>
                      <a:endParaRPr lang="en-HK"/>
                    </a:p>
                  </a:txBody>
                  <a:tcPr/>
                </a:tc>
                <a:extLst>
                  <a:ext uri="{0D108BD9-81ED-4DB2-BD59-A6C34878D82A}">
                    <a16:rowId xmlns:a16="http://schemas.microsoft.com/office/drawing/2014/main" val="478823100"/>
                  </a:ext>
                </a:extLst>
              </a:tr>
            </a:tbl>
          </a:graphicData>
        </a:graphic>
      </p:graphicFrame>
      <p:pic>
        <p:nvPicPr>
          <p:cNvPr id="4" name="Picture 3">
            <a:extLst>
              <a:ext uri="{FF2B5EF4-FFF2-40B4-BE49-F238E27FC236}">
                <a16:creationId xmlns:a16="http://schemas.microsoft.com/office/drawing/2014/main" id="{5A12AF18-F5C1-695C-3FD6-93D279B6B5A6}"/>
              </a:ext>
            </a:extLst>
          </p:cNvPr>
          <p:cNvPicPr>
            <a:picLocks noChangeAspect="1"/>
          </p:cNvPicPr>
          <p:nvPr/>
        </p:nvPicPr>
        <p:blipFill>
          <a:blip r:embed="rId12"/>
          <a:srcRect r="32961"/>
          <a:stretch>
            <a:fillRect/>
          </a:stretch>
        </p:blipFill>
        <p:spPr>
          <a:xfrm>
            <a:off x="15461008" y="11590839"/>
            <a:ext cx="16006095" cy="6788189"/>
          </a:xfrm>
          <a:prstGeom prst="rect">
            <a:avLst/>
          </a:prstGeom>
        </p:spPr>
      </p:pic>
      <p:sp>
        <p:nvSpPr>
          <p:cNvPr id="11" name="TextBox 10">
            <a:extLst>
              <a:ext uri="{FF2B5EF4-FFF2-40B4-BE49-F238E27FC236}">
                <a16:creationId xmlns:a16="http://schemas.microsoft.com/office/drawing/2014/main" id="{B4267D0E-7FBE-9F68-7E91-B257FE296AA0}"/>
              </a:ext>
            </a:extLst>
          </p:cNvPr>
          <p:cNvSpPr txBox="1"/>
          <p:nvPr/>
        </p:nvSpPr>
        <p:spPr>
          <a:xfrm>
            <a:off x="32851243" y="5318029"/>
            <a:ext cx="15855219" cy="9571851"/>
          </a:xfrm>
          <a:prstGeom prst="rect">
            <a:avLst/>
          </a:prstGeom>
          <a:noFill/>
        </p:spPr>
        <p:txBody>
          <a:bodyPr wrap="square" rtlCol="0">
            <a:spAutoFit/>
          </a:bodyPr>
          <a:lstStyle/>
          <a:p>
            <a:pPr algn="just">
              <a:spcAft>
                <a:spcPts val="600"/>
              </a:spcAft>
            </a:pPr>
            <a:r>
              <a:rPr lang="en-US" sz="4400" b="1" dirty="0">
                <a:solidFill>
                  <a:srgbClr val="8C1616"/>
                </a:solidFill>
                <a:latin typeface="Aptos" panose="020B0004020202020204" pitchFamily="34" charset="0"/>
                <a:cs typeface="Arial" panose="020B0604020202020204" pitchFamily="34" charset="0"/>
              </a:rPr>
              <a:t>Clustering Analysis</a:t>
            </a:r>
          </a:p>
          <a:p>
            <a:pPr algn="just">
              <a:spcAft>
                <a:spcPts val="600"/>
              </a:spcAft>
            </a:pPr>
            <a:endParaRPr lang="en-US" sz="4400" b="1" dirty="0">
              <a:solidFill>
                <a:srgbClr val="8C1616"/>
              </a:solidFill>
              <a:latin typeface="Aptos" panose="020B0004020202020204" pitchFamily="34" charset="0"/>
              <a:cs typeface="Arial" panose="020B0604020202020204" pitchFamily="34" charset="0"/>
            </a:endParaRP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endParaRPr lang="en-US" sz="3600" dirty="0">
              <a:solidFill>
                <a:prstClr val="black"/>
              </a:solidFill>
              <a:latin typeface="Aptos" panose="020B0004020202020204" pitchFamily="34" charset="0"/>
              <a:cs typeface="Arial" panose="020B0604020202020204" pitchFamily="34" charset="0"/>
            </a:endParaRP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endParaRPr lang="en-US" sz="3600" dirty="0">
              <a:solidFill>
                <a:prstClr val="black"/>
              </a:solidFill>
              <a:latin typeface="Aptos" panose="020B0004020202020204" pitchFamily="34" charset="0"/>
              <a:cs typeface="Arial" panose="020B0604020202020204" pitchFamily="34" charset="0"/>
            </a:endParaRP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endParaRPr lang="en-US" sz="3600" dirty="0">
              <a:solidFill>
                <a:prstClr val="black"/>
              </a:solidFill>
              <a:latin typeface="Aptos" panose="020B0004020202020204" pitchFamily="34" charset="0"/>
              <a:cs typeface="Arial" panose="020B0604020202020204" pitchFamily="34" charset="0"/>
            </a:endParaRP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endParaRPr lang="en-US" sz="3600" dirty="0">
              <a:solidFill>
                <a:prstClr val="black"/>
              </a:solidFill>
              <a:latin typeface="Aptos" panose="020B0004020202020204" pitchFamily="34" charset="0"/>
              <a:cs typeface="Arial" panose="020B0604020202020204" pitchFamily="34" charset="0"/>
            </a:endParaRP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endParaRPr lang="en-US" sz="3600" dirty="0">
              <a:solidFill>
                <a:prstClr val="black"/>
              </a:solidFill>
              <a:latin typeface="Aptos" panose="020B0004020202020204" pitchFamily="34" charset="0"/>
              <a:cs typeface="Arial" panose="020B0604020202020204" pitchFamily="34" charset="0"/>
            </a:endParaRP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endParaRPr lang="en-US" sz="3600" dirty="0">
              <a:solidFill>
                <a:prstClr val="black"/>
              </a:solidFill>
              <a:latin typeface="Aptos" panose="020B0004020202020204" pitchFamily="34" charset="0"/>
              <a:cs typeface="Arial" panose="020B0604020202020204" pitchFamily="34" charset="0"/>
            </a:endParaRP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endParaRPr lang="en-US" sz="3600" dirty="0">
              <a:solidFill>
                <a:prstClr val="black"/>
              </a:solidFill>
              <a:latin typeface="Aptos" panose="020B0004020202020204" pitchFamily="34" charset="0"/>
              <a:cs typeface="Arial" panose="020B0604020202020204" pitchFamily="34" charset="0"/>
            </a:endParaRP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Identified two major biomarker phenotype subgroups (1 and 2) with no statistical differences in age or sex.</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b="1" dirty="0">
                <a:solidFill>
                  <a:prstClr val="black"/>
                </a:solidFill>
                <a:latin typeface="Aptos" panose="020B0004020202020204" pitchFamily="34" charset="0"/>
                <a:cs typeface="Arial" panose="020B0604020202020204" pitchFamily="34" charset="0"/>
              </a:rPr>
              <a:t>Compared to subgroup 2, subgroup 1 showed: </a:t>
            </a:r>
          </a:p>
          <a:p>
            <a:pPr marL="1028700" lvl="1" indent="-571500" algn="just">
              <a:spcAft>
                <a:spcPts val="600"/>
              </a:spcAft>
              <a:buFont typeface="Courier New" panose="02070309020205020404" pitchFamily="49" charset="0"/>
              <a:buChar char="o"/>
              <a:defRPr/>
            </a:pPr>
            <a:r>
              <a:rPr lang="en-US" sz="3600" dirty="0">
                <a:solidFill>
                  <a:prstClr val="black"/>
                </a:solidFill>
                <a:latin typeface="Aptos" panose="020B0004020202020204" pitchFamily="34" charset="0"/>
                <a:cs typeface="Arial" panose="020B0604020202020204" pitchFamily="34" charset="0"/>
              </a:rPr>
              <a:t>A significantly higher rate of PWH (31/34 (91%) vs. 35/56 (63%), p=0.003)</a:t>
            </a:r>
          </a:p>
          <a:p>
            <a:pPr marL="1028700" lvl="1" indent="-571500" algn="just">
              <a:spcAft>
                <a:spcPts val="600"/>
              </a:spcAft>
              <a:buFont typeface="Courier New" panose="02070309020205020404" pitchFamily="49" charset="0"/>
              <a:buChar char="o"/>
              <a:defRPr/>
            </a:pPr>
            <a:r>
              <a:rPr lang="en-US" sz="3600" dirty="0">
                <a:solidFill>
                  <a:prstClr val="black"/>
                </a:solidFill>
                <a:latin typeface="Aptos" panose="020B0004020202020204" pitchFamily="34" charset="0"/>
                <a:cs typeface="Arial" panose="020B0604020202020204" pitchFamily="34" charset="0"/>
              </a:rPr>
              <a:t>Higher levels of ICAM‑1, ICAM‑2, VCAM‑1, E‑selectin, neopterin and week 288 CD4/CD8 ratio (p &lt; 0.05)  </a:t>
            </a:r>
            <a:endParaRPr lang="en-US" sz="4400" b="1" dirty="0">
              <a:latin typeface="Aptos" panose="020B00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996477B9-DD1D-E01F-E914-C7696A39A2C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267651" y="30331554"/>
            <a:ext cx="1902958" cy="1902958"/>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0AE5C4C3-FF78-C5D3-E21A-21896C33D126}"/>
              </a:ext>
            </a:extLst>
          </p:cNvPr>
          <p:cNvPicPr>
            <a:picLocks noChangeAspect="1"/>
          </p:cNvPicPr>
          <p:nvPr/>
        </p:nvPicPr>
        <p:blipFill>
          <a:blip r:embed="rId14"/>
          <a:stretch>
            <a:fillRect/>
          </a:stretch>
        </p:blipFill>
        <p:spPr>
          <a:xfrm>
            <a:off x="32851243" y="6087059"/>
            <a:ext cx="15632010" cy="4980991"/>
          </a:xfrm>
          <a:prstGeom prst="rect">
            <a:avLst/>
          </a:prstGeom>
        </p:spPr>
      </p:pic>
      <p:sp>
        <p:nvSpPr>
          <p:cNvPr id="21" name="TextBox 20">
            <a:extLst>
              <a:ext uri="{FF2B5EF4-FFF2-40B4-BE49-F238E27FC236}">
                <a16:creationId xmlns:a16="http://schemas.microsoft.com/office/drawing/2014/main" id="{98EC9366-9D70-CEA0-A93F-ADDBC1C4705A}"/>
              </a:ext>
            </a:extLst>
          </p:cNvPr>
          <p:cNvSpPr txBox="1"/>
          <p:nvPr/>
        </p:nvSpPr>
        <p:spPr>
          <a:xfrm>
            <a:off x="36214050" y="9818057"/>
            <a:ext cx="18288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HK" sz="2000" b="1" dirty="0">
                <a:latin typeface="Aptos" panose="020B0004020202020204" pitchFamily="34" charset="0"/>
              </a:rPr>
              <a:t>Subgroup</a:t>
            </a:r>
            <a:r>
              <a:rPr lang="en-HK" b="1" dirty="0"/>
              <a:t> 1</a:t>
            </a:r>
          </a:p>
        </p:txBody>
      </p:sp>
      <p:sp>
        <p:nvSpPr>
          <p:cNvPr id="22" name="TextBox 21">
            <a:extLst>
              <a:ext uri="{FF2B5EF4-FFF2-40B4-BE49-F238E27FC236}">
                <a16:creationId xmlns:a16="http://schemas.microsoft.com/office/drawing/2014/main" id="{FD1379BF-79B6-4691-6B9D-901818516E01}"/>
              </a:ext>
            </a:extLst>
          </p:cNvPr>
          <p:cNvSpPr txBox="1"/>
          <p:nvPr/>
        </p:nvSpPr>
        <p:spPr>
          <a:xfrm>
            <a:off x="41917492" y="9818057"/>
            <a:ext cx="18288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HK" sz="2000" b="1" dirty="0">
                <a:latin typeface="Aptos" panose="020B0004020202020204" pitchFamily="34" charset="0"/>
              </a:rPr>
              <a:t>Subgroup</a:t>
            </a:r>
            <a:r>
              <a:rPr lang="en-HK" b="1" dirty="0"/>
              <a:t> 2</a:t>
            </a:r>
          </a:p>
        </p:txBody>
      </p:sp>
    </p:spTree>
    <p:extLst>
      <p:ext uri="{BB962C8B-B14F-4D97-AF65-F5344CB8AC3E}">
        <p14:creationId xmlns:p14="http://schemas.microsoft.com/office/powerpoint/2010/main" val="42528457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I Poster PowerPointTemplate" id="{D1A5D400-EFD4-460F-AC14-34B99A381677}" vid="{E4E7F868-5AD6-4C89-B349-939F0783FB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1824</Words>
  <Application>Microsoft Office PowerPoint</Application>
  <PresentationFormat>Benutzerdefiniert</PresentationFormat>
  <Paragraphs>207</Paragraphs>
  <Slides>1</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Calibri</vt:lpstr>
      <vt:lpstr>Arial</vt:lpstr>
      <vt:lpstr>Courier New</vt:lpstr>
      <vt:lpstr>Aptos</vt:lpstr>
      <vt:lpstr>Calibri Light</vt:lpstr>
      <vt:lpstr>Office Theme</vt:lpstr>
      <vt:lpstr>Endothelial &amp; hemostasis perturbations emerge during acute HIV infection and persist at 6-year follow-up despite immediate ART initiation.   Over 40% of these individuals who initiated and maintained ART since acute HIV exhibited a phenotype characterized by multiple endothelial biomarker elevations.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1. Correct fonts won’t load until you open this in PowerPoint (e.g., if you’re previewing this in your browser it’ll look uglier than it actually is).  2. Generate QR codes here: https://www.qrcode-monkey.com/</dc:title>
  <dc:subject/>
  <dc:creator>Morrison, Mike</dc:creator>
  <cp:keywords/>
  <dc:description/>
  <cp:lastModifiedBy>Bastian Grewe</cp:lastModifiedBy>
  <cp:revision>218</cp:revision>
  <cp:lastPrinted>2022-11-30T18:32:49Z</cp:lastPrinted>
  <dcterms:created xsi:type="dcterms:W3CDTF">2019-07-02T13:39:34Z</dcterms:created>
  <dcterms:modified xsi:type="dcterms:W3CDTF">2026-02-28T12:36:07Z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8c1083-8924-401d-97ae-40f5eed0fcd8_Enabled">
    <vt:lpwstr>true</vt:lpwstr>
  </property>
  <property fmtid="{D5CDD505-2E9C-101B-9397-08002B2CF9AE}" pid="3" name="MSIP_Label_418c1083-8924-401d-97ae-40f5eed0fcd8_SetDate">
    <vt:lpwstr>2026-02-28T12:35:37Z</vt:lpwstr>
  </property>
  <property fmtid="{D5CDD505-2E9C-101B-9397-08002B2CF9AE}" pid="4" name="MSIP_Label_418c1083-8924-401d-97ae-40f5eed0fcd8_Method">
    <vt:lpwstr>Standard</vt:lpwstr>
  </property>
  <property fmtid="{D5CDD505-2E9C-101B-9397-08002B2CF9AE}" pid="5" name="MSIP_Label_418c1083-8924-401d-97ae-40f5eed0fcd8_Name">
    <vt:lpwstr>418c1083-8924-401d-97ae-40f5eed0fcd8</vt:lpwstr>
  </property>
  <property fmtid="{D5CDD505-2E9C-101B-9397-08002B2CF9AE}" pid="6" name="MSIP_Label_418c1083-8924-401d-97ae-40f5eed0fcd8_SiteId">
    <vt:lpwstr>a5a8bcaa-3292-41e6-b735-5e8b21f4dbfd</vt:lpwstr>
  </property>
  <property fmtid="{D5CDD505-2E9C-101B-9397-08002B2CF9AE}" pid="7" name="MSIP_Label_418c1083-8924-401d-97ae-40f5eed0fcd8_ActionId">
    <vt:lpwstr>07536164-c05b-4966-9a21-a4a9b67bdf05</vt:lpwstr>
  </property>
  <property fmtid="{D5CDD505-2E9C-101B-9397-08002B2CF9AE}" pid="8" name="MSIP_Label_418c1083-8924-401d-97ae-40f5eed0fcd8_ContentBits">
    <vt:lpwstr>0</vt:lpwstr>
  </property>
  <property fmtid="{D5CDD505-2E9C-101B-9397-08002B2CF9AE}" pid="9" name="MSIP_Label_418c1083-8924-401d-97ae-40f5eed0fcd8_Tag">
    <vt:lpwstr>10, 3, 0, 1</vt:lpwstr>
  </property>
</Properties>
</file>