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3"/>
  </p:notesMasterIdLst>
  <p:sldIdLst>
    <p:sldId id="296" r:id="rId2"/>
  </p:sldIdLst>
  <p:sldSz cx="49377600" cy="3291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5576" userDrawn="1">
          <p15:clr>
            <a:srgbClr val="A4A3A4"/>
          </p15:clr>
        </p15:guide>
        <p15:guide id="3" pos="6024" userDrawn="1">
          <p15:clr>
            <a:srgbClr val="A4A3A4"/>
          </p15:clr>
        </p15:guide>
        <p15:guide id="4" pos="264" userDrawn="1">
          <p15:clr>
            <a:srgbClr val="A4A3A4"/>
          </p15:clr>
        </p15:guide>
        <p15:guide id="5" pos="744" userDrawn="1">
          <p15:clr>
            <a:srgbClr val="A4A3A4"/>
          </p15:clr>
        </p15:guide>
        <p15:guide id="6" orient="horz" pos="10368">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1E3D3C-7A25-9D1B-E20D-4B610ECBEA4A}" name="Robert Paul" initials="RP" userId="2531894e025419a4" providerId="Windows Live"/>
  <p188:author id="{B7E04A62-6B70-ADEB-E092-50FAF628BC8E}" name="Denise Hsu" initials="DH" userId="S::DeHsu@ad.hjf.org::07255313-cff0-44c2-8cf9-86998ed6979e" providerId="AD"/>
  <p188:author id="{D18BA9BA-3A81-47A3-D413-0505EE0A82D5}" name="Sandhya Vasan" initials="SV" userId="S::SVasan@ad.hjf.org::3073c138-e267-4986-afb4-ef0f196f2aa9" providerId="AD"/>
  <p188:author id="{7DBB8EF5-4B75-8B9E-680D-A4AC0436C924}" name="Holroyd, Kathryn B.,M.D." initials="HKB" userId="S::kholroyd@partners.org::c6454005-3f5e-4747-92d2-400e2cdfcba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n, Phillip" initials="CP" lastIdx="3" clrIdx="0">
    <p:extLst>
      <p:ext uri="{19B8F6BF-5375-455C-9EA6-DF929625EA0E}">
        <p15:presenceInfo xmlns:p15="http://schemas.microsoft.com/office/powerpoint/2012/main" userId="Chan, Phillip" providerId="None"/>
      </p:ext>
    </p:extLst>
  </p:cmAuthor>
  <p:cmAuthor id="2" name="Denise Hsu" initials="DH" lastIdx="7" clrIdx="1">
    <p:extLst>
      <p:ext uri="{19B8F6BF-5375-455C-9EA6-DF929625EA0E}">
        <p15:presenceInfo xmlns:p15="http://schemas.microsoft.com/office/powerpoint/2012/main" userId="S::DeHsu@ad.hjf.org::07255313-cff0-44c2-8cf9-86998ed6979e" providerId="AD"/>
      </p:ext>
    </p:extLst>
  </p:cmAuthor>
  <p:cmAuthor id="3" name="Spudich, Serena" initials="SS" lastIdx="12" clrIdx="2">
    <p:extLst>
      <p:ext uri="{19B8F6BF-5375-455C-9EA6-DF929625EA0E}">
        <p15:presenceInfo xmlns:p15="http://schemas.microsoft.com/office/powerpoint/2012/main" userId="S::serena.spudich@yale.edu::15f1aeea-c948-4c3e-8d03-25487bc3ba06" providerId="AD"/>
      </p:ext>
    </p:extLst>
  </p:cmAuthor>
  <p:cmAuthor id="4" name="ferron ocampo" initials="fo" lastIdx="14" clrIdx="3">
    <p:extLst>
      <p:ext uri="{19B8F6BF-5375-455C-9EA6-DF929625EA0E}">
        <p15:presenceInfo xmlns:p15="http://schemas.microsoft.com/office/powerpoint/2012/main" userId="629f1bd08300f35a" providerId="Windows Live"/>
      </p:ext>
    </p:extLst>
  </p:cmAuthor>
  <p:cmAuthor id="5" name="Holroyd, Kathryn B.,M.D." initials="HKB" lastIdx="1" clrIdx="4">
    <p:extLst>
      <p:ext uri="{19B8F6BF-5375-455C-9EA6-DF929625EA0E}">
        <p15:presenceInfo xmlns:p15="http://schemas.microsoft.com/office/powerpoint/2012/main" userId="S::kholroyd@partners.org::c6454005-3f5e-4747-92d2-400e2cdfcba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F8F3"/>
    <a:srgbClr val="82B7AD"/>
    <a:srgbClr val="263238"/>
    <a:srgbClr val="F0F8F3"/>
    <a:srgbClr val="F2F8F3"/>
    <a:srgbClr val="EFF8F3"/>
    <a:srgbClr val="009193"/>
    <a:srgbClr val="005493"/>
    <a:srgbClr val="FFFFFF"/>
    <a:srgbClr val="EEEBE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7210" autoAdjust="0"/>
    <p:restoredTop sz="95196" autoAdjust="0"/>
  </p:normalViewPr>
  <p:slideViewPr>
    <p:cSldViewPr snapToGrid="0" showGuides="1">
      <p:cViewPr varScale="1">
        <p:scale>
          <a:sx n="22" d="100"/>
          <a:sy n="22" d="100"/>
        </p:scale>
        <p:origin x="2172" y="258"/>
      </p:cViewPr>
      <p:guideLst>
        <p:guide pos="15576"/>
        <p:guide pos="6024"/>
        <p:guide pos="264"/>
        <p:guide pos="744"/>
        <p:guide orient="horz" pos="1036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D1CB04D-1C75-43E0-9B64-B7DDAA42BB2C}" type="datetimeFigureOut">
              <a:rPr lang="en-US" smtClean="0"/>
              <a:t>3/1/2026</a:t>
            </a:fld>
            <a:endParaRPr lang="en-US"/>
          </a:p>
        </p:txBody>
      </p:sp>
      <p:sp>
        <p:nvSpPr>
          <p:cNvPr id="4" name="Slide Image Placeholder 3"/>
          <p:cNvSpPr>
            <a:spLocks noGrp="1" noRot="1" noChangeAspect="1"/>
          </p:cNvSpPr>
          <p:nvPr>
            <p:ph type="sldImg" idx="2"/>
          </p:nvPr>
        </p:nvSpPr>
        <p:spPr>
          <a:xfrm>
            <a:off x="1152525" y="1162050"/>
            <a:ext cx="470535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26C2670-3342-473C-969D-FDFF399F2050}" type="slidenum">
              <a:rPr lang="en-US" smtClean="0"/>
              <a:t>‹Nr.›</a:t>
            </a:fld>
            <a:endParaRPr lang="en-US"/>
          </a:p>
        </p:txBody>
      </p:sp>
    </p:spTree>
    <p:extLst>
      <p:ext uri="{BB962C8B-B14F-4D97-AF65-F5344CB8AC3E}">
        <p14:creationId xmlns:p14="http://schemas.microsoft.com/office/powerpoint/2010/main" val="831749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b="1" dirty="0"/>
              <a:t>Poster Development Guide</a:t>
            </a:r>
          </a:p>
          <a:p>
            <a:pPr marL="171450" indent="-171450">
              <a:lnSpc>
                <a:spcPct val="150000"/>
              </a:lnSpc>
              <a:buFont typeface="Arial" panose="020B0604020202020204" pitchFamily="34" charset="0"/>
              <a:buChar char="•"/>
            </a:pPr>
            <a:r>
              <a:rPr lang="en-US" b="1" dirty="0"/>
              <a:t>Formatting</a:t>
            </a:r>
            <a:r>
              <a:rPr lang="en-US" b="1" baseline="0" dirty="0"/>
              <a:t> Notes</a:t>
            </a:r>
          </a:p>
          <a:p>
            <a:pPr marL="628650" lvl="1" indent="-171450">
              <a:lnSpc>
                <a:spcPct val="150000"/>
              </a:lnSpc>
              <a:buFont typeface="Arial" panose="020B0604020202020204" pitchFamily="34" charset="0"/>
              <a:buChar char="•"/>
            </a:pPr>
            <a:r>
              <a:rPr lang="en-US" b="1" dirty="0"/>
              <a:t>To Edit</a:t>
            </a:r>
            <a:r>
              <a:rPr lang="en-US" b="1" baseline="0" dirty="0"/>
              <a:t> </a:t>
            </a:r>
            <a:r>
              <a:rPr lang="en-US" b="1" dirty="0"/>
              <a:t>In PowerPoint: </a:t>
            </a:r>
            <a:r>
              <a:rPr lang="en-US" dirty="0"/>
              <a:t>Click View &gt; Guides to make editing easier. Keep text within guides</a:t>
            </a:r>
          </a:p>
          <a:p>
            <a:pPr marL="631908" lvl="1" indent="-174708">
              <a:lnSpc>
                <a:spcPct val="150000"/>
              </a:lnSpc>
              <a:buFont typeface="Arial" panose="020B0604020202020204" pitchFamily="34" charset="0"/>
              <a:buChar char="•"/>
            </a:pPr>
            <a:r>
              <a:rPr lang="en-US" dirty="0"/>
              <a:t>If</a:t>
            </a:r>
            <a:r>
              <a:rPr lang="en-US" baseline="0" dirty="0"/>
              <a:t> you wish, you may change the background colors, but use a </a:t>
            </a:r>
            <a:r>
              <a:rPr lang="en-US" b="1" baseline="0" dirty="0"/>
              <a:t>light color or white for the overall background </a:t>
            </a:r>
            <a:r>
              <a:rPr lang="en-US" baseline="0" dirty="0"/>
              <a:t>of the poster and a </a:t>
            </a:r>
            <a:r>
              <a:rPr lang="en-US" b="1" baseline="0" dirty="0"/>
              <a:t>bold color for the main findings section</a:t>
            </a:r>
          </a:p>
          <a:p>
            <a:pPr marL="631908" lvl="1" indent="-174708">
              <a:lnSpc>
                <a:spcPct val="150000"/>
              </a:lnSpc>
              <a:buFont typeface="Arial" panose="020B0604020202020204" pitchFamily="34" charset="0"/>
              <a:buChar char="•"/>
            </a:pPr>
            <a:r>
              <a:rPr lang="en-US" b="1" dirty="0"/>
              <a:t>Author list</a:t>
            </a:r>
            <a:r>
              <a:rPr lang="en-US" dirty="0"/>
              <a:t>: Don’t split names onto two lines (e.g., “John [line break] Smith”). If that happens, use a new line. </a:t>
            </a:r>
            <a:r>
              <a:rPr lang="en-US" b="1" dirty="0"/>
              <a:t>Bold the name of the presenting author</a:t>
            </a:r>
            <a:r>
              <a:rPr lang="en-US" dirty="0"/>
              <a:t> </a:t>
            </a:r>
          </a:p>
          <a:p>
            <a:pPr marL="631908" lvl="1" indent="-174708">
              <a:lnSpc>
                <a:spcPct val="150000"/>
              </a:lnSpc>
              <a:buFont typeface="Arial" panose="020B0604020202020204" pitchFamily="34" charset="0"/>
              <a:buChar char="•"/>
            </a:pPr>
            <a:r>
              <a:rPr lang="en-US" b="1" dirty="0"/>
              <a:t>Font</a:t>
            </a:r>
            <a:r>
              <a:rPr lang="en-US" b="1" baseline="0" dirty="0"/>
              <a:t> Size: </a:t>
            </a:r>
            <a:r>
              <a:rPr lang="en-US" b="0" dirty="0"/>
              <a:t>Do not drop below </a:t>
            </a:r>
            <a:r>
              <a:rPr lang="en-US" b="1" dirty="0"/>
              <a:t>font size 36 </a:t>
            </a:r>
            <a:r>
              <a:rPr lang="en-US" b="0" dirty="0"/>
              <a:t>in the main</a:t>
            </a:r>
            <a:r>
              <a:rPr lang="en-US" b="0" baseline="0" dirty="0"/>
              <a:t> information sections (</a:t>
            </a:r>
            <a:r>
              <a:rPr lang="en-US" b="0" dirty="0"/>
              <a:t>Background, Methods, Results, Conclusions)</a:t>
            </a:r>
            <a:r>
              <a:rPr lang="en-US" b="1" dirty="0"/>
              <a:t>. </a:t>
            </a:r>
            <a:r>
              <a:rPr lang="en-US" b="0" dirty="0"/>
              <a:t>If you </a:t>
            </a:r>
            <a:r>
              <a:rPr lang="en-US" dirty="0"/>
              <a:t>have extra space, increase the font size,</a:t>
            </a:r>
            <a:r>
              <a:rPr lang="en-US" baseline="0" dirty="0"/>
              <a:t> but maintain some white space to make it easier for attendees to read your text</a:t>
            </a:r>
          </a:p>
          <a:p>
            <a:pPr marL="631908" lvl="1" indent="-174708">
              <a:lnSpc>
                <a:spcPct val="150000"/>
              </a:lnSpc>
              <a:buFont typeface="Arial" panose="020B0604020202020204" pitchFamily="34" charset="0"/>
              <a:buChar char="•"/>
            </a:pPr>
            <a:r>
              <a:rPr lang="en-US" b="1" dirty="0"/>
              <a:t>Use of Color: </a:t>
            </a:r>
            <a:r>
              <a:rPr lang="en-US" b="0" dirty="0"/>
              <a:t>To keep attendees</a:t>
            </a:r>
            <a:r>
              <a:rPr lang="en-US" b="0" baseline="0" dirty="0"/>
              <a:t> focused on your main findings and important details in your graphs and figures, </a:t>
            </a:r>
            <a:r>
              <a:rPr lang="en-US" b="1" baseline="0" dirty="0"/>
              <a:t>d</a:t>
            </a:r>
            <a:r>
              <a:rPr lang="en-US" b="1" dirty="0"/>
              <a:t>o not use color in the sidebars</a:t>
            </a:r>
          </a:p>
          <a:p>
            <a:pPr marL="631908" lvl="1" indent="-174708">
              <a:lnSpc>
                <a:spcPct val="150000"/>
              </a:lnSpc>
              <a:buFont typeface="Arial" panose="020B0604020202020204" pitchFamily="34" charset="0"/>
              <a:buChar char="•"/>
            </a:pPr>
            <a:r>
              <a:rPr lang="en-US" b="1" baseline="0" dirty="0"/>
              <a:t>Print Size: </a:t>
            </a:r>
            <a:r>
              <a:rPr lang="en-US" b="0" baseline="0" dirty="0"/>
              <a:t>Using this template</a:t>
            </a:r>
            <a:r>
              <a:rPr lang="en-US" b="1" baseline="0" dirty="0"/>
              <a:t>, </a:t>
            </a:r>
            <a:r>
              <a:rPr lang="en-US" b="0" baseline="0" dirty="0"/>
              <a:t>the optimal print size is </a:t>
            </a:r>
            <a:r>
              <a:rPr lang="en-US" b="1" baseline="0" dirty="0"/>
              <a:t>54 inches (width) x 36 inches (height) </a:t>
            </a:r>
            <a:r>
              <a:rPr lang="en-US" b="0" u="sng" baseline="0" dirty="0"/>
              <a:t>or</a:t>
            </a:r>
            <a:r>
              <a:rPr lang="en-US" b="1" baseline="0" dirty="0"/>
              <a:t> 60 inches x 40 inches</a:t>
            </a:r>
            <a:r>
              <a:rPr lang="en-US" b="0" baseline="0" dirty="0"/>
              <a:t> (137.2 cm x 91.4 cm or 152.4 cm x 101.6).  Printing the poster in a smaller size may save some cost, but the 54” x 36” size  will maintain the suggested font size and layout in the final printed version of the poster (and maintain the effectiveness of the poster design). </a:t>
            </a:r>
          </a:p>
          <a:p>
            <a:pPr marL="1089108" lvl="2" indent="-174708">
              <a:lnSpc>
                <a:spcPct val="150000"/>
              </a:lnSpc>
              <a:buFont typeface="Arial" panose="020B0604020202020204" pitchFamily="34" charset="0"/>
              <a:buChar char="•"/>
            </a:pPr>
            <a:r>
              <a:rPr lang="en-US" b="0" baseline="0" dirty="0"/>
              <a:t>Poster Board Dimensions: Regardless of whether you use this template, the size of the board for displaying your poster at CROI is 96 inches (width) x 48 inches (height). The maximum size of a poster is 93 inches (width) x 45 inches (height). The minimum size for a poster is 36 inches (width) x 24 inches (height) so attendees can see the poster at a minimum of 10 feet away</a:t>
            </a:r>
          </a:p>
          <a:p>
            <a:pPr marL="174708" indent="-174708">
              <a:lnSpc>
                <a:spcPct val="150000"/>
              </a:lnSpc>
              <a:buFont typeface="Arial" panose="020B0604020202020204" pitchFamily="34" charset="0"/>
              <a:buChar char="•"/>
            </a:pPr>
            <a:r>
              <a:rPr lang="en-US" b="1" baseline="0" dirty="0"/>
              <a:t>Poster Content Requirements</a:t>
            </a:r>
          </a:p>
          <a:p>
            <a:pPr marL="631908" lvl="1" indent="-174708">
              <a:lnSpc>
                <a:spcPct val="150000"/>
              </a:lnSpc>
              <a:buFont typeface="Arial" panose="020B0604020202020204" pitchFamily="34" charset="0"/>
              <a:buChar char="•"/>
            </a:pPr>
            <a:r>
              <a:rPr lang="en-US" b="1" baseline="0" dirty="0"/>
              <a:t>Poster Number</a:t>
            </a:r>
            <a:r>
              <a:rPr lang="en-US" baseline="0" dirty="0"/>
              <a:t>: The poster number should be displayed in the upper right corner (0000 in the template). This is </a:t>
            </a:r>
            <a:r>
              <a:rPr lang="en-US" b="1" baseline="0" dirty="0"/>
              <a:t>not the abstract number you had during submission </a:t>
            </a:r>
            <a:r>
              <a:rPr lang="en-US" baseline="0" dirty="0"/>
              <a:t>but a number you will be assigned and sent to you by email which notes the position of the poster in the poster hall. This number will be sent to you after late-breaking abstracts have been accepted in January</a:t>
            </a:r>
            <a:endParaRPr lang="en-US" dirty="0"/>
          </a:p>
          <a:p>
            <a:pPr marL="631908" marR="0" lvl="1" indent="-174708" algn="l" defTabSz="914400" rtl="0" eaLnBrk="1" fontAlgn="auto" latinLnBrk="0" hangingPunct="1">
              <a:lnSpc>
                <a:spcPct val="150000"/>
              </a:lnSpc>
              <a:spcBef>
                <a:spcPts val="0"/>
              </a:spcBef>
              <a:spcAft>
                <a:spcPts val="0"/>
              </a:spcAft>
              <a:buClrTx/>
              <a:buSzTx/>
              <a:buFont typeface="Arial" panose="020B0604020202020204" pitchFamily="34" charset="0"/>
              <a:buChar char="•"/>
              <a:tabLst/>
              <a:defRPr/>
            </a:pPr>
            <a:r>
              <a:rPr lang="en-US" b="1" dirty="0"/>
              <a:t>Poster Title:</a:t>
            </a:r>
            <a:r>
              <a:rPr lang="en-US" b="1" baseline="0" dirty="0"/>
              <a:t> </a:t>
            </a:r>
            <a:r>
              <a:rPr lang="en-US" sz="1200" kern="1200" dirty="0">
                <a:solidFill>
                  <a:schemeClr val="tx1"/>
                </a:solidFill>
                <a:effectLst/>
                <a:latin typeface="+mn-lt"/>
                <a:ea typeface="+mn-ea"/>
                <a:cs typeface="+mn-cs"/>
              </a:rPr>
              <a:t>The title should be the same as the title submitted with the abstract </a:t>
            </a:r>
          </a:p>
          <a:p>
            <a:pPr marL="631908" lvl="1" indent="-174708">
              <a:lnSpc>
                <a:spcPct val="150000"/>
              </a:lnSpc>
              <a:buFont typeface="Arial" panose="020B0604020202020204" pitchFamily="34" charset="0"/>
              <a:buChar char="•"/>
            </a:pPr>
            <a:r>
              <a:rPr lang="en-US" b="1" dirty="0"/>
              <a:t>QR Codes</a:t>
            </a:r>
            <a:r>
              <a:rPr lang="en-US" b="1" baseline="0" dirty="0"/>
              <a:t> are not allowed by CROI</a:t>
            </a:r>
            <a:endParaRPr lang="en-US" dirty="0"/>
          </a:p>
        </p:txBody>
      </p:sp>
      <p:sp>
        <p:nvSpPr>
          <p:cNvPr id="4" name="Slide Number Placeholder 3"/>
          <p:cNvSpPr>
            <a:spLocks noGrp="1"/>
          </p:cNvSpPr>
          <p:nvPr>
            <p:ph type="sldNum" sz="quarter" idx="5"/>
          </p:nvPr>
        </p:nvSpPr>
        <p:spPr/>
        <p:txBody>
          <a:bodyPr/>
          <a:lstStyle/>
          <a:p>
            <a:fld id="{E26C2670-3342-473C-969D-FDFF399F2050}" type="slidenum">
              <a:rPr lang="en-US" smtClean="0"/>
              <a:t>1</a:t>
            </a:fld>
            <a:endParaRPr lang="en-US"/>
          </a:p>
        </p:txBody>
      </p:sp>
    </p:spTree>
    <p:extLst>
      <p:ext uri="{BB962C8B-B14F-4D97-AF65-F5344CB8AC3E}">
        <p14:creationId xmlns:p14="http://schemas.microsoft.com/office/powerpoint/2010/main" val="2110499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03320" y="5387342"/>
            <a:ext cx="4197096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6172200" y="17289782"/>
            <a:ext cx="370332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601755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4213694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335848" y="1752600"/>
            <a:ext cx="10647045"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394713" y="1752600"/>
            <a:ext cx="31323915"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3062549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135061-2F74-46D4-9F8F-C77EF304855D}"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311104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368995" y="8206749"/>
            <a:ext cx="4258818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3368995" y="22029429"/>
            <a:ext cx="4258818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135061-2F74-46D4-9F8F-C77EF304855D}"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055305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3947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4997410" y="8763000"/>
            <a:ext cx="209854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135061-2F74-46D4-9F8F-C77EF304855D}"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4282151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01141" y="1752607"/>
            <a:ext cx="425881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401147" y="8069582"/>
            <a:ext cx="20889036"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3401147" y="12024360"/>
            <a:ext cx="20889036"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4997413" y="8069582"/>
            <a:ext cx="20991911"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4997413" y="12024360"/>
            <a:ext cx="20991911"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135061-2F74-46D4-9F8F-C77EF304855D}" type="datetimeFigureOut">
              <a:rPr lang="en-US" smtClean="0"/>
              <a:t>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2738387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135061-2F74-46D4-9F8F-C77EF304855D}" type="datetimeFigureOut">
              <a:rPr lang="en-US" smtClean="0"/>
              <a:t>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342050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135061-2F74-46D4-9F8F-C77EF304855D}" type="datetimeFigureOut">
              <a:rPr lang="en-US" smtClean="0"/>
              <a:t>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2705658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20991911" y="4739647"/>
            <a:ext cx="2499741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1446394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01142" y="2194560"/>
            <a:ext cx="15925561"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20991911" y="4739647"/>
            <a:ext cx="2499741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401142" y="9875520"/>
            <a:ext cx="15925561"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3F135061-2F74-46D4-9F8F-C77EF304855D}"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FC52CE-B062-47D6-A8CB-AF6B214D1AE5}" type="slidenum">
              <a:rPr lang="en-US" smtClean="0"/>
              <a:t>‹Nr.›</a:t>
            </a:fld>
            <a:endParaRPr lang="en-US"/>
          </a:p>
        </p:txBody>
      </p:sp>
    </p:spTree>
    <p:extLst>
      <p:ext uri="{BB962C8B-B14F-4D97-AF65-F5344CB8AC3E}">
        <p14:creationId xmlns:p14="http://schemas.microsoft.com/office/powerpoint/2010/main" val="620014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94710" y="1752607"/>
            <a:ext cx="425881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394710" y="8763000"/>
            <a:ext cx="4258818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394710" y="30510487"/>
            <a:ext cx="1110996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F135061-2F74-46D4-9F8F-C77EF304855D}" type="datetimeFigureOut">
              <a:rPr lang="en-US" smtClean="0"/>
              <a:t>3/1/2026</a:t>
            </a:fld>
            <a:endParaRPr lang="en-US"/>
          </a:p>
        </p:txBody>
      </p:sp>
      <p:sp>
        <p:nvSpPr>
          <p:cNvPr id="5" name="Footer Placeholder 4"/>
          <p:cNvSpPr>
            <a:spLocks noGrp="1"/>
          </p:cNvSpPr>
          <p:nvPr>
            <p:ph type="ftr" sz="quarter" idx="3"/>
          </p:nvPr>
        </p:nvSpPr>
        <p:spPr>
          <a:xfrm>
            <a:off x="16356330" y="30510487"/>
            <a:ext cx="1666494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4872930" y="30510487"/>
            <a:ext cx="1110996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63FC52CE-B062-47D6-A8CB-AF6B214D1AE5}" type="slidenum">
              <a:rPr lang="en-US" smtClean="0"/>
              <a:t>‹Nr.›</a:t>
            </a:fld>
            <a:endParaRPr lang="en-US"/>
          </a:p>
        </p:txBody>
      </p:sp>
    </p:spTree>
    <p:extLst>
      <p:ext uri="{BB962C8B-B14F-4D97-AF65-F5344CB8AC3E}">
        <p14:creationId xmlns:p14="http://schemas.microsoft.com/office/powerpoint/2010/main" val="2343206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12"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7.png"/><Relationship Id="rId5" Type="http://schemas.openxmlformats.org/officeDocument/2006/relationships/image" Target="../media/image2.JPG"/><Relationship Id="rId10" Type="http://schemas.openxmlformats.org/officeDocument/2006/relationships/image" Target="../media/image6.png"/><Relationship Id="rId4" Type="http://schemas.microsoft.com/office/2007/relationships/hdphoto" Target="../media/hdphoto1.wdp"/><Relationship Id="rId9" Type="http://schemas.microsoft.com/office/2007/relationships/hdphoto" Target="../media/hdphoto2.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 name="Group 78">
            <a:extLst>
              <a:ext uri="{FF2B5EF4-FFF2-40B4-BE49-F238E27FC236}">
                <a16:creationId xmlns:a16="http://schemas.microsoft.com/office/drawing/2014/main" id="{C66C2ED6-C044-054F-1AFC-CB5A8DCAE7A5}"/>
              </a:ext>
            </a:extLst>
          </p:cNvPr>
          <p:cNvGrpSpPr/>
          <p:nvPr/>
        </p:nvGrpSpPr>
        <p:grpSpPr>
          <a:xfrm>
            <a:off x="0" y="5103672"/>
            <a:ext cx="49401822" cy="27821096"/>
            <a:chOff x="0" y="4259647"/>
            <a:chExt cx="49401822" cy="28702051"/>
          </a:xfrm>
        </p:grpSpPr>
        <p:sp>
          <p:nvSpPr>
            <p:cNvPr id="66" name="Rectangle 65">
              <a:extLst>
                <a:ext uri="{FF2B5EF4-FFF2-40B4-BE49-F238E27FC236}">
                  <a16:creationId xmlns:a16="http://schemas.microsoft.com/office/drawing/2014/main" id="{938D799A-887E-7088-294B-9BF3E58C5EC3}"/>
                </a:ext>
              </a:extLst>
            </p:cNvPr>
            <p:cNvSpPr/>
            <p:nvPr/>
          </p:nvSpPr>
          <p:spPr>
            <a:xfrm flipV="1">
              <a:off x="49026810" y="4292723"/>
              <a:ext cx="350790" cy="28668974"/>
            </a:xfrm>
            <a:prstGeom prst="rect">
              <a:avLst/>
            </a:prstGeom>
            <a:solidFill>
              <a:srgbClr val="4A66AC">
                <a:lumMod val="60000"/>
                <a:lumOff val="40000"/>
              </a:srgbClr>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5119603" eaLnBrk="1" fontAlgn="auto" latinLnBrk="0" hangingPunct="1">
                <a:lnSpc>
                  <a:spcPct val="100000"/>
                </a:lnSpc>
                <a:spcBef>
                  <a:spcPts val="0"/>
                </a:spcBef>
                <a:spcAft>
                  <a:spcPts val="0"/>
                </a:spcAft>
                <a:buClrTx/>
                <a:buSzTx/>
                <a:buFontTx/>
                <a:buNone/>
                <a:tabLst/>
                <a:defRPr/>
              </a:pPr>
              <a:endParaRPr kumimoji="0" lang="en-US" sz="2955" b="0" i="0" u="none" strike="noStrike" kern="0" cap="none" spc="0" normalizeH="0" baseline="0" noProof="0">
                <a:solidFill>
                  <a:prstClr val="white"/>
                </a:solidFill>
                <a:effectLst/>
                <a:uLnTx/>
                <a:uFillTx/>
                <a:latin typeface="Calibri"/>
                <a:ea typeface="+mn-ea"/>
                <a:cs typeface="+mn-cs"/>
              </a:endParaRPr>
            </a:p>
          </p:txBody>
        </p:sp>
        <p:sp>
          <p:nvSpPr>
            <p:cNvPr id="62" name="Rectangle 61">
              <a:extLst>
                <a:ext uri="{FF2B5EF4-FFF2-40B4-BE49-F238E27FC236}">
                  <a16:creationId xmlns:a16="http://schemas.microsoft.com/office/drawing/2014/main" id="{B20A741E-75C8-3910-1934-B7980CBC8D3D}"/>
                </a:ext>
              </a:extLst>
            </p:cNvPr>
            <p:cNvSpPr/>
            <p:nvPr/>
          </p:nvSpPr>
          <p:spPr>
            <a:xfrm flipV="1">
              <a:off x="1" y="4259647"/>
              <a:ext cx="336654" cy="28364714"/>
            </a:xfrm>
            <a:prstGeom prst="rect">
              <a:avLst/>
            </a:prstGeom>
            <a:solidFill>
              <a:srgbClr val="4A66AC">
                <a:lumMod val="60000"/>
                <a:lumOff val="40000"/>
              </a:srgbClr>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5119603" eaLnBrk="1" fontAlgn="auto" latinLnBrk="0" hangingPunct="1">
                <a:lnSpc>
                  <a:spcPct val="100000"/>
                </a:lnSpc>
                <a:spcBef>
                  <a:spcPts val="0"/>
                </a:spcBef>
                <a:spcAft>
                  <a:spcPts val="0"/>
                </a:spcAft>
                <a:buClrTx/>
                <a:buSzTx/>
                <a:buFontTx/>
                <a:buNone/>
                <a:tabLst/>
                <a:defRPr/>
              </a:pPr>
              <a:endParaRPr kumimoji="0" lang="en-US" sz="2955" b="0" i="0" u="none" strike="noStrike" kern="0" cap="none" spc="0" normalizeH="0" baseline="0" noProof="0">
                <a:ln>
                  <a:noFill/>
                </a:ln>
                <a:solidFill>
                  <a:prstClr val="white"/>
                </a:solidFill>
                <a:effectLst/>
                <a:uLnTx/>
                <a:uFillTx/>
                <a:latin typeface="Calibri"/>
                <a:ea typeface="+mn-ea"/>
                <a:cs typeface="+mn-cs"/>
              </a:endParaRPr>
            </a:p>
          </p:txBody>
        </p:sp>
        <p:sp>
          <p:nvSpPr>
            <p:cNvPr id="65" name="Rectangle 64">
              <a:extLst>
                <a:ext uri="{FF2B5EF4-FFF2-40B4-BE49-F238E27FC236}">
                  <a16:creationId xmlns:a16="http://schemas.microsoft.com/office/drawing/2014/main" id="{4DC4D536-4FDC-0D16-21F7-8A6BE4F6AA5B}"/>
                </a:ext>
              </a:extLst>
            </p:cNvPr>
            <p:cNvSpPr/>
            <p:nvPr/>
          </p:nvSpPr>
          <p:spPr>
            <a:xfrm>
              <a:off x="0" y="32384860"/>
              <a:ext cx="49401822" cy="576838"/>
            </a:xfrm>
            <a:prstGeom prst="rect">
              <a:avLst/>
            </a:prstGeom>
            <a:solidFill>
              <a:srgbClr val="4A66AC">
                <a:lumMod val="60000"/>
                <a:lumOff val="40000"/>
              </a:srgbClr>
            </a:solidFill>
            <a:ln w="9525" cap="flat" cmpd="sng" algn="ctr">
              <a:noFill/>
              <a:prstDash val="solid"/>
            </a:ln>
            <a:effectLst>
              <a:outerShdw blurRad="40000" dist="23000" dir="5400000" rotWithShape="0">
                <a:srgbClr val="000000">
                  <a:alpha val="35000"/>
                </a:srgbClr>
              </a:outerShdw>
            </a:effectLst>
          </p:spPr>
          <p:txBody>
            <a:bodyPr rtlCol="0" anchor="ctr"/>
            <a:lstStyle/>
            <a:p>
              <a:pPr marL="0" marR="0" lvl="0" indent="0" algn="ctr" defTabSz="5119603"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effectLst/>
                  <a:uLnTx/>
                  <a:uFillTx/>
                  <a:latin typeface="Arial" panose="020B0604020202020204" pitchFamily="34" charset="0"/>
                  <a:cs typeface="Arial" panose="020B0604020202020204" pitchFamily="34" charset="0"/>
                </a:rPr>
                <a:t>33</a:t>
              </a:r>
              <a:r>
                <a:rPr kumimoji="0" lang="en-US" sz="3200" b="1" i="0" u="none" strike="noStrike" kern="0" cap="none" spc="0" normalizeH="0" baseline="30000" noProof="0" dirty="0">
                  <a:ln>
                    <a:noFill/>
                  </a:ln>
                  <a:effectLst/>
                  <a:uLnTx/>
                  <a:uFillTx/>
                  <a:latin typeface="Arial" panose="020B0604020202020204" pitchFamily="34" charset="0"/>
                  <a:cs typeface="Arial" panose="020B0604020202020204" pitchFamily="34" charset="0"/>
                </a:rPr>
                <a:t>rd</a:t>
              </a:r>
              <a:r>
                <a:rPr kumimoji="0" lang="en-US" sz="3200" b="1" i="0" u="none" strike="noStrike" kern="0" cap="none" spc="0" normalizeH="0" baseline="0" noProof="0" dirty="0">
                  <a:ln>
                    <a:noFill/>
                  </a:ln>
                  <a:effectLst/>
                  <a:uLnTx/>
                  <a:uFillTx/>
                  <a:latin typeface="Arial" panose="020B0604020202020204" pitchFamily="34" charset="0"/>
                  <a:cs typeface="Arial" panose="020B0604020202020204" pitchFamily="34" charset="0"/>
                </a:rPr>
                <a:t> Conference on Retroviruses and Opportunistic Infections (CROI 2026)	Denver, Colorado, USA; February 22-25, 2026</a:t>
              </a:r>
            </a:p>
          </p:txBody>
        </p:sp>
      </p:grpSp>
      <p:sp>
        <p:nvSpPr>
          <p:cNvPr id="56" name="Rectangle 29">
            <a:extLst>
              <a:ext uri="{FF2B5EF4-FFF2-40B4-BE49-F238E27FC236}">
                <a16:creationId xmlns:a16="http://schemas.microsoft.com/office/drawing/2014/main" id="{172E63D3-B780-112A-8FC8-84E3D35DB936}"/>
              </a:ext>
            </a:extLst>
          </p:cNvPr>
          <p:cNvSpPr>
            <a:spLocks noChangeArrowheads="1"/>
          </p:cNvSpPr>
          <p:nvPr/>
        </p:nvSpPr>
        <p:spPr bwMode="auto">
          <a:xfrm flipV="1">
            <a:off x="0" y="0"/>
            <a:ext cx="49401822" cy="5103671"/>
          </a:xfrm>
          <a:prstGeom prst="rect">
            <a:avLst/>
          </a:prstGeom>
          <a:solidFill>
            <a:srgbClr val="82B7AD"/>
          </a:solidFill>
          <a:ln w="19050">
            <a:noFill/>
            <a:miter lim="800000"/>
            <a:headEnd/>
            <a:tailEnd/>
          </a:ln>
        </p:spPr>
        <p:txBody>
          <a:bodyPr wrap="none" lIns="110619" tIns="55312" rIns="110619" bIns="55312" anchor="ctr"/>
          <a:lstStyle/>
          <a:p>
            <a:pPr marL="0" marR="0" lvl="0" indent="0" defTabSz="1105741" eaLnBrk="1" fontAlgn="auto" latinLnBrk="0" hangingPunct="1">
              <a:lnSpc>
                <a:spcPct val="100000"/>
              </a:lnSpc>
              <a:spcBef>
                <a:spcPts val="0"/>
              </a:spcBef>
              <a:spcAft>
                <a:spcPts val="0"/>
              </a:spcAft>
              <a:buClrTx/>
              <a:buSzTx/>
              <a:buFontTx/>
              <a:buNone/>
              <a:tabLst/>
              <a:defRPr/>
            </a:pPr>
            <a:endParaRPr kumimoji="0" lang="en-US" sz="2955" b="0" i="0" u="none" strike="noStrike" kern="0" cap="none" spc="0" normalizeH="0" baseline="0" noProof="0">
              <a:ln>
                <a:noFill/>
              </a:ln>
              <a:solidFill>
                <a:prstClr val="black"/>
              </a:solidFill>
              <a:effectLst/>
              <a:uLnTx/>
              <a:uFillTx/>
            </a:endParaRPr>
          </a:p>
        </p:txBody>
      </p:sp>
      <p:sp>
        <p:nvSpPr>
          <p:cNvPr id="5" name="Title 4">
            <a:extLst>
              <a:ext uri="{FF2B5EF4-FFF2-40B4-BE49-F238E27FC236}">
                <a16:creationId xmlns:a16="http://schemas.microsoft.com/office/drawing/2014/main" id="{DDC4359A-7BBB-495A-96DE-65574C0C88E6}"/>
              </a:ext>
            </a:extLst>
          </p:cNvPr>
          <p:cNvSpPr>
            <a:spLocks noGrp="1"/>
          </p:cNvSpPr>
          <p:nvPr>
            <p:ph type="ctrTitle"/>
          </p:nvPr>
        </p:nvSpPr>
        <p:spPr>
          <a:xfrm>
            <a:off x="15918162" y="5562516"/>
            <a:ext cx="16174763" cy="5970068"/>
          </a:xfrm>
          <a:solidFill>
            <a:srgbClr val="82B7AD"/>
          </a:solidFill>
          <a:ln w="19050">
            <a:noFill/>
            <a:miter lim="800000"/>
            <a:headEnd/>
            <a:tailEnd/>
          </a:ln>
        </p:spPr>
        <p:txBody>
          <a:bodyPr wrap="square" lIns="110619" tIns="55312" rIns="110619" bIns="55312" anchor="ctr">
            <a:noAutofit/>
          </a:bodyPr>
          <a:lstStyle/>
          <a:p>
            <a:pPr defTabSz="1105741">
              <a:lnSpc>
                <a:spcPct val="100000"/>
              </a:lnSpc>
              <a:spcBef>
                <a:spcPts val="0"/>
              </a:spcBef>
              <a:spcAft>
                <a:spcPts val="600"/>
              </a:spcAft>
            </a:pPr>
            <a:r>
              <a:rPr lang="en-US" sz="4800" b="1" i="1" kern="0" dirty="0">
                <a:latin typeface="Aptos" panose="020B0004020202020204" pitchFamily="34" charset="0"/>
                <a:ea typeface="+mn-ea"/>
                <a:cs typeface="+mn-cs"/>
              </a:rPr>
              <a:t>We did not observe association between the development of long COVID and HIV‑related or NP parameters at the pre‑COVID assessment.</a:t>
            </a:r>
            <a:br>
              <a:rPr lang="en-US" sz="4800" b="1" i="1" kern="0" dirty="0">
                <a:latin typeface="Aptos" panose="020B0004020202020204" pitchFamily="34" charset="0"/>
                <a:ea typeface="+mn-ea"/>
                <a:cs typeface="+mn-cs"/>
              </a:rPr>
            </a:br>
            <a:br>
              <a:rPr lang="en-US" sz="4800" b="1" i="1" kern="0" dirty="0">
                <a:latin typeface="Aptos" panose="020B0004020202020204" pitchFamily="34" charset="0"/>
                <a:ea typeface="+mn-ea"/>
                <a:cs typeface="+mn-cs"/>
              </a:rPr>
            </a:br>
            <a:r>
              <a:rPr lang="en-US" sz="4800" b="1" i="1" kern="0" dirty="0">
                <a:latin typeface="Aptos" panose="020B0004020202020204" pitchFamily="34" charset="0"/>
                <a:ea typeface="+mn-ea"/>
                <a:cs typeface="+mn-cs"/>
              </a:rPr>
              <a:t>Individuals with long COVID showed less improvement on the Color Trails 2 and exhibited a greater increase in depressive symptoms over time.</a:t>
            </a:r>
          </a:p>
        </p:txBody>
      </p:sp>
      <p:sp>
        <p:nvSpPr>
          <p:cNvPr id="20" name="Rectangle 19">
            <a:extLst>
              <a:ext uri="{FF2B5EF4-FFF2-40B4-BE49-F238E27FC236}">
                <a16:creationId xmlns:a16="http://schemas.microsoft.com/office/drawing/2014/main" id="{6BA4CF46-E210-4322-91D1-2A41779F64E4}"/>
              </a:ext>
            </a:extLst>
          </p:cNvPr>
          <p:cNvSpPr/>
          <p:nvPr/>
        </p:nvSpPr>
        <p:spPr>
          <a:xfrm>
            <a:off x="5148267" y="1853115"/>
            <a:ext cx="43558196" cy="2677656"/>
          </a:xfrm>
          <a:prstGeom prst="rect">
            <a:avLst/>
          </a:prstGeom>
        </p:spPr>
        <p:txBody>
          <a:bodyPr wrap="square" anchor="t">
            <a:spAutoFit/>
          </a:bodyPr>
          <a:lstStyle/>
          <a:p>
            <a:pPr marL="0" marR="0" algn="ctr">
              <a:spcBef>
                <a:spcPts val="0"/>
              </a:spcBef>
              <a:spcAft>
                <a:spcPts val="0"/>
              </a:spcAft>
            </a:pP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Phillip Chan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1,2</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Tyler Hamby</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3,4</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Luxe-</a:t>
            </a:r>
            <a:r>
              <a:rPr lang="en-US" sz="3200" dirty="0" err="1">
                <a:solidFill>
                  <a:schemeClr val="bg1"/>
                </a:solidFill>
                <a:effectLst/>
                <a:latin typeface="Aptos" panose="020B0004020202020204" pitchFamily="34" charset="0"/>
                <a:ea typeface="Calibri" panose="020F0502020204030204" pitchFamily="34" charset="0"/>
                <a:cs typeface="Arial" panose="020B0604020202020204" pitchFamily="34" charset="0"/>
              </a:rPr>
              <a:t>naree</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Poonpitak</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5</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Ferron Ocampo</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5</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Carlo Sacdalan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5,6</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a:t>
            </a:r>
            <a:r>
              <a:rPr lang="en-US" sz="3200" dirty="0" err="1">
                <a:solidFill>
                  <a:schemeClr val="bg1"/>
                </a:solidFill>
                <a:effectLst/>
                <a:latin typeface="Aptos" panose="020B0004020202020204" pitchFamily="34" charset="0"/>
                <a:ea typeface="Calibri" panose="020F0502020204030204" pitchFamily="34" charset="0"/>
                <a:cs typeface="Arial" panose="020B0604020202020204" pitchFamily="34" charset="0"/>
              </a:rPr>
              <a:t>Pathariya</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Promsena</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5,6</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Eugène Kroon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5</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Somchai Sriplienchan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5</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Nittaya Phanuphak</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7</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Donn Colby</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3,4</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Trevor A. Crowell</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3,4</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Lydie Trautmann</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3,4</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Serena Spudich</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1,2</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Robert Paul</a:t>
            </a:r>
            <a:r>
              <a:rPr lang="en-US" sz="3200" baseline="30000" dirty="0">
                <a:solidFill>
                  <a:schemeClr val="bg1"/>
                </a:solidFill>
                <a:effectLst/>
                <a:latin typeface="Aptos" panose="020B0004020202020204" pitchFamily="34" charset="0"/>
                <a:ea typeface="Calibri" panose="020F0502020204030204" pitchFamily="34" charset="0"/>
                <a:cs typeface="Arial" panose="020B0604020202020204" pitchFamily="34" charset="0"/>
              </a:rPr>
              <a:t>8</a:t>
            </a:r>
            <a:r>
              <a:rPr lang="en-US" sz="3200" dirty="0">
                <a:solidFill>
                  <a:schemeClr val="bg1"/>
                </a:solidFill>
                <a:effectLst/>
                <a:latin typeface="Aptos" panose="020B0004020202020204" pitchFamily="34" charset="0"/>
                <a:ea typeface="Calibri" panose="020F0502020204030204" pitchFamily="34" charset="0"/>
                <a:cs typeface="Arial" panose="020B0604020202020204" pitchFamily="34" charset="0"/>
              </a:rPr>
              <a:t> on behalf of the RV254/SEARCH 010 Study Team</a:t>
            </a:r>
          </a:p>
          <a:p>
            <a:pPr marR="0" lvl="0" algn="ctr"/>
            <a:endParaRPr lang="en-US" sz="2000" dirty="0">
              <a:solidFill>
                <a:schemeClr val="bg1"/>
              </a:solidFill>
              <a:latin typeface="Aptos" panose="020B0004020202020204" pitchFamily="34" charset="0"/>
              <a:ea typeface="Calibri" panose="020F0502020204030204" pitchFamily="34" charset="0"/>
              <a:cs typeface="Arial" panose="020B0604020202020204" pitchFamily="34" charset="0"/>
            </a:endParaRPr>
          </a:p>
          <a:p>
            <a:pPr marR="0" lvl="0" algn="ctr"/>
            <a:r>
              <a:rPr lang="en-US" sz="2800" dirty="0">
                <a:solidFill>
                  <a:schemeClr val="bg1"/>
                </a:solidFill>
                <a:effectLst/>
                <a:latin typeface="Aptos" panose="020B0004020202020204" pitchFamily="34" charset="0"/>
                <a:ea typeface="Times New Roman" panose="02020603050405020304" pitchFamily="18" charset="0"/>
                <a:cs typeface="Arial" panose="020B0604020202020204" pitchFamily="34" charset="0"/>
              </a:rPr>
              <a:t>1. Department of Neurology, Yale University School of Medicine, New Haven, CT, USA; 2. Yale Center for Brain and Mind Health, Yale University School of Medicine, New Haven, CT, USA; 3. U.S. Military HIV Research Program, CIDR, Walter Reed Army Institute of Research, Silver Spring, MD, USA; 4. Henry M. Jackson Foundation for the Advancement of Military Medicine, Inc., Bethesda, MD, USA; 5. SEARCH Research Foundation, Bangkok, Thailand; 6. Research Affairs, Faculty of Medicine, Chulalongkorn University, Bangkok, Thailand; 7. Institute of HIV Research and Innovation (IHRI), Bangkok, Thailand; 8. Faculty of Psychological Sciences, Missouri Institute of Mental Health, University of Missouri-St. Louis, St. Louis, MO, USA</a:t>
            </a:r>
          </a:p>
        </p:txBody>
      </p:sp>
      <p:sp>
        <p:nvSpPr>
          <p:cNvPr id="17" name="TextBox 16">
            <a:extLst>
              <a:ext uri="{FF2B5EF4-FFF2-40B4-BE49-F238E27FC236}">
                <a16:creationId xmlns:a16="http://schemas.microsoft.com/office/drawing/2014/main" id="{8E35B311-3C19-412C-ADE6-EB2E4158F366}"/>
              </a:ext>
            </a:extLst>
          </p:cNvPr>
          <p:cNvSpPr txBox="1"/>
          <p:nvPr/>
        </p:nvSpPr>
        <p:spPr>
          <a:xfrm>
            <a:off x="33206562" y="10220580"/>
            <a:ext cx="15339478" cy="21204395"/>
          </a:xfrm>
          <a:prstGeom prst="rect">
            <a:avLst/>
          </a:prstGeom>
          <a:noFill/>
        </p:spPr>
        <p:txBody>
          <a:bodyPr wrap="square" rtlCol="0">
            <a:spAutoFit/>
          </a:bodyPr>
          <a:lstStyle/>
          <a:p>
            <a:pPr algn="just">
              <a:lnSpc>
                <a:spcPct val="120000"/>
              </a:lnSpc>
            </a:pPr>
            <a:r>
              <a:rPr lang="en-US" sz="4400" b="1" dirty="0">
                <a:solidFill>
                  <a:srgbClr val="8C1616"/>
                </a:solidFill>
                <a:latin typeface="Aptos" panose="020B0004020202020204" pitchFamily="34" charset="0"/>
                <a:cs typeface="Arial" panose="020B0604020202020204" pitchFamily="34" charset="0"/>
              </a:rPr>
              <a:t>SUMMARY OF KEY FINDINGS</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No association was observed between the development of LC and any HIV‑related or NP parameters at the pre‑COVID assessment (</a:t>
            </a:r>
            <a:r>
              <a:rPr lang="en-US" sz="3600" b="1" dirty="0">
                <a:solidFill>
                  <a:prstClr val="black"/>
                </a:solidFill>
                <a:latin typeface="Aptos" panose="020B0004020202020204" pitchFamily="34" charset="0"/>
                <a:cs typeface="Arial" panose="020B0604020202020204" pitchFamily="34" charset="0"/>
              </a:rPr>
              <a:t>Table 2</a:t>
            </a:r>
            <a:r>
              <a:rPr lang="en-US" sz="3600" dirty="0">
                <a:solidFill>
                  <a:prstClr val="black"/>
                </a:solidFill>
                <a:latin typeface="Aptos" panose="020B0004020202020204" pitchFamily="34" charset="0"/>
                <a:cs typeface="Arial" panose="020B0604020202020204" pitchFamily="34" charset="0"/>
              </a:rPr>
              <a:t>).</a:t>
            </a:r>
          </a:p>
          <a:p>
            <a:pPr marL="571500" indent="-571500" algn="just">
              <a:spcAft>
                <a:spcPts val="600"/>
              </a:spcAft>
              <a:buFont typeface="Courier New" panose="02070309020205020404" pitchFamily="49" charset="0"/>
              <a:buChar char="o"/>
              <a:defRPr/>
            </a:pPr>
            <a:r>
              <a:rPr lang="en-US" sz="3600" dirty="0">
                <a:solidFill>
                  <a:prstClr val="black"/>
                </a:solidFill>
                <a:latin typeface="Aptos" panose="020B0004020202020204" pitchFamily="34" charset="0"/>
                <a:cs typeface="Arial" panose="020B0604020202020204" pitchFamily="34" charset="0"/>
              </a:rPr>
              <a:t>Compared with the LC– group, the LC+ group showed less improvement on the CT2 test (</a:t>
            </a:r>
            <a:r>
              <a:rPr lang="en-US" sz="3600" b="1" dirty="0">
                <a:solidFill>
                  <a:prstClr val="black"/>
                </a:solidFill>
                <a:latin typeface="Aptos" panose="020B0004020202020204" pitchFamily="34" charset="0"/>
                <a:cs typeface="Arial" panose="020B0604020202020204" pitchFamily="34" charset="0"/>
              </a:rPr>
              <a:t>Table 3</a:t>
            </a:r>
            <a:r>
              <a:rPr lang="en-US" sz="3600" dirty="0">
                <a:solidFill>
                  <a:prstClr val="black"/>
                </a:solidFill>
                <a:latin typeface="Aptos" panose="020B0004020202020204" pitchFamily="34" charset="0"/>
                <a:cs typeface="Arial" panose="020B0604020202020204" pitchFamily="34" charset="0"/>
              </a:rPr>
              <a:t>). However, the actual differences in changes in z‑CT2 between the LC+ and LC– groups were small and may not be clinically meaningful.</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Despite the absence of a statistical difference in PHQ‑9 scores between the LC+ and LC– groups at the pre‑COVID assessment, the LC+ group showed a greater increase in PHQ‑9 scores at the post‑COVID visit (</a:t>
            </a:r>
            <a:r>
              <a:rPr lang="en-US" sz="3600" b="1" dirty="0">
                <a:solidFill>
                  <a:prstClr val="black"/>
                </a:solidFill>
                <a:latin typeface="Aptos" panose="020B0004020202020204" pitchFamily="34" charset="0"/>
                <a:cs typeface="Arial" panose="020B0604020202020204" pitchFamily="34" charset="0"/>
              </a:rPr>
              <a:t>Tabe 3</a:t>
            </a:r>
            <a:r>
              <a:rPr lang="en-US" sz="3600" dirty="0">
                <a:solidFill>
                  <a:prstClr val="black"/>
                </a:solidFill>
                <a:latin typeface="Aptos" panose="020B0004020202020204" pitchFamily="34" charset="0"/>
                <a:cs typeface="Arial" panose="020B0604020202020204" pitchFamily="34" charset="0"/>
              </a:rPr>
              <a:t>). Further, up to one quarter of individuals with LC had PHQ‑9 scores of potential clinical relevance (i.e., PHQ‑9&gt;9) at the follow-up visit. </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endParaRPr lang="en-US" sz="3600" dirty="0">
              <a:solidFill>
                <a:prstClr val="black"/>
              </a:solidFill>
              <a:latin typeface="Aptos" panose="020B0004020202020204" pitchFamily="34" charset="0"/>
              <a:cs typeface="Arial" panose="020B0604020202020204" pitchFamily="34" charset="0"/>
            </a:endParaRPr>
          </a:p>
          <a:p>
            <a:pPr algn="just">
              <a:lnSpc>
                <a:spcPct val="120000"/>
              </a:lnSpc>
            </a:pPr>
            <a:r>
              <a:rPr lang="en-US" sz="3600" b="1" dirty="0">
                <a:solidFill>
                  <a:srgbClr val="8C1616"/>
                </a:solidFill>
                <a:latin typeface="Aptos" panose="020B0004020202020204" pitchFamily="34" charset="0"/>
                <a:cs typeface="Arial" panose="020B0604020202020204" pitchFamily="34" charset="0"/>
              </a:rPr>
              <a:t>LIMITATIONS</a:t>
            </a:r>
          </a:p>
          <a:p>
            <a:pPr marL="571500" indent="-571500" algn="just">
              <a:lnSpc>
                <a:spcPct val="120000"/>
              </a:lnSpc>
              <a:buFont typeface="Courier New" panose="02070309020205020404" pitchFamily="49" charset="0"/>
              <a:buChar char="o"/>
            </a:pPr>
            <a:r>
              <a:rPr lang="en-US" sz="3600" dirty="0">
                <a:latin typeface="Aptos" panose="020B0004020202020204" pitchFamily="34" charset="0"/>
                <a:cs typeface="Arial" panose="020B0604020202020204" pitchFamily="34" charset="0"/>
              </a:rPr>
              <a:t>RV254 participants were young, predominantly male, and mostly without chronic medical conditions other than HIV infection.</a:t>
            </a:r>
          </a:p>
          <a:p>
            <a:pPr marL="571500" indent="-571500" algn="just">
              <a:lnSpc>
                <a:spcPct val="120000"/>
              </a:lnSpc>
              <a:buFont typeface="Courier New" panose="02070309020205020404" pitchFamily="49" charset="0"/>
              <a:buChar char="o"/>
            </a:pPr>
            <a:r>
              <a:rPr lang="en-US" sz="3600" dirty="0">
                <a:latin typeface="Aptos" panose="020B0004020202020204" pitchFamily="34" charset="0"/>
                <a:cs typeface="Arial" panose="020B0604020202020204" pitchFamily="34" charset="0"/>
              </a:rPr>
              <a:t>Most COVID-19 incidents in RV254 were identified through participant self-report, lacking confirmatory PCR testing.</a:t>
            </a:r>
          </a:p>
          <a:p>
            <a:pPr marL="571500" indent="-571500" algn="just">
              <a:lnSpc>
                <a:spcPct val="120000"/>
              </a:lnSpc>
              <a:buFont typeface="Courier New" panose="02070309020205020404" pitchFamily="49" charset="0"/>
              <a:buChar char="o"/>
            </a:pPr>
            <a:r>
              <a:rPr lang="en-US" sz="3600" dirty="0">
                <a:latin typeface="Aptos" panose="020B0004020202020204" pitchFamily="34" charset="0"/>
                <a:cs typeface="Arial" panose="020B0604020202020204" pitchFamily="34" charset="0"/>
              </a:rPr>
              <a:t>Most of these COVID-19 events occurred during the Omicron surge periods or were associated with later Omicron-related variants.</a:t>
            </a:r>
          </a:p>
          <a:p>
            <a:pPr marL="571500" indent="-571500" algn="just">
              <a:lnSpc>
                <a:spcPct val="120000"/>
              </a:lnSpc>
              <a:buFont typeface="Courier New" panose="02070309020205020404" pitchFamily="49" charset="0"/>
              <a:buChar char="o"/>
            </a:pPr>
            <a:r>
              <a:rPr lang="en-US" sz="3600" dirty="0">
                <a:latin typeface="Aptos" panose="020B0004020202020204" pitchFamily="34" charset="0"/>
                <a:cs typeface="Arial" panose="020B0604020202020204" pitchFamily="34" charset="0"/>
              </a:rPr>
              <a:t>Correlation between long COVID status and vaccination was not explored due to the highly heterogeneous COVID‑19 vaccination program in Thailand during the pandemic.</a:t>
            </a:r>
          </a:p>
          <a:p>
            <a:pPr marL="571500" indent="-571500" algn="just">
              <a:lnSpc>
                <a:spcPct val="120000"/>
              </a:lnSpc>
              <a:buFont typeface="Courier New" panose="02070309020205020404" pitchFamily="49" charset="0"/>
              <a:buChar char="o"/>
            </a:pPr>
            <a:endParaRPr lang="en-US" sz="3400" dirty="0">
              <a:latin typeface="Aptos" panose="020B0004020202020204" pitchFamily="34" charset="0"/>
              <a:cs typeface="Arial" panose="020B0604020202020204" pitchFamily="34" charset="0"/>
            </a:endParaRPr>
          </a:p>
          <a:p>
            <a:pPr algn="just">
              <a:lnSpc>
                <a:spcPct val="120000"/>
              </a:lnSpc>
            </a:pPr>
            <a:r>
              <a:rPr lang="en-US" sz="2400" b="1" dirty="0">
                <a:solidFill>
                  <a:srgbClr val="8C1616"/>
                </a:solidFill>
                <a:latin typeface="Aptos" panose="020B0004020202020204" pitchFamily="34" charset="0"/>
                <a:cs typeface="Arial" panose="020B0604020202020204" pitchFamily="34" charset="0"/>
              </a:rPr>
              <a:t>ACKNOWLEDGMENTS</a:t>
            </a:r>
            <a:endParaRPr lang="en-US" dirty="0">
              <a:latin typeface="Aptos" panose="020B0004020202020204" pitchFamily="34" charset="0"/>
              <a:cs typeface="Arial" panose="020B0604020202020204" pitchFamily="34" charset="0"/>
            </a:endParaRPr>
          </a:p>
          <a:p>
            <a:pPr algn="just"/>
            <a:r>
              <a:rPr lang="en-US" sz="2000" dirty="0">
                <a:latin typeface="Aptos" panose="020B0004020202020204" pitchFamily="34" charset="0"/>
                <a:cs typeface="Arial" panose="020B0604020202020204" pitchFamily="34" charset="0"/>
              </a:rPr>
              <a:t>We would like to thank the study participants who committed so much of their time for this study.  The participants were from the RV254/SEARCH 010, which is supported by cooperative agreements (WW81XWH-18-2-0040) between the Henry M. Jackson Foundation for the Advancement of Military Medicine, Inc., and the U.S. Department of Defense (DOD) and by an intramural grant from the Thai Red Cross AIDS Research Centre and, in part, by the Division of AIDS, National Institute of Allergy and Infectious Diseases, National Institute of Health (DAIDS, NIAID, NIH) (grant AAI20052001). Antiretroviral therapy for RV254/SEARCH 010 participants was supported by the Thai Government Pharmaceutical Organization, Gilead Sciences, Merck and </a:t>
            </a:r>
            <a:r>
              <a:rPr lang="en-US" sz="2000" dirty="0" err="1">
                <a:latin typeface="Aptos" panose="020B0004020202020204" pitchFamily="34" charset="0"/>
                <a:cs typeface="Arial" panose="020B0604020202020204" pitchFamily="34" charset="0"/>
              </a:rPr>
              <a:t>ViiV</a:t>
            </a:r>
            <a:r>
              <a:rPr lang="en-US" sz="2000" dirty="0">
                <a:latin typeface="Aptos" panose="020B0004020202020204" pitchFamily="34" charset="0"/>
                <a:cs typeface="Arial" panose="020B0604020202020204" pitchFamily="34" charset="0"/>
              </a:rPr>
              <a:t> Healthcare. This study was supported by NIH grants focused on neurological and cognitive outcomes in RV254/SEARCH010 including R01 MH113560 and by additional funds contributed by the National Institute of Mental Health.</a:t>
            </a:r>
          </a:p>
          <a:p>
            <a:pPr algn="just"/>
            <a:endParaRPr lang="en-US" sz="2000" dirty="0">
              <a:latin typeface="Aptos" panose="020B0004020202020204" pitchFamily="34" charset="0"/>
              <a:cs typeface="Arial" panose="020B0604020202020204" pitchFamily="34" charset="0"/>
            </a:endParaRPr>
          </a:p>
          <a:p>
            <a:pPr algn="just">
              <a:lnSpc>
                <a:spcPct val="120000"/>
              </a:lnSpc>
            </a:pPr>
            <a:r>
              <a:rPr lang="en-US" sz="2400" b="1" dirty="0">
                <a:solidFill>
                  <a:srgbClr val="8C1616"/>
                </a:solidFill>
                <a:latin typeface="Aptos" panose="020B0004020202020204" pitchFamily="34" charset="0"/>
                <a:cs typeface="Arial" panose="020B0604020202020204" pitchFamily="34" charset="0"/>
              </a:rPr>
              <a:t>DISCLAIMER</a:t>
            </a:r>
          </a:p>
          <a:p>
            <a:pPr algn="just"/>
            <a:r>
              <a:rPr lang="en-US" sz="2000" dirty="0">
                <a:latin typeface="Aptos" panose="020B0004020202020204" pitchFamily="34" charset="0"/>
                <a:cs typeface="Arial" panose="020B0604020202020204" pitchFamily="34" charset="0"/>
              </a:rPr>
              <a:t>The views expressed are those of the authors and should not be construed to represent the positions of the U.S. Army, the Department of Defense, the National Institutes of Health, the Department of Health and Human Services, or the Henry M. Jackson Foundation for the Advancement of Military Medicine, Inc. The investigators have adhered to the policies for protection of human subjects as prescribed in AR-70-25</a:t>
            </a:r>
          </a:p>
          <a:p>
            <a:pPr algn="just">
              <a:lnSpc>
                <a:spcPct val="120000"/>
              </a:lnSpc>
            </a:pPr>
            <a:endParaRPr lang="en-US" sz="3600" b="1" dirty="0">
              <a:solidFill>
                <a:srgbClr val="FF0000"/>
              </a:solidFill>
              <a:latin typeface="Aptos" panose="020B00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8E35B311-3C19-412C-ADE6-EB2E4158F366}"/>
              </a:ext>
            </a:extLst>
          </p:cNvPr>
          <p:cNvSpPr txBox="1"/>
          <p:nvPr/>
        </p:nvSpPr>
        <p:spPr>
          <a:xfrm>
            <a:off x="691232" y="20956179"/>
            <a:ext cx="13801881" cy="862386"/>
          </a:xfrm>
          <a:prstGeom prst="rect">
            <a:avLst/>
          </a:prstGeom>
          <a:solidFill>
            <a:schemeClr val="bg1"/>
          </a:solidFill>
        </p:spPr>
        <p:txBody>
          <a:bodyPr wrap="square" rtlCol="0">
            <a:spAutoFit/>
          </a:bodyPr>
          <a:lstStyle/>
          <a:p>
            <a:pPr>
              <a:lnSpc>
                <a:spcPct val="120000"/>
              </a:lnSpc>
            </a:pPr>
            <a:r>
              <a:rPr lang="en-US" sz="4400" b="1" dirty="0">
                <a:solidFill>
                  <a:srgbClr val="8C1616"/>
                </a:solidFill>
                <a:latin typeface="Aptos" panose="020B0004020202020204" pitchFamily="34" charset="0"/>
                <a:cs typeface="Arial" panose="020B0604020202020204" pitchFamily="34" charset="0"/>
              </a:rPr>
              <a:t>RESULTS</a:t>
            </a:r>
          </a:p>
        </p:txBody>
      </p:sp>
      <p:sp>
        <p:nvSpPr>
          <p:cNvPr id="15" name="TextBox 14">
            <a:extLst>
              <a:ext uri="{FF2B5EF4-FFF2-40B4-BE49-F238E27FC236}">
                <a16:creationId xmlns:a16="http://schemas.microsoft.com/office/drawing/2014/main" id="{8E35B311-3C19-412C-ADE6-EB2E4158F366}"/>
              </a:ext>
            </a:extLst>
          </p:cNvPr>
          <p:cNvSpPr txBox="1"/>
          <p:nvPr/>
        </p:nvSpPr>
        <p:spPr>
          <a:xfrm>
            <a:off x="781793" y="5344503"/>
            <a:ext cx="13974714" cy="11480066"/>
          </a:xfrm>
          <a:prstGeom prst="rect">
            <a:avLst/>
          </a:prstGeom>
          <a:noFill/>
        </p:spPr>
        <p:txBody>
          <a:bodyPr wrap="square" rtlCol="0">
            <a:spAutoFit/>
          </a:bodyPr>
          <a:lstStyle/>
          <a:p>
            <a:pPr algn="just">
              <a:spcAft>
                <a:spcPts val="600"/>
              </a:spcAft>
            </a:pPr>
            <a:r>
              <a:rPr lang="en-US" sz="4400" b="1" dirty="0">
                <a:solidFill>
                  <a:srgbClr val="8C1616"/>
                </a:solidFill>
                <a:latin typeface="Aptos" panose="020B0004020202020204" pitchFamily="34" charset="0"/>
                <a:cs typeface="Arial" panose="020B0604020202020204" pitchFamily="34" charset="0"/>
              </a:rPr>
              <a:t>BACKGROUND</a:t>
            </a:r>
            <a:r>
              <a:rPr lang="en-US" sz="4400" b="1" dirty="0">
                <a:latin typeface="Aptos" panose="020B0004020202020204" pitchFamily="34" charset="0"/>
                <a:cs typeface="Arial" panose="020B0604020202020204" pitchFamily="34" charset="0"/>
              </a:rPr>
              <a:t> </a:t>
            </a:r>
          </a:p>
          <a:p>
            <a:pPr marL="571500" indent="-57150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Long COVID (LC) refers to symptoms that persist or emerge &gt;3 months after SARS-CoV-2 infection. </a:t>
            </a:r>
          </a:p>
          <a:p>
            <a:pPr marL="571500" indent="-57150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In this analysis of people with HIV (PWH) on stable antiretroviral therapy (ART), we examined whether: </a:t>
            </a:r>
          </a:p>
          <a:p>
            <a:pPr marL="1028700" lvl="1" indent="-57150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HIV-related and neuropsychiatric (NP)-related parameters predicted the development of LC</a:t>
            </a:r>
          </a:p>
          <a:p>
            <a:pPr marL="1028700" lvl="1" indent="-57150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NP parameter changes after COVID differed by LC status</a:t>
            </a:r>
            <a:endParaRPr lang="en-US" sz="2000" dirty="0">
              <a:latin typeface="Aptos" panose="020B0004020202020204" pitchFamily="34" charset="0"/>
              <a:cs typeface="Arial" panose="020B0604020202020204" pitchFamily="34" charset="0"/>
            </a:endParaRPr>
          </a:p>
          <a:p>
            <a:pPr algn="just">
              <a:spcAft>
                <a:spcPts val="600"/>
              </a:spcAft>
            </a:pPr>
            <a:r>
              <a:rPr lang="en-US" sz="4400" b="1" dirty="0">
                <a:solidFill>
                  <a:srgbClr val="8C1616"/>
                </a:solidFill>
                <a:latin typeface="Aptos" panose="020B0004020202020204" pitchFamily="34" charset="0"/>
                <a:cs typeface="Arial" panose="020B0604020202020204" pitchFamily="34" charset="0"/>
              </a:rPr>
              <a:t>METHODS</a:t>
            </a:r>
          </a:p>
          <a:p>
            <a:pPr marL="742950" indent="-74295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RV254 Acute HIV Infection (AHI) cohort participants initiated and maintained ART from Fiebig stages I–V of AHI. They underwent regular NP assessments (see </a:t>
            </a:r>
            <a:r>
              <a:rPr lang="en-US" sz="3600" b="1" dirty="0">
                <a:latin typeface="Aptos" panose="020B0004020202020204" pitchFamily="34" charset="0"/>
                <a:cs typeface="Arial" panose="020B0604020202020204" pitchFamily="34" charset="0"/>
              </a:rPr>
              <a:t>Table 1</a:t>
            </a:r>
            <a:r>
              <a:rPr lang="en-US" sz="3600" dirty="0">
                <a:latin typeface="Aptos" panose="020B0004020202020204" pitchFamily="34" charset="0"/>
                <a:cs typeface="Arial" panose="020B0604020202020204" pitchFamily="34" charset="0"/>
              </a:rPr>
              <a:t>) during study visits at weeks 0, 24, 48, and every 48 weeks thereafter.</a:t>
            </a:r>
          </a:p>
          <a:p>
            <a:pPr marL="742950" indent="-74295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Since 2020, COVID incidence was systematically recorded. Post-COVID symptoms were screened during study follow-up using a standardized checklist introduced in Jan 2022.</a:t>
            </a:r>
          </a:p>
          <a:p>
            <a:pPr marL="742950" indent="-742950" algn="just">
              <a:spcAft>
                <a:spcPts val="600"/>
              </a:spcAft>
              <a:buFont typeface="Courier New" panose="02070309020205020404" pitchFamily="49" charset="0"/>
              <a:buChar char="o"/>
            </a:pPr>
            <a:r>
              <a:rPr lang="en-US" sz="3600" dirty="0">
                <a:latin typeface="Aptos" panose="020B0004020202020204" pitchFamily="34" charset="0"/>
                <a:cs typeface="Arial" panose="020B0604020202020204" pitchFamily="34" charset="0"/>
              </a:rPr>
              <a:t>Among those who have been on &gt;48 weeks of ART, we compared their NP changes before and after 1st COVID, stratified by the presence of LC (i.e., LC+ vs. LC-). </a:t>
            </a:r>
          </a:p>
        </p:txBody>
      </p:sp>
      <p:sp>
        <p:nvSpPr>
          <p:cNvPr id="57" name="TextBox 56">
            <a:extLst>
              <a:ext uri="{FF2B5EF4-FFF2-40B4-BE49-F238E27FC236}">
                <a16:creationId xmlns:a16="http://schemas.microsoft.com/office/drawing/2014/main" id="{DA64AD04-1EB6-63CD-83F8-9E8E74E09531}"/>
              </a:ext>
            </a:extLst>
          </p:cNvPr>
          <p:cNvSpPr txBox="1"/>
          <p:nvPr/>
        </p:nvSpPr>
        <p:spPr>
          <a:xfrm>
            <a:off x="5468614" y="464459"/>
            <a:ext cx="43558196" cy="1107996"/>
          </a:xfrm>
          <a:prstGeom prst="rect">
            <a:avLst/>
          </a:prstGeom>
          <a:noFill/>
        </p:spPr>
        <p:txBody>
          <a:bodyPr wrap="square" rtlCol="0">
            <a:spAutoFit/>
          </a:bodyPr>
          <a:lstStyle/>
          <a:p>
            <a:pPr algn="ctr"/>
            <a:r>
              <a:rPr lang="en-US" sz="6600" b="1" i="1" dirty="0">
                <a:solidFill>
                  <a:schemeClr val="bg1"/>
                </a:solidFill>
                <a:latin typeface="Aptos" panose="020B0004020202020204" pitchFamily="34" charset="0"/>
                <a:cs typeface="Arial" panose="020B0604020202020204" pitchFamily="34" charset="0"/>
              </a:rPr>
              <a:t>Neuropsychiatric Changes in People with HIV With or Without Long COVID After SARS-CoV-2 Infection</a:t>
            </a:r>
            <a:endParaRPr lang="en-US" sz="6600" i="1" dirty="0">
              <a:solidFill>
                <a:schemeClr val="bg1"/>
              </a:solidFill>
              <a:latin typeface="Aptos" panose="020B0004020202020204" pitchFamily="34" charset="0"/>
              <a:cs typeface="Arial" panose="020B0604020202020204" pitchFamily="34" charset="0"/>
            </a:endParaRPr>
          </a:p>
        </p:txBody>
      </p:sp>
      <p:pic>
        <p:nvPicPr>
          <p:cNvPr id="58" name="Picture 2">
            <a:extLst>
              <a:ext uri="{FF2B5EF4-FFF2-40B4-BE49-F238E27FC236}">
                <a16:creationId xmlns:a16="http://schemas.microsoft.com/office/drawing/2014/main" id="{B1CBB556-F8AC-9545-D42C-9334AAEB7E68}"/>
              </a:ext>
            </a:extLst>
          </p:cNvPr>
          <p:cNvPicPr>
            <a:picLocks noChangeAspect="1" noChangeArrowheads="1"/>
          </p:cNvPicPr>
          <p:nvPr/>
        </p:nvPicPr>
        <p:blipFill>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336654" y="313086"/>
            <a:ext cx="4530369" cy="1633630"/>
          </a:xfrm>
          <a:prstGeom prst="rect">
            <a:avLst/>
          </a:prstGeom>
          <a:ln w="228600" cap="sq" cmpd="thickThin">
            <a:noFill/>
            <a:prstDash val="solid"/>
            <a:miter lim="800000"/>
          </a:ln>
          <a:effectLst>
            <a:innerShdw blurRad="76200">
              <a:srgbClr val="000000"/>
            </a:inn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grpSp>
        <p:nvGrpSpPr>
          <p:cNvPr id="8" name="Group 7">
            <a:extLst>
              <a:ext uri="{FF2B5EF4-FFF2-40B4-BE49-F238E27FC236}">
                <a16:creationId xmlns:a16="http://schemas.microsoft.com/office/drawing/2014/main" id="{4940910A-9B8A-9D16-F27B-F6910B934DA7}"/>
              </a:ext>
            </a:extLst>
          </p:cNvPr>
          <p:cNvGrpSpPr/>
          <p:nvPr/>
        </p:nvGrpSpPr>
        <p:grpSpPr>
          <a:xfrm>
            <a:off x="35555010" y="30473139"/>
            <a:ext cx="13163563" cy="1802615"/>
            <a:chOff x="36031476" y="30413972"/>
            <a:chExt cx="13163563" cy="1802615"/>
          </a:xfrm>
        </p:grpSpPr>
        <p:pic>
          <p:nvPicPr>
            <p:cNvPr id="10" name="Picture 9">
              <a:extLst>
                <a:ext uri="{FF2B5EF4-FFF2-40B4-BE49-F238E27FC236}">
                  <a16:creationId xmlns:a16="http://schemas.microsoft.com/office/drawing/2014/main" id="{02157752-4946-D617-086F-EBD312E4437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738804" y="30458675"/>
              <a:ext cx="1456235" cy="1606961"/>
            </a:xfrm>
            <a:prstGeom prst="rect">
              <a:avLst/>
            </a:prstGeom>
          </p:spPr>
        </p:pic>
        <p:pic>
          <p:nvPicPr>
            <p:cNvPr id="9" name="Picture 8">
              <a:extLst>
                <a:ext uri="{FF2B5EF4-FFF2-40B4-BE49-F238E27FC236}">
                  <a16:creationId xmlns:a16="http://schemas.microsoft.com/office/drawing/2014/main" id="{29069C29-27B7-5D86-43E6-AC0D69F494F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714521" y="30826008"/>
              <a:ext cx="2044025" cy="963208"/>
            </a:xfrm>
            <a:prstGeom prst="rect">
              <a:avLst/>
            </a:prstGeom>
          </p:spPr>
        </p:pic>
        <p:pic>
          <p:nvPicPr>
            <p:cNvPr id="13" name="Picture 2" descr="Work with us – Institute of HIV Research and Innovation /  มูลนิธิสถาบันเพื่อการวิจัยและนวัตกรรมด้านเอชไอวี">
              <a:extLst>
                <a:ext uri="{FF2B5EF4-FFF2-40B4-BE49-F238E27FC236}">
                  <a16:creationId xmlns:a16="http://schemas.microsoft.com/office/drawing/2014/main" id="{AD30031B-433E-3AB3-B6BF-D46CCCA1C17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897057" y="30413972"/>
              <a:ext cx="1902958" cy="1773802"/>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a:extLst>
                <a:ext uri="{FF2B5EF4-FFF2-40B4-BE49-F238E27FC236}">
                  <a16:creationId xmlns:a16="http://schemas.microsoft.com/office/drawing/2014/main" id="{F51EBBD0-487A-509C-8B61-8B82DF7698DB}"/>
                </a:ext>
              </a:extLst>
            </p:cNvPr>
            <p:cNvPicPr>
              <a:picLocks noChangeAspect="1"/>
            </p:cNvPicPr>
            <p:nvPr/>
          </p:nvPicPr>
          <p:blipFill>
            <a:blip r:embed="rId8">
              <a:extLst>
                <a:ext uri="{BEBA8EAE-BF5A-486C-A8C5-ECC9F3942E4B}">
                  <a14:imgProps xmlns:a14="http://schemas.microsoft.com/office/drawing/2010/main">
                    <a14:imgLayer r:embed="rId9">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6031476" y="30442785"/>
              <a:ext cx="1832930" cy="1773802"/>
            </a:xfrm>
            <a:prstGeom prst="rect">
              <a:avLst/>
            </a:prstGeom>
          </p:spPr>
        </p:pic>
      </p:grpSp>
      <p:sp>
        <p:nvSpPr>
          <p:cNvPr id="3" name="TextBox 2">
            <a:extLst>
              <a:ext uri="{FF2B5EF4-FFF2-40B4-BE49-F238E27FC236}">
                <a16:creationId xmlns:a16="http://schemas.microsoft.com/office/drawing/2014/main" id="{75AE8503-882B-5D62-9810-2F9D43B34105}"/>
              </a:ext>
            </a:extLst>
          </p:cNvPr>
          <p:cNvSpPr txBox="1"/>
          <p:nvPr/>
        </p:nvSpPr>
        <p:spPr>
          <a:xfrm>
            <a:off x="-1" y="2324322"/>
            <a:ext cx="3583082" cy="646331"/>
          </a:xfrm>
          <a:prstGeom prst="rect">
            <a:avLst/>
          </a:prstGeom>
          <a:noFill/>
        </p:spPr>
        <p:txBody>
          <a:bodyPr wrap="square" rtlCol="0">
            <a:spAutoFit/>
          </a:bodyPr>
          <a:lstStyle/>
          <a:p>
            <a:pPr algn="ctr"/>
            <a:r>
              <a:rPr lang="en-US" sz="3600" b="1" dirty="0"/>
              <a:t>Abstract # 750</a:t>
            </a:r>
          </a:p>
        </p:txBody>
      </p:sp>
      <p:pic>
        <p:nvPicPr>
          <p:cNvPr id="7" name="Picture 6" descr="A blue and white logo&#10;&#10;AI-generated content may be incorrect.">
            <a:extLst>
              <a:ext uri="{FF2B5EF4-FFF2-40B4-BE49-F238E27FC236}">
                <a16:creationId xmlns:a16="http://schemas.microsoft.com/office/drawing/2014/main" id="{43A43B73-EB96-896D-EA3A-98BEDBEE2695}"/>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42494872" y="30642041"/>
            <a:ext cx="2709451" cy="1415290"/>
          </a:xfrm>
          <a:prstGeom prst="rect">
            <a:avLst/>
          </a:prstGeom>
        </p:spPr>
      </p:pic>
      <p:pic>
        <p:nvPicPr>
          <p:cNvPr id="18" name="Picture 17" descr="A blue and yellow logo with a star&#10;&#10;AI-generated content may be incorrect.">
            <a:extLst>
              <a:ext uri="{FF2B5EF4-FFF2-40B4-BE49-F238E27FC236}">
                <a16:creationId xmlns:a16="http://schemas.microsoft.com/office/drawing/2014/main" id="{9E90E374-D763-80E8-55D0-93140A8C83B8}"/>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9425949" y="30840714"/>
            <a:ext cx="3068923" cy="1138471"/>
          </a:xfrm>
          <a:prstGeom prst="rect">
            <a:avLst/>
          </a:prstGeom>
        </p:spPr>
      </p:pic>
      <p:graphicFrame>
        <p:nvGraphicFramePr>
          <p:cNvPr id="6" name="Table 5">
            <a:extLst>
              <a:ext uri="{FF2B5EF4-FFF2-40B4-BE49-F238E27FC236}">
                <a16:creationId xmlns:a16="http://schemas.microsoft.com/office/drawing/2014/main" id="{BA4189F4-2652-1C97-F4D7-4AE7053B0EF4}"/>
              </a:ext>
            </a:extLst>
          </p:cNvPr>
          <p:cNvGraphicFramePr>
            <a:graphicFrameLocks noGrp="1"/>
          </p:cNvGraphicFramePr>
          <p:nvPr>
            <p:extLst>
              <p:ext uri="{D42A27DB-BD31-4B8C-83A1-F6EECF244321}">
                <p14:modId xmlns:p14="http://schemas.microsoft.com/office/powerpoint/2010/main" val="456044869"/>
              </p:ext>
            </p:extLst>
          </p:nvPr>
        </p:nvGraphicFramePr>
        <p:xfrm>
          <a:off x="867866" y="16782032"/>
          <a:ext cx="13888641" cy="4114800"/>
        </p:xfrm>
        <a:graphic>
          <a:graphicData uri="http://schemas.openxmlformats.org/drawingml/2006/table">
            <a:tbl>
              <a:tblPr firstRow="1" bandRow="1">
                <a:tableStyleId>{3B4B98B0-60AC-42C2-AFA5-B58CD77FA1E5}</a:tableStyleId>
              </a:tblPr>
              <a:tblGrid>
                <a:gridCol w="3484714">
                  <a:extLst>
                    <a:ext uri="{9D8B030D-6E8A-4147-A177-3AD203B41FA5}">
                      <a16:colId xmlns:a16="http://schemas.microsoft.com/office/drawing/2014/main" val="3333697334"/>
                    </a:ext>
                  </a:extLst>
                </a:gridCol>
                <a:gridCol w="10403927">
                  <a:extLst>
                    <a:ext uri="{9D8B030D-6E8A-4147-A177-3AD203B41FA5}">
                      <a16:colId xmlns:a16="http://schemas.microsoft.com/office/drawing/2014/main" val="1304235067"/>
                    </a:ext>
                  </a:extLst>
                </a:gridCol>
              </a:tblGrid>
              <a:tr h="328307">
                <a:tc gridSpan="2">
                  <a:txBody>
                    <a:bodyPr/>
                    <a:lstStyle/>
                    <a:p>
                      <a:r>
                        <a:rPr lang="en-HK" sz="3600" dirty="0">
                          <a:latin typeface="Aptos" panose="020B0004020202020204" pitchFamily="34" charset="0"/>
                        </a:rPr>
                        <a:t>Table 1. Neuropsychiatric Assessments </a:t>
                      </a:r>
                    </a:p>
                  </a:txBody>
                  <a:tcPr/>
                </a:tc>
                <a:tc hMerge="1">
                  <a:txBody>
                    <a:bodyPr/>
                    <a:lstStyle/>
                    <a:p>
                      <a:endParaRPr lang="en-HK" sz="3600" dirty="0">
                        <a:latin typeface="Aptos" panose="020B0004020202020204" pitchFamily="34" charset="0"/>
                      </a:endParaRPr>
                    </a:p>
                  </a:txBody>
                  <a:tcPr/>
                </a:tc>
                <a:extLst>
                  <a:ext uri="{0D108BD9-81ED-4DB2-BD59-A6C34878D82A}">
                    <a16:rowId xmlns:a16="http://schemas.microsoft.com/office/drawing/2014/main" val="2618065754"/>
                  </a:ext>
                </a:extLst>
              </a:tr>
              <a:tr h="462927">
                <a:tc>
                  <a:txBody>
                    <a:bodyPr/>
                    <a:lstStyle/>
                    <a:p>
                      <a:r>
                        <a:rPr lang="en-HK" sz="3600" b="1" dirty="0">
                          <a:latin typeface="Aptos" panose="020B0004020202020204" pitchFamily="34" charset="0"/>
                        </a:rPr>
                        <a:t>Mood Symptoms</a:t>
                      </a:r>
                    </a:p>
                  </a:txBody>
                  <a:tcPr/>
                </a:tc>
                <a:tc>
                  <a:txBody>
                    <a:bodyPr/>
                    <a:lstStyle/>
                    <a:p>
                      <a:r>
                        <a:rPr lang="en-HK" sz="3600" dirty="0">
                          <a:latin typeface="Aptos" panose="020B0004020202020204" pitchFamily="34" charset="0"/>
                        </a:rPr>
                        <a:t>Patient Health Questionnaire 9 (PHQ-9)</a:t>
                      </a:r>
                    </a:p>
                    <a:p>
                      <a:r>
                        <a:rPr lang="en-HK" sz="3600" dirty="0">
                          <a:latin typeface="Aptos" panose="020B0004020202020204" pitchFamily="34" charset="0"/>
                        </a:rPr>
                        <a:t>Distress Thermometer (DT)</a:t>
                      </a:r>
                    </a:p>
                  </a:txBody>
                  <a:tcPr/>
                </a:tc>
                <a:extLst>
                  <a:ext uri="{0D108BD9-81ED-4DB2-BD59-A6C34878D82A}">
                    <a16:rowId xmlns:a16="http://schemas.microsoft.com/office/drawing/2014/main" val="2189274117"/>
                  </a:ext>
                </a:extLst>
              </a:tr>
              <a:tr h="370840">
                <a:tc>
                  <a:txBody>
                    <a:bodyPr/>
                    <a:lstStyle/>
                    <a:p>
                      <a:r>
                        <a:rPr lang="en-HK" sz="3600" b="1" dirty="0">
                          <a:latin typeface="Aptos" panose="020B0004020202020204" pitchFamily="34" charset="0"/>
                        </a:rPr>
                        <a:t>4-test Cognitive Battery</a:t>
                      </a:r>
                    </a:p>
                  </a:txBody>
                  <a:tcPr/>
                </a:tc>
                <a:tc>
                  <a:txBody>
                    <a:bodyPr/>
                    <a:lstStyle/>
                    <a:p>
                      <a:r>
                        <a:rPr lang="en-US" sz="3600" dirty="0">
                          <a:latin typeface="Aptos" panose="020B0004020202020204" pitchFamily="34" charset="0"/>
                        </a:rPr>
                        <a:t>Color Trails 1 (CT1)</a:t>
                      </a:r>
                    </a:p>
                    <a:p>
                      <a:r>
                        <a:rPr lang="en-US" sz="3600" dirty="0">
                          <a:latin typeface="Aptos" panose="020B0004020202020204" pitchFamily="34" charset="0"/>
                        </a:rPr>
                        <a:t>Color Trails 2 (CT2)</a:t>
                      </a:r>
                    </a:p>
                    <a:p>
                      <a:r>
                        <a:rPr lang="en-US" sz="3600" dirty="0">
                          <a:latin typeface="Aptos" panose="020B0004020202020204" pitchFamily="34" charset="0"/>
                        </a:rPr>
                        <a:t>Trail Making A (TMT)</a:t>
                      </a:r>
                    </a:p>
                    <a:p>
                      <a:r>
                        <a:rPr lang="en-US" sz="3600" dirty="0">
                          <a:latin typeface="Aptos" panose="020B0004020202020204" pitchFamily="34" charset="0"/>
                        </a:rPr>
                        <a:t>Nondominant Grooved Pegboard Test (GPB)</a:t>
                      </a:r>
                      <a:endParaRPr lang="en-HK" sz="3600" dirty="0">
                        <a:latin typeface="Aptos" panose="020B0004020202020204" pitchFamily="34" charset="0"/>
                      </a:endParaRPr>
                    </a:p>
                  </a:txBody>
                  <a:tcPr/>
                </a:tc>
                <a:extLst>
                  <a:ext uri="{0D108BD9-81ED-4DB2-BD59-A6C34878D82A}">
                    <a16:rowId xmlns:a16="http://schemas.microsoft.com/office/drawing/2014/main" val="341159501"/>
                  </a:ext>
                </a:extLst>
              </a:tr>
            </a:tbl>
          </a:graphicData>
        </a:graphic>
      </p:graphicFrame>
      <p:sp>
        <p:nvSpPr>
          <p:cNvPr id="11" name="TextBox 10">
            <a:extLst>
              <a:ext uri="{FF2B5EF4-FFF2-40B4-BE49-F238E27FC236}">
                <a16:creationId xmlns:a16="http://schemas.microsoft.com/office/drawing/2014/main" id="{B4267D0E-7FBE-9F68-7E91-B257FE296AA0}"/>
              </a:ext>
            </a:extLst>
          </p:cNvPr>
          <p:cNvSpPr txBox="1"/>
          <p:nvPr/>
        </p:nvSpPr>
        <p:spPr>
          <a:xfrm>
            <a:off x="33206562" y="5562516"/>
            <a:ext cx="15339478" cy="4324261"/>
          </a:xfrm>
          <a:prstGeom prst="rect">
            <a:avLst/>
          </a:prstGeom>
          <a:noFill/>
        </p:spPr>
        <p:txBody>
          <a:bodyPr wrap="square" rtlCol="0">
            <a:spAutoFit/>
          </a:bodyPr>
          <a:lstStyle/>
          <a:p>
            <a:pPr algn="just">
              <a:spcAft>
                <a:spcPts val="600"/>
              </a:spcAft>
            </a:pPr>
            <a:r>
              <a:rPr lang="en-US" sz="4400" b="1" dirty="0">
                <a:solidFill>
                  <a:srgbClr val="8C1616"/>
                </a:solidFill>
                <a:latin typeface="Aptos" panose="020B0004020202020204" pitchFamily="34" charset="0"/>
                <a:cs typeface="Arial" panose="020B0604020202020204" pitchFamily="34" charset="0"/>
              </a:rPr>
              <a:t>Other Findings</a:t>
            </a:r>
            <a:endParaRPr lang="en-US" sz="3600" dirty="0">
              <a:solidFill>
                <a:prstClr val="black"/>
              </a:solidFill>
              <a:latin typeface="Aptos" panose="020B0004020202020204" pitchFamily="34" charset="0"/>
              <a:cs typeface="Arial" panose="020B0604020202020204" pitchFamily="34" charset="0"/>
            </a:endParaRP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LC was observed in 14% (60/427) of participants. </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Neurologic symptoms (e.g., headache, insomnia, and cognitive and mood symptoms) were reported in 43% of LC+ individuals. </a:t>
            </a:r>
          </a:p>
          <a:p>
            <a:pPr marL="571500" marR="0" lvl="0" indent="-571500" algn="just" defTabSz="457200" rtl="0" eaLnBrk="1" fontAlgn="auto" latinLnBrk="0" hangingPunct="1">
              <a:lnSpc>
                <a:spcPct val="100000"/>
              </a:lnSpc>
              <a:spcBef>
                <a:spcPts val="0"/>
              </a:spcBef>
              <a:spcAft>
                <a:spcPts val="600"/>
              </a:spcAft>
              <a:buClrTx/>
              <a:buSzTx/>
              <a:buFont typeface="Courier New" panose="02070309020205020404" pitchFamily="49" charset="0"/>
              <a:buChar char="o"/>
              <a:tabLst/>
              <a:defRPr/>
            </a:pPr>
            <a:r>
              <a:rPr lang="en-US" sz="3600" dirty="0">
                <a:solidFill>
                  <a:prstClr val="black"/>
                </a:solidFill>
                <a:latin typeface="Aptos" panose="020B0004020202020204" pitchFamily="34" charset="0"/>
                <a:cs typeface="Arial" panose="020B0604020202020204" pitchFamily="34" charset="0"/>
              </a:rPr>
              <a:t>Additional analyses of changes in cognitive performance using linear mixed models, adjusted for practice effects, yielded similar results (i.e., a significant difference in ΔCT2, p = 0.005).</a:t>
            </a:r>
          </a:p>
        </p:txBody>
      </p:sp>
      <p:graphicFrame>
        <p:nvGraphicFramePr>
          <p:cNvPr id="14" name="Table 13">
            <a:extLst>
              <a:ext uri="{FF2B5EF4-FFF2-40B4-BE49-F238E27FC236}">
                <a16:creationId xmlns:a16="http://schemas.microsoft.com/office/drawing/2014/main" id="{4BEEC1AD-7795-A95B-C1C7-AF19438F20A3}"/>
              </a:ext>
            </a:extLst>
          </p:cNvPr>
          <p:cNvGraphicFramePr>
            <a:graphicFrameLocks noGrp="1"/>
          </p:cNvGraphicFramePr>
          <p:nvPr>
            <p:extLst>
              <p:ext uri="{D42A27DB-BD31-4B8C-83A1-F6EECF244321}">
                <p14:modId xmlns:p14="http://schemas.microsoft.com/office/powerpoint/2010/main" val="2402390907"/>
              </p:ext>
            </p:extLst>
          </p:nvPr>
        </p:nvGraphicFramePr>
        <p:xfrm>
          <a:off x="781793" y="21912472"/>
          <a:ext cx="13974714" cy="10119360"/>
        </p:xfrm>
        <a:graphic>
          <a:graphicData uri="http://schemas.openxmlformats.org/drawingml/2006/table">
            <a:tbl>
              <a:tblPr firstRow="1" firstCol="1" bandRow="1">
                <a:tableStyleId>{3B4B98B0-60AC-42C2-AFA5-B58CD77FA1E5}</a:tableStyleId>
              </a:tblPr>
              <a:tblGrid>
                <a:gridCol w="4160966">
                  <a:extLst>
                    <a:ext uri="{9D8B030D-6E8A-4147-A177-3AD203B41FA5}">
                      <a16:colId xmlns:a16="http://schemas.microsoft.com/office/drawing/2014/main" val="2199989098"/>
                    </a:ext>
                  </a:extLst>
                </a:gridCol>
                <a:gridCol w="3910435">
                  <a:extLst>
                    <a:ext uri="{9D8B030D-6E8A-4147-A177-3AD203B41FA5}">
                      <a16:colId xmlns:a16="http://schemas.microsoft.com/office/drawing/2014/main" val="3238783866"/>
                    </a:ext>
                  </a:extLst>
                </a:gridCol>
                <a:gridCol w="3597270">
                  <a:extLst>
                    <a:ext uri="{9D8B030D-6E8A-4147-A177-3AD203B41FA5}">
                      <a16:colId xmlns:a16="http://schemas.microsoft.com/office/drawing/2014/main" val="1545969285"/>
                    </a:ext>
                  </a:extLst>
                </a:gridCol>
                <a:gridCol w="2306043">
                  <a:extLst>
                    <a:ext uri="{9D8B030D-6E8A-4147-A177-3AD203B41FA5}">
                      <a16:colId xmlns:a16="http://schemas.microsoft.com/office/drawing/2014/main" val="2465815556"/>
                    </a:ext>
                  </a:extLst>
                </a:gridCol>
              </a:tblGrid>
              <a:tr h="484458">
                <a:tc gridSpan="4">
                  <a:txBody>
                    <a:bodyPr/>
                    <a:lstStyle/>
                    <a:p>
                      <a:pPr marL="0" marR="0">
                        <a:buNone/>
                      </a:pPr>
                      <a:r>
                        <a:rPr lang="en-HK" sz="3600" b="1" dirty="0">
                          <a:solidFill>
                            <a:srgbClr val="000000"/>
                          </a:solidFill>
                          <a:effectLst/>
                          <a:latin typeface="Aptos" panose="020B0004020202020204" pitchFamily="34" charset="0"/>
                        </a:rPr>
                        <a:t>Table 2. Participants’ Characteristics at pre-COVID Assessment</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16250066"/>
                  </a:ext>
                </a:extLst>
              </a:tr>
              <a:tr h="484458">
                <a:tc>
                  <a:txBody>
                    <a:bodyPr/>
                    <a:lstStyle/>
                    <a:p>
                      <a:pPr marL="0" marR="0">
                        <a:buNone/>
                      </a:pPr>
                      <a:r>
                        <a:rPr lang="en-HK" sz="3600">
                          <a:effectLst/>
                          <a:latin typeface="Aptos" panose="020B0004020202020204" pitchFamily="34" charset="0"/>
                        </a:rPr>
                        <a:t> </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b="1" dirty="0">
                          <a:solidFill>
                            <a:srgbClr val="000000"/>
                          </a:solidFill>
                          <a:effectLst/>
                          <a:latin typeface="Aptos" panose="020B0004020202020204" pitchFamily="34" charset="0"/>
                        </a:rPr>
                        <a:t>LC+ (n=60)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b="1" dirty="0">
                          <a:solidFill>
                            <a:srgbClr val="000000"/>
                          </a:solidFill>
                          <a:effectLst/>
                          <a:latin typeface="Aptos" panose="020B0004020202020204" pitchFamily="34" charset="0"/>
                        </a:rPr>
                        <a:t>LC- (n=367)</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b="1">
                          <a:solidFill>
                            <a:srgbClr val="000000"/>
                          </a:solidFill>
                          <a:effectLst/>
                          <a:latin typeface="Aptos" panose="020B0004020202020204" pitchFamily="34" charset="0"/>
                        </a:rPr>
                        <a:t>p-value</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3389697491"/>
                  </a:ext>
                </a:extLst>
              </a:tr>
              <a:tr h="484458">
                <a:tc>
                  <a:txBody>
                    <a:bodyPr/>
                    <a:lstStyle/>
                    <a:p>
                      <a:pPr marL="0" marR="0">
                        <a:buNone/>
                      </a:pPr>
                      <a:r>
                        <a:rPr lang="en-HK" sz="3600" b="1">
                          <a:solidFill>
                            <a:srgbClr val="000000"/>
                          </a:solidFill>
                          <a:effectLst/>
                          <a:latin typeface="Aptos" panose="020B0004020202020204" pitchFamily="34" charset="0"/>
                        </a:rPr>
                        <a:t>Age, year</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32.2 (28.6, 37.6)</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32.3 (28.9, 38.0)</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0.891</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4018534003"/>
                  </a:ext>
                </a:extLst>
              </a:tr>
              <a:tr h="484458">
                <a:tc>
                  <a:txBody>
                    <a:bodyPr/>
                    <a:lstStyle/>
                    <a:p>
                      <a:pPr marL="0" marR="0">
                        <a:buNone/>
                      </a:pPr>
                      <a:r>
                        <a:rPr lang="en-HK" sz="3600" b="1">
                          <a:solidFill>
                            <a:srgbClr val="000000"/>
                          </a:solidFill>
                          <a:effectLst/>
                          <a:latin typeface="Aptos" panose="020B0004020202020204" pitchFamily="34" charset="0"/>
                        </a:rPr>
                        <a:t>Male, n (%)</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57 (95)</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360 (98)</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0.142</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3371787485"/>
                  </a:ext>
                </a:extLst>
              </a:tr>
              <a:tr h="484458">
                <a:tc>
                  <a:txBody>
                    <a:bodyPr/>
                    <a:lstStyle/>
                    <a:p>
                      <a:pPr marL="0" marR="0">
                        <a:buNone/>
                      </a:pPr>
                      <a:r>
                        <a:rPr lang="en-HK" sz="3600" b="1" dirty="0">
                          <a:solidFill>
                            <a:srgbClr val="000000"/>
                          </a:solidFill>
                          <a:effectLst/>
                          <a:latin typeface="Aptos" panose="020B0004020202020204" pitchFamily="34" charset="0"/>
                        </a:rPr>
                        <a:t>#HIV suppression, n (%) </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dirty="0">
                          <a:solidFill>
                            <a:srgbClr val="000000"/>
                          </a:solidFill>
                          <a:effectLst/>
                          <a:latin typeface="Aptos" panose="020B0004020202020204" pitchFamily="34" charset="0"/>
                        </a:rPr>
                        <a:t>60 (100)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363 (99)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0.416</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288652317"/>
                  </a:ext>
                </a:extLst>
              </a:tr>
              <a:tr h="484458">
                <a:tc>
                  <a:txBody>
                    <a:bodyPr/>
                    <a:lstStyle/>
                    <a:p>
                      <a:pPr marL="0" marR="0">
                        <a:buNone/>
                      </a:pPr>
                      <a:r>
                        <a:rPr lang="en-HK" sz="3600" b="1" dirty="0">
                          <a:solidFill>
                            <a:srgbClr val="000000"/>
                          </a:solidFill>
                          <a:effectLst/>
                          <a:latin typeface="Aptos" panose="020B0004020202020204" pitchFamily="34" charset="0"/>
                        </a:rPr>
                        <a:t>Weeks post-AHI </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335 (241, 383)</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334 (237, 387)</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0.888</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1334761511"/>
                  </a:ext>
                </a:extLst>
              </a:tr>
              <a:tr h="484458">
                <a:tc>
                  <a:txBody>
                    <a:bodyPr/>
                    <a:lstStyle/>
                    <a:p>
                      <a:pPr marL="0" marR="0">
                        <a:buNone/>
                      </a:pPr>
                      <a:r>
                        <a:rPr lang="en-HK" sz="3600" b="1" dirty="0">
                          <a:solidFill>
                            <a:srgbClr val="000000"/>
                          </a:solidFill>
                          <a:effectLst/>
                          <a:latin typeface="Aptos" panose="020B0004020202020204" pitchFamily="34" charset="0"/>
                        </a:rPr>
                        <a:t>CD4 T-cell count</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dirty="0">
                          <a:solidFill>
                            <a:srgbClr val="000000"/>
                          </a:solidFill>
                          <a:effectLst/>
                          <a:latin typeface="Aptos" panose="020B0004020202020204" pitchFamily="34" charset="0"/>
                        </a:rPr>
                        <a:t>657 (560, 781)</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684 (567, 870)</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0.391</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1895112711"/>
                  </a:ext>
                </a:extLst>
              </a:tr>
              <a:tr h="484458">
                <a:tc>
                  <a:txBody>
                    <a:bodyPr/>
                    <a:lstStyle/>
                    <a:p>
                      <a:pPr marL="0" marR="0">
                        <a:buNone/>
                      </a:pPr>
                      <a:r>
                        <a:rPr lang="en-HK" sz="3600" b="1">
                          <a:solidFill>
                            <a:srgbClr val="000000"/>
                          </a:solidFill>
                          <a:effectLst/>
                          <a:latin typeface="Aptos" panose="020B0004020202020204" pitchFamily="34" charset="0"/>
                        </a:rPr>
                        <a:t>CD8 T-cell count</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600 (453, 760)</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644 (486, 833)</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0.178</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4074475218"/>
                  </a:ext>
                </a:extLst>
              </a:tr>
              <a:tr h="484458">
                <a:tc>
                  <a:txBody>
                    <a:bodyPr/>
                    <a:lstStyle/>
                    <a:p>
                      <a:pPr marL="0" marR="0">
                        <a:buNone/>
                      </a:pPr>
                      <a:r>
                        <a:rPr lang="en-HK" sz="3600" b="1">
                          <a:solidFill>
                            <a:srgbClr val="000000"/>
                          </a:solidFill>
                          <a:effectLst/>
                          <a:latin typeface="Aptos" panose="020B0004020202020204" pitchFamily="34" charset="0"/>
                        </a:rPr>
                        <a:t>CD4/CD8 ratio</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1.22 (0.90, 1.35)</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1.09 (0.88, 1.36)</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0.307</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3291996736"/>
                  </a:ext>
                </a:extLst>
              </a:tr>
              <a:tr h="484458">
                <a:tc>
                  <a:txBody>
                    <a:bodyPr/>
                    <a:lstStyle/>
                    <a:p>
                      <a:pPr marL="0" marR="0">
                        <a:buNone/>
                      </a:pPr>
                      <a:r>
                        <a:rPr lang="en-HK" sz="3600" b="1" dirty="0">
                          <a:solidFill>
                            <a:srgbClr val="000000"/>
                          </a:solidFill>
                          <a:effectLst/>
                          <a:latin typeface="Aptos" panose="020B0004020202020204" pitchFamily="34" charset="0"/>
                        </a:rPr>
                        <a:t>z-CT1</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1.32 (0.82, 1.92)</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1.49 (1.04, 1.89)</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0.243</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2570084995"/>
                  </a:ext>
                </a:extLst>
              </a:tr>
              <a:tr h="484458">
                <a:tc>
                  <a:txBody>
                    <a:bodyPr/>
                    <a:lstStyle/>
                    <a:p>
                      <a:pPr marL="0" marR="0">
                        <a:buNone/>
                      </a:pPr>
                      <a:r>
                        <a:rPr lang="en-HK" sz="3600" b="1" dirty="0">
                          <a:solidFill>
                            <a:srgbClr val="000000"/>
                          </a:solidFill>
                          <a:effectLst/>
                          <a:latin typeface="Aptos" panose="020B0004020202020204" pitchFamily="34" charset="0"/>
                        </a:rPr>
                        <a:t>z-CT2</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1.05 (0.74, 1.65)</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1.02 (0.56, 1.52)</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0.260</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1493924105"/>
                  </a:ext>
                </a:extLst>
              </a:tr>
              <a:tr h="484458">
                <a:tc>
                  <a:txBody>
                    <a:bodyPr/>
                    <a:lstStyle/>
                    <a:p>
                      <a:pPr marL="0" marR="0">
                        <a:buNone/>
                      </a:pPr>
                      <a:r>
                        <a:rPr lang="en-HK" sz="3600" b="1" dirty="0">
                          <a:solidFill>
                            <a:srgbClr val="000000"/>
                          </a:solidFill>
                          <a:effectLst/>
                          <a:latin typeface="Aptos" panose="020B0004020202020204" pitchFamily="34" charset="0"/>
                        </a:rPr>
                        <a:t>z-TMT </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1.00 (0.22, 1.44)</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0.92 (0.32, 1.43)</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0.948</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829163000"/>
                  </a:ext>
                </a:extLst>
              </a:tr>
              <a:tr h="329771">
                <a:tc>
                  <a:txBody>
                    <a:bodyPr/>
                    <a:lstStyle/>
                    <a:p>
                      <a:pPr marL="0" marR="0">
                        <a:buNone/>
                      </a:pPr>
                      <a:r>
                        <a:rPr lang="en-HK" sz="3600" b="1" dirty="0">
                          <a:solidFill>
                            <a:srgbClr val="000000"/>
                          </a:solidFill>
                          <a:effectLst/>
                          <a:latin typeface="Aptos" panose="020B0004020202020204" pitchFamily="34" charset="0"/>
                        </a:rPr>
                        <a:t>z-GPB</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dirty="0">
                          <a:solidFill>
                            <a:srgbClr val="000000"/>
                          </a:solidFill>
                          <a:effectLst/>
                          <a:latin typeface="Aptos" panose="020B0004020202020204" pitchFamily="34" charset="0"/>
                        </a:rPr>
                        <a:t>0.77 (0.17, 1.19)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dirty="0">
                          <a:solidFill>
                            <a:srgbClr val="000000"/>
                          </a:solidFill>
                          <a:effectLst/>
                          <a:latin typeface="Aptos" panose="020B0004020202020204" pitchFamily="34" charset="0"/>
                        </a:rPr>
                        <a:t>0.78 (0.09, 1.37)</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0.935</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3498953466"/>
                  </a:ext>
                </a:extLst>
              </a:tr>
              <a:tr h="484458">
                <a:tc>
                  <a:txBody>
                    <a:bodyPr/>
                    <a:lstStyle/>
                    <a:p>
                      <a:pPr marL="0" marR="0">
                        <a:buNone/>
                      </a:pPr>
                      <a:r>
                        <a:rPr lang="en-HK" sz="3600" b="1">
                          <a:solidFill>
                            <a:srgbClr val="000000"/>
                          </a:solidFill>
                          <a:effectLst/>
                          <a:latin typeface="Aptos" panose="020B0004020202020204" pitchFamily="34" charset="0"/>
                        </a:rPr>
                        <a:t>*NPZ-4 </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0.94 (0.62, 1.39)</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1.01 (0.66, 1.30)</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0.961</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3209822839"/>
                  </a:ext>
                </a:extLst>
              </a:tr>
              <a:tr h="323381">
                <a:tc>
                  <a:txBody>
                    <a:bodyPr/>
                    <a:lstStyle/>
                    <a:p>
                      <a:pPr marL="0" marR="0">
                        <a:buNone/>
                      </a:pPr>
                      <a:r>
                        <a:rPr lang="en-HK" sz="3600" b="1" dirty="0">
                          <a:solidFill>
                            <a:srgbClr val="000000"/>
                          </a:solidFill>
                          <a:effectLst/>
                          <a:latin typeface="Aptos" panose="020B0004020202020204" pitchFamily="34" charset="0"/>
                        </a:rPr>
                        <a:t>PHQ-9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5 (3, 7)</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4 (1, 8)</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0.108</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2857974564"/>
                  </a:ext>
                </a:extLst>
              </a:tr>
              <a:tr h="484458">
                <a:tc>
                  <a:txBody>
                    <a:bodyPr/>
                    <a:lstStyle/>
                    <a:p>
                      <a:pPr marL="0" marR="0">
                        <a:buNone/>
                      </a:pPr>
                      <a:r>
                        <a:rPr lang="en-HK" sz="3600" b="1" dirty="0">
                          <a:solidFill>
                            <a:srgbClr val="000000"/>
                          </a:solidFill>
                          <a:effectLst/>
                          <a:latin typeface="Aptos" panose="020B0004020202020204" pitchFamily="34" charset="0"/>
                        </a:rPr>
                        <a:t>DT</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2.45 (1.00, 5.00)</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PH" sz="3600">
                          <a:solidFill>
                            <a:srgbClr val="000000"/>
                          </a:solidFill>
                          <a:effectLst/>
                          <a:latin typeface="Aptos" panose="020B0004020202020204" pitchFamily="34" charset="0"/>
                        </a:rPr>
                        <a:t>2.10 (1.00, 4.10)</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a:txBody>
                    <a:bodyPr/>
                    <a:lstStyle/>
                    <a:p>
                      <a:pPr marL="0" marR="0" algn="ctr">
                        <a:buNone/>
                      </a:pPr>
                      <a:r>
                        <a:rPr lang="en-HK" sz="3600">
                          <a:solidFill>
                            <a:srgbClr val="000000"/>
                          </a:solidFill>
                          <a:effectLst/>
                          <a:latin typeface="Aptos" panose="020B0004020202020204" pitchFamily="34" charset="0"/>
                        </a:rPr>
                        <a:t>0.578</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extLst>
                  <a:ext uri="{0D108BD9-81ED-4DB2-BD59-A6C34878D82A}">
                    <a16:rowId xmlns:a16="http://schemas.microsoft.com/office/drawing/2014/main" val="3172575007"/>
                  </a:ext>
                </a:extLst>
              </a:tr>
              <a:tr h="719545">
                <a:tc gridSpan="4">
                  <a:txBody>
                    <a:bodyPr/>
                    <a:lstStyle/>
                    <a:p>
                      <a:pPr marL="0" marR="0">
                        <a:buNone/>
                      </a:pPr>
                      <a:r>
                        <a:rPr lang="en-HK" sz="2600" b="0" dirty="0">
                          <a:solidFill>
                            <a:srgbClr val="000000"/>
                          </a:solidFill>
                          <a:effectLst/>
                          <a:latin typeface="Aptos" panose="020B0004020202020204" pitchFamily="34" charset="0"/>
                        </a:rPr>
                        <a:t>Median (Interquartile range) is provided unless specified. # Plasma HIV RNA &lt;50 cps/ml; * NPZ-4: Average z-score of the 4-test battery. </a:t>
                      </a:r>
                      <a:endParaRPr lang="en-US" sz="2600" b="0" dirty="0">
                        <a:effectLst/>
                        <a:latin typeface="Aptos" panose="020B0004020202020204" pitchFamily="34" charset="0"/>
                        <a:ea typeface="Calibri" panose="020F0502020204030204" pitchFamily="34" charset="0"/>
                        <a:cs typeface="Cordia New" panose="020B0304020202020204" pitchFamily="34" charset="-34"/>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95290371"/>
                  </a:ext>
                </a:extLst>
              </a:tr>
            </a:tbl>
          </a:graphicData>
        </a:graphic>
      </p:graphicFrame>
      <p:graphicFrame>
        <p:nvGraphicFramePr>
          <p:cNvPr id="30" name="Table 29">
            <a:extLst>
              <a:ext uri="{FF2B5EF4-FFF2-40B4-BE49-F238E27FC236}">
                <a16:creationId xmlns:a16="http://schemas.microsoft.com/office/drawing/2014/main" id="{C4140AC9-F6CA-B393-0DF5-3A9996ED9A4C}"/>
              </a:ext>
            </a:extLst>
          </p:cNvPr>
          <p:cNvGraphicFramePr>
            <a:graphicFrameLocks noGrp="1"/>
          </p:cNvGraphicFramePr>
          <p:nvPr>
            <p:extLst>
              <p:ext uri="{D42A27DB-BD31-4B8C-83A1-F6EECF244321}">
                <p14:modId xmlns:p14="http://schemas.microsoft.com/office/powerpoint/2010/main" val="1722461773"/>
              </p:ext>
            </p:extLst>
          </p:nvPr>
        </p:nvGraphicFramePr>
        <p:xfrm>
          <a:off x="15886634" y="19169272"/>
          <a:ext cx="16182283" cy="12862560"/>
        </p:xfrm>
        <a:graphic>
          <a:graphicData uri="http://schemas.openxmlformats.org/drawingml/2006/table">
            <a:tbl>
              <a:tblPr firstRow="1" firstCol="1" bandRow="1">
                <a:tableStyleId>{3B4B98B0-60AC-42C2-AFA5-B58CD77FA1E5}</a:tableStyleId>
              </a:tblPr>
              <a:tblGrid>
                <a:gridCol w="2534753">
                  <a:extLst>
                    <a:ext uri="{9D8B030D-6E8A-4147-A177-3AD203B41FA5}">
                      <a16:colId xmlns:a16="http://schemas.microsoft.com/office/drawing/2014/main" val="1950862031"/>
                    </a:ext>
                  </a:extLst>
                </a:gridCol>
                <a:gridCol w="3077384">
                  <a:extLst>
                    <a:ext uri="{9D8B030D-6E8A-4147-A177-3AD203B41FA5}">
                      <a16:colId xmlns:a16="http://schemas.microsoft.com/office/drawing/2014/main" val="3563326517"/>
                    </a:ext>
                  </a:extLst>
                </a:gridCol>
                <a:gridCol w="3077384">
                  <a:extLst>
                    <a:ext uri="{9D8B030D-6E8A-4147-A177-3AD203B41FA5}">
                      <a16:colId xmlns:a16="http://schemas.microsoft.com/office/drawing/2014/main" val="434598840"/>
                    </a:ext>
                  </a:extLst>
                </a:gridCol>
                <a:gridCol w="3344983">
                  <a:extLst>
                    <a:ext uri="{9D8B030D-6E8A-4147-A177-3AD203B41FA5}">
                      <a16:colId xmlns:a16="http://schemas.microsoft.com/office/drawing/2014/main" val="35511376"/>
                    </a:ext>
                  </a:extLst>
                </a:gridCol>
                <a:gridCol w="2943584">
                  <a:extLst>
                    <a:ext uri="{9D8B030D-6E8A-4147-A177-3AD203B41FA5}">
                      <a16:colId xmlns:a16="http://schemas.microsoft.com/office/drawing/2014/main" val="848846624"/>
                    </a:ext>
                  </a:extLst>
                </a:gridCol>
                <a:gridCol w="1204195">
                  <a:extLst>
                    <a:ext uri="{9D8B030D-6E8A-4147-A177-3AD203B41FA5}">
                      <a16:colId xmlns:a16="http://schemas.microsoft.com/office/drawing/2014/main" val="3497911112"/>
                    </a:ext>
                  </a:extLst>
                </a:gridCol>
              </a:tblGrid>
              <a:tr h="184150">
                <a:tc gridSpan="6">
                  <a:txBody>
                    <a:bodyPr/>
                    <a:lstStyle/>
                    <a:p>
                      <a:pPr>
                        <a:buNone/>
                      </a:pPr>
                      <a:r>
                        <a:rPr lang="en-US" sz="3600" dirty="0">
                          <a:effectLst/>
                          <a:latin typeface="Aptos" panose="020B0004020202020204" pitchFamily="34" charset="0"/>
                          <a:cs typeface="Cordia New" panose="020B0304020202020204" pitchFamily="34" charset="-34"/>
                        </a:rPr>
                        <a:t>Table 3. Changes of Neuropsychiatric and HIV Metrics by Long COVID Status</a:t>
                      </a:r>
                    </a:p>
                  </a:txBody>
                  <a:tcPr marL="0" marR="0" marT="0" marB="0" anchor="b"/>
                </a:tc>
                <a:tc hMerge="1">
                  <a:txBody>
                    <a:bodyPr/>
                    <a:lstStyle/>
                    <a:p>
                      <a:pPr marL="0" marR="0" algn="ctr">
                        <a:buNone/>
                      </a:pP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hMerge="1">
                  <a:txBody>
                    <a:bodyPr/>
                    <a:lstStyle/>
                    <a:p>
                      <a:endParaRPr lang="en-US"/>
                    </a:p>
                  </a:txBody>
                  <a:tcPr/>
                </a:tc>
                <a:tc hMerge="1">
                  <a:txBody>
                    <a:bodyPr/>
                    <a:lstStyle/>
                    <a:p>
                      <a:pPr marL="0" marR="0" algn="ctr">
                        <a:buNone/>
                      </a:pP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hMerge="1">
                  <a:txBody>
                    <a:bodyPr/>
                    <a:lstStyle/>
                    <a:p>
                      <a:endParaRPr lang="en-US"/>
                    </a:p>
                  </a:txBody>
                  <a:tcPr/>
                </a:tc>
                <a:tc hMerge="1">
                  <a:txBody>
                    <a:bodyPr/>
                    <a:lstStyle/>
                    <a:p>
                      <a:pPr>
                        <a:buNone/>
                      </a:pPr>
                      <a:endParaRPr lang="en-US" sz="3600" dirty="0">
                        <a:effectLst/>
                        <a:latin typeface="Aptos" panose="020B000402020202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4060264275"/>
                  </a:ext>
                </a:extLst>
              </a:tr>
              <a:tr h="184150">
                <a:tc>
                  <a:txBody>
                    <a:bodyPr/>
                    <a:lstStyle/>
                    <a:p>
                      <a:pPr>
                        <a:buNone/>
                      </a:pPr>
                      <a:endParaRPr lang="en-US" sz="3600" dirty="0">
                        <a:effectLst/>
                        <a:latin typeface="Aptos" panose="020B0004020202020204" pitchFamily="34" charset="0"/>
                        <a:cs typeface="Cordia New" panose="020B0304020202020204" pitchFamily="34" charset="-34"/>
                      </a:endParaRPr>
                    </a:p>
                  </a:txBody>
                  <a:tcPr marL="0" marR="0" marT="0" marB="0" anchor="b"/>
                </a:tc>
                <a:tc gridSpan="2">
                  <a:txBody>
                    <a:bodyPr/>
                    <a:lstStyle/>
                    <a:p>
                      <a:pPr marL="0" marR="0" algn="ctr">
                        <a:buNone/>
                      </a:pPr>
                      <a:r>
                        <a:rPr lang="en-US" sz="3600" b="1" dirty="0">
                          <a:effectLst/>
                          <a:latin typeface="Aptos" panose="020B0004020202020204" pitchFamily="34" charset="0"/>
                        </a:rPr>
                        <a:t>LC+ (N=60)</a:t>
                      </a:r>
                      <a:endParaRPr lang="en-US" sz="3600" b="1"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hMerge="1">
                  <a:txBody>
                    <a:bodyPr/>
                    <a:lstStyle/>
                    <a:p>
                      <a:endParaRPr lang="en-US"/>
                    </a:p>
                  </a:txBody>
                  <a:tcPr/>
                </a:tc>
                <a:tc gridSpan="2">
                  <a:txBody>
                    <a:bodyPr/>
                    <a:lstStyle/>
                    <a:p>
                      <a:pPr marL="0" marR="0" algn="ctr">
                        <a:buNone/>
                      </a:pPr>
                      <a:r>
                        <a:rPr lang="en-US" sz="3600" b="1" dirty="0">
                          <a:effectLst/>
                          <a:latin typeface="Aptos" panose="020B0004020202020204" pitchFamily="34" charset="0"/>
                        </a:rPr>
                        <a:t>LC- (N=367)</a:t>
                      </a:r>
                      <a:endParaRPr lang="en-US" sz="3600" b="1"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hMerge="1">
                  <a:txBody>
                    <a:bodyPr/>
                    <a:lstStyle/>
                    <a:p>
                      <a:endParaRPr lang="en-US"/>
                    </a:p>
                  </a:txBody>
                  <a:tcPr/>
                </a:tc>
                <a:tc>
                  <a:txBody>
                    <a:bodyPr/>
                    <a:lstStyle/>
                    <a:p>
                      <a:pPr>
                        <a:buNone/>
                      </a:pPr>
                      <a:endParaRPr lang="en-US" sz="3600">
                        <a:effectLst/>
                        <a:latin typeface="Aptos" panose="020B000402020202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2067877530"/>
                  </a:ext>
                </a:extLst>
              </a:tr>
              <a:tr h="184150">
                <a:tc>
                  <a:txBody>
                    <a:bodyPr/>
                    <a:lstStyle/>
                    <a:p>
                      <a:pPr marL="0" marR="0">
                        <a:buNone/>
                      </a:pPr>
                      <a:r>
                        <a:rPr lang="en-US" sz="3600">
                          <a:effectLst/>
                          <a:latin typeface="Aptos" panose="020B0004020202020204" pitchFamily="34" charset="0"/>
                        </a:rPr>
                        <a:t>Outcome</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b="1">
                          <a:effectLst/>
                          <a:latin typeface="Aptos" panose="020B0004020202020204" pitchFamily="34" charset="0"/>
                        </a:rPr>
                        <a:t>Pre-COVID</a:t>
                      </a:r>
                      <a:endParaRPr lang="en-US" sz="3600" b="1">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b="1">
                          <a:effectLst/>
                          <a:latin typeface="Aptos" panose="020B0004020202020204" pitchFamily="34" charset="0"/>
                        </a:rPr>
                        <a:t>Post-COVID</a:t>
                      </a:r>
                      <a:endParaRPr lang="en-US" sz="3600" b="1">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b="1">
                          <a:effectLst/>
                          <a:latin typeface="Aptos" panose="020B0004020202020204" pitchFamily="34" charset="0"/>
                        </a:rPr>
                        <a:t>Pre-COVID</a:t>
                      </a:r>
                      <a:endParaRPr lang="en-US" sz="3600" b="1">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b="1">
                          <a:effectLst/>
                          <a:latin typeface="Aptos" panose="020B0004020202020204" pitchFamily="34" charset="0"/>
                        </a:rPr>
                        <a:t>Post-COVID</a:t>
                      </a:r>
                      <a:endParaRPr lang="en-US" sz="3600" b="1">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b="1" dirty="0">
                          <a:effectLst/>
                          <a:latin typeface="Aptos" panose="020B0004020202020204" pitchFamily="34" charset="0"/>
                        </a:rPr>
                        <a:t>p</a:t>
                      </a:r>
                      <a:endParaRPr lang="en-US" sz="3600" b="1"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2075828304"/>
                  </a:ext>
                </a:extLst>
              </a:tr>
              <a:tr h="184150">
                <a:tc>
                  <a:txBody>
                    <a:bodyPr/>
                    <a:lstStyle/>
                    <a:p>
                      <a:pPr marL="0" marR="0">
                        <a:buNone/>
                      </a:pPr>
                      <a:r>
                        <a:rPr lang="en-US" sz="3600" dirty="0">
                          <a:effectLst/>
                          <a:latin typeface="Aptos" panose="020B0004020202020204" pitchFamily="34" charset="0"/>
                        </a:rPr>
                        <a:t>z-CT1</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tc>
                <a:tc>
                  <a:txBody>
                    <a:bodyPr/>
                    <a:lstStyle/>
                    <a:p>
                      <a:pPr marL="0" marR="0" algn="ctr">
                        <a:buNone/>
                      </a:pPr>
                      <a:r>
                        <a:rPr lang="en-US" sz="3600" dirty="0">
                          <a:effectLst/>
                          <a:latin typeface="Aptos" panose="020B0004020202020204" pitchFamily="34" charset="0"/>
                        </a:rPr>
                        <a:t>1.32 </a:t>
                      </a:r>
                    </a:p>
                    <a:p>
                      <a:pPr marL="0" marR="0" algn="ctr">
                        <a:buNone/>
                      </a:pPr>
                      <a:r>
                        <a:rPr lang="en-US" sz="3600" dirty="0">
                          <a:effectLst/>
                          <a:latin typeface="Aptos" panose="020B0004020202020204" pitchFamily="34" charset="0"/>
                        </a:rPr>
                        <a:t>(0.82, 1.92)</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1.53 </a:t>
                      </a:r>
                    </a:p>
                    <a:p>
                      <a:pPr marL="0" marR="0" algn="ctr">
                        <a:buNone/>
                      </a:pPr>
                      <a:r>
                        <a:rPr lang="en-US" sz="3600" dirty="0">
                          <a:effectLst/>
                          <a:latin typeface="Aptos" panose="020B0004020202020204" pitchFamily="34" charset="0"/>
                        </a:rPr>
                        <a:t>(0.97, 1.94)</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1.49 </a:t>
                      </a:r>
                    </a:p>
                    <a:p>
                      <a:pPr marL="0" marR="0" algn="ctr">
                        <a:buNone/>
                      </a:pPr>
                      <a:r>
                        <a:rPr lang="en-US" sz="3600" dirty="0">
                          <a:effectLst/>
                          <a:latin typeface="Aptos" panose="020B0004020202020204" pitchFamily="34" charset="0"/>
                        </a:rPr>
                        <a:t>(1.04, 1.89)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1.49 </a:t>
                      </a:r>
                    </a:p>
                    <a:p>
                      <a:pPr marL="0" marR="0" algn="ctr">
                        <a:buNone/>
                      </a:pPr>
                      <a:r>
                        <a:rPr lang="en-US" sz="3600" dirty="0">
                          <a:effectLst/>
                          <a:latin typeface="Aptos" panose="020B0004020202020204" pitchFamily="34" charset="0"/>
                        </a:rPr>
                        <a:t>(1.08, 1.89)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a:effectLst/>
                          <a:latin typeface="Aptos" panose="020B0004020202020204" pitchFamily="34" charset="0"/>
                        </a:rPr>
                        <a:t>0.948</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992411292"/>
                  </a:ext>
                </a:extLst>
              </a:tr>
              <a:tr h="184150">
                <a:tc>
                  <a:txBody>
                    <a:bodyPr/>
                    <a:lstStyle/>
                    <a:p>
                      <a:pPr marL="0" marR="0">
                        <a:buNone/>
                      </a:pPr>
                      <a:r>
                        <a:rPr lang="en-US" sz="3600" dirty="0">
                          <a:effectLst/>
                          <a:latin typeface="Aptos" panose="020B0004020202020204" pitchFamily="34" charset="0"/>
                        </a:rPr>
                        <a:t>z-CT2</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tc>
                <a:tc>
                  <a:txBody>
                    <a:bodyPr/>
                    <a:lstStyle/>
                    <a:p>
                      <a:pPr marL="0" marR="0" algn="ctr">
                        <a:buNone/>
                      </a:pPr>
                      <a:r>
                        <a:rPr lang="en-US" sz="3600" dirty="0">
                          <a:effectLst/>
                          <a:latin typeface="Aptos" panose="020B0004020202020204" pitchFamily="34" charset="0"/>
                        </a:rPr>
                        <a:t>1.05 </a:t>
                      </a:r>
                    </a:p>
                    <a:p>
                      <a:pPr marL="0" marR="0" algn="ctr">
                        <a:buNone/>
                      </a:pPr>
                      <a:r>
                        <a:rPr lang="en-US" sz="3600" dirty="0">
                          <a:effectLst/>
                          <a:latin typeface="Aptos" panose="020B0004020202020204" pitchFamily="34" charset="0"/>
                        </a:rPr>
                        <a:t>(0.74, 1.65)</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1.06 </a:t>
                      </a:r>
                    </a:p>
                    <a:p>
                      <a:pPr marL="0" marR="0" algn="ctr">
                        <a:buNone/>
                      </a:pPr>
                      <a:r>
                        <a:rPr lang="en-US" sz="3600" dirty="0">
                          <a:effectLst/>
                          <a:latin typeface="Aptos" panose="020B0004020202020204" pitchFamily="34" charset="0"/>
                        </a:rPr>
                        <a:t>(0.48, 1.69)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1.02 </a:t>
                      </a:r>
                    </a:p>
                    <a:p>
                      <a:pPr marL="0" marR="0" algn="ctr">
                        <a:buNone/>
                      </a:pPr>
                      <a:r>
                        <a:rPr lang="en-US" sz="3600" dirty="0">
                          <a:effectLst/>
                          <a:latin typeface="Aptos" panose="020B0004020202020204" pitchFamily="34" charset="0"/>
                        </a:rPr>
                        <a:t>(0.56, 1.52)</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1.14 </a:t>
                      </a:r>
                    </a:p>
                    <a:p>
                      <a:pPr marL="0" marR="0" algn="ctr">
                        <a:buNone/>
                      </a:pPr>
                      <a:r>
                        <a:rPr lang="en-US" sz="3600" dirty="0">
                          <a:effectLst/>
                          <a:latin typeface="Aptos" panose="020B0004020202020204" pitchFamily="34" charset="0"/>
                        </a:rPr>
                        <a:t>(0.68, 1.58)</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b="1" dirty="0">
                          <a:effectLst/>
                          <a:latin typeface="Aptos" panose="020B0004020202020204" pitchFamily="34" charset="0"/>
                        </a:rPr>
                        <a:t>0.042</a:t>
                      </a:r>
                      <a:endParaRPr lang="en-US" sz="3600" b="1"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2950067481"/>
                  </a:ext>
                </a:extLst>
              </a:tr>
              <a:tr h="184150">
                <a:tc>
                  <a:txBody>
                    <a:bodyPr/>
                    <a:lstStyle/>
                    <a:p>
                      <a:pPr marL="0" marR="0">
                        <a:buNone/>
                      </a:pPr>
                      <a:r>
                        <a:rPr lang="en-US" sz="3600" dirty="0">
                          <a:effectLst/>
                          <a:latin typeface="Aptos" panose="020B0004020202020204" pitchFamily="34" charset="0"/>
                          <a:ea typeface="Calibri" panose="020F0502020204030204" pitchFamily="34" charset="0"/>
                          <a:cs typeface="Cordia New" panose="020B0304020202020204" pitchFamily="34" charset="-34"/>
                        </a:rPr>
                        <a:t>Z-TMT</a:t>
                      </a:r>
                    </a:p>
                  </a:txBody>
                  <a:tcPr marL="0" marR="0" marT="0" marB="0"/>
                </a:tc>
                <a:tc>
                  <a:txBody>
                    <a:bodyPr/>
                    <a:lstStyle/>
                    <a:p>
                      <a:pPr marL="0" marR="0" algn="ctr">
                        <a:buNone/>
                      </a:pPr>
                      <a:r>
                        <a:rPr lang="en-US" sz="3600" dirty="0">
                          <a:effectLst/>
                          <a:latin typeface="Aptos" panose="020B0004020202020204" pitchFamily="34" charset="0"/>
                        </a:rPr>
                        <a:t>1.00 </a:t>
                      </a:r>
                    </a:p>
                    <a:p>
                      <a:pPr marL="0" marR="0" algn="ctr">
                        <a:buNone/>
                      </a:pPr>
                      <a:r>
                        <a:rPr lang="en-US" sz="3600" dirty="0">
                          <a:effectLst/>
                          <a:latin typeface="Aptos" panose="020B0004020202020204" pitchFamily="34" charset="0"/>
                        </a:rPr>
                        <a:t>(0.22, 1.44)</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0.90 </a:t>
                      </a:r>
                    </a:p>
                    <a:p>
                      <a:pPr marL="0" marR="0" algn="ctr">
                        <a:buNone/>
                      </a:pPr>
                      <a:r>
                        <a:rPr lang="en-US" sz="3600" dirty="0">
                          <a:effectLst/>
                          <a:latin typeface="Aptos" panose="020B0004020202020204" pitchFamily="34" charset="0"/>
                        </a:rPr>
                        <a:t>(-0.21, 1.60)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0.92 </a:t>
                      </a:r>
                    </a:p>
                    <a:p>
                      <a:pPr marL="0" marR="0" algn="ctr">
                        <a:buNone/>
                      </a:pPr>
                      <a:r>
                        <a:rPr lang="en-US" sz="3600" dirty="0">
                          <a:effectLst/>
                          <a:latin typeface="Aptos" panose="020B0004020202020204" pitchFamily="34" charset="0"/>
                        </a:rPr>
                        <a:t>(0.32, 1.43)</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0.91 </a:t>
                      </a:r>
                    </a:p>
                    <a:p>
                      <a:pPr marL="0" marR="0" algn="ctr">
                        <a:buNone/>
                      </a:pPr>
                      <a:r>
                        <a:rPr lang="en-US" sz="3600" dirty="0">
                          <a:effectLst/>
                          <a:latin typeface="Aptos" panose="020B0004020202020204" pitchFamily="34" charset="0"/>
                        </a:rPr>
                        <a:t>(0.39, 1.38)</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0.235</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3359007865"/>
                  </a:ext>
                </a:extLst>
              </a:tr>
              <a:tr h="184150">
                <a:tc>
                  <a:txBody>
                    <a:bodyPr/>
                    <a:lstStyle/>
                    <a:p>
                      <a:pPr marL="0" marR="0">
                        <a:buNone/>
                      </a:pPr>
                      <a:r>
                        <a:rPr lang="en-US" sz="3600" dirty="0">
                          <a:effectLst/>
                          <a:latin typeface="Aptos" panose="020B0004020202020204" pitchFamily="34" charset="0"/>
                        </a:rPr>
                        <a:t>z-GPB</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tc>
                <a:tc>
                  <a:txBody>
                    <a:bodyPr/>
                    <a:lstStyle/>
                    <a:p>
                      <a:pPr marL="0" marR="0" algn="ctr">
                        <a:buNone/>
                      </a:pPr>
                      <a:r>
                        <a:rPr lang="en-US" sz="3600" dirty="0">
                          <a:effectLst/>
                          <a:latin typeface="Aptos" panose="020B0004020202020204" pitchFamily="34" charset="0"/>
                        </a:rPr>
                        <a:t>0.77 </a:t>
                      </a:r>
                    </a:p>
                    <a:p>
                      <a:pPr marL="0" marR="0" algn="ctr">
                        <a:buNone/>
                      </a:pPr>
                      <a:r>
                        <a:rPr lang="en-US" sz="3600" dirty="0">
                          <a:effectLst/>
                          <a:latin typeface="Aptos" panose="020B0004020202020204" pitchFamily="34" charset="0"/>
                        </a:rPr>
                        <a:t>(0.17, 1.19)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0.67 </a:t>
                      </a:r>
                    </a:p>
                    <a:p>
                      <a:pPr marL="0" marR="0" algn="ctr">
                        <a:buNone/>
                      </a:pPr>
                      <a:r>
                        <a:rPr lang="en-US" sz="3600" dirty="0">
                          <a:effectLst/>
                          <a:latin typeface="Aptos" panose="020B0004020202020204" pitchFamily="34" charset="0"/>
                        </a:rPr>
                        <a:t>(0.22, 1.14)</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0.78 </a:t>
                      </a:r>
                    </a:p>
                    <a:p>
                      <a:pPr marL="0" marR="0" algn="ctr">
                        <a:buNone/>
                      </a:pPr>
                      <a:r>
                        <a:rPr lang="en-US" sz="3600" dirty="0">
                          <a:effectLst/>
                          <a:latin typeface="Aptos" panose="020B0004020202020204" pitchFamily="34" charset="0"/>
                        </a:rPr>
                        <a:t>(0.09, 1.37)</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0.70 </a:t>
                      </a:r>
                    </a:p>
                    <a:p>
                      <a:pPr marL="0" marR="0" algn="ctr">
                        <a:buNone/>
                      </a:pPr>
                      <a:r>
                        <a:rPr lang="en-US" sz="3600" dirty="0">
                          <a:effectLst/>
                          <a:latin typeface="Aptos" panose="020B0004020202020204" pitchFamily="34" charset="0"/>
                        </a:rPr>
                        <a:t>(0.14, 1.34)</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a:effectLst/>
                          <a:latin typeface="Aptos" panose="020B0004020202020204" pitchFamily="34" charset="0"/>
                        </a:rPr>
                        <a:t>0.500</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3436338821"/>
                  </a:ext>
                </a:extLst>
              </a:tr>
              <a:tr h="184150">
                <a:tc>
                  <a:txBody>
                    <a:bodyPr/>
                    <a:lstStyle/>
                    <a:p>
                      <a:pPr marL="0" marR="0">
                        <a:buNone/>
                      </a:pPr>
                      <a:r>
                        <a:rPr lang="en-US" sz="3600" dirty="0">
                          <a:effectLst/>
                          <a:latin typeface="Aptos" panose="020B0004020202020204" pitchFamily="34" charset="0"/>
                        </a:rPr>
                        <a:t>NPZ-4</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tc>
                <a:tc>
                  <a:txBody>
                    <a:bodyPr/>
                    <a:lstStyle/>
                    <a:p>
                      <a:pPr marL="0" marR="0" algn="ctr">
                        <a:buNone/>
                      </a:pPr>
                      <a:r>
                        <a:rPr lang="en-US" sz="3600" dirty="0">
                          <a:effectLst/>
                          <a:latin typeface="Aptos" panose="020B0004020202020204" pitchFamily="34" charset="0"/>
                        </a:rPr>
                        <a:t>0.94 </a:t>
                      </a:r>
                    </a:p>
                    <a:p>
                      <a:pPr marL="0" marR="0" algn="ctr">
                        <a:buNone/>
                      </a:pPr>
                      <a:r>
                        <a:rPr lang="en-US" sz="3600" dirty="0">
                          <a:effectLst/>
                          <a:latin typeface="Aptos" panose="020B0004020202020204" pitchFamily="34" charset="0"/>
                        </a:rPr>
                        <a:t>(0.62, 1.39)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0.97 </a:t>
                      </a:r>
                    </a:p>
                    <a:p>
                      <a:pPr marL="0" marR="0" algn="ctr">
                        <a:buNone/>
                      </a:pPr>
                      <a:r>
                        <a:rPr lang="en-US" sz="3600" dirty="0">
                          <a:effectLst/>
                          <a:latin typeface="Aptos" panose="020B0004020202020204" pitchFamily="34" charset="0"/>
                        </a:rPr>
                        <a:t>(0.54, 1.38)</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1.01 </a:t>
                      </a:r>
                    </a:p>
                    <a:p>
                      <a:pPr marL="0" marR="0" algn="ctr">
                        <a:buNone/>
                      </a:pPr>
                      <a:r>
                        <a:rPr lang="en-US" sz="3600" dirty="0">
                          <a:effectLst/>
                          <a:latin typeface="Aptos" panose="020B0004020202020204" pitchFamily="34" charset="0"/>
                        </a:rPr>
                        <a:t>(0.66, 1.30)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1.03 </a:t>
                      </a:r>
                    </a:p>
                    <a:p>
                      <a:pPr marL="0" marR="0" algn="ctr">
                        <a:buNone/>
                      </a:pPr>
                      <a:r>
                        <a:rPr lang="en-US" sz="3600" dirty="0">
                          <a:effectLst/>
                          <a:latin typeface="Aptos" panose="020B0004020202020204" pitchFamily="34" charset="0"/>
                        </a:rPr>
                        <a:t>(0.63, 1.37)</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0.112</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2004366669"/>
                  </a:ext>
                </a:extLst>
              </a:tr>
              <a:tr h="184150">
                <a:tc>
                  <a:txBody>
                    <a:bodyPr/>
                    <a:lstStyle/>
                    <a:p>
                      <a:pPr marL="0" marR="0">
                        <a:buNone/>
                      </a:pPr>
                      <a:r>
                        <a:rPr lang="en-US" sz="3600" dirty="0">
                          <a:effectLst/>
                          <a:latin typeface="Aptos" panose="020B0004020202020204" pitchFamily="34" charset="0"/>
                        </a:rPr>
                        <a:t>PHQ-9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tc>
                <a:tc>
                  <a:txBody>
                    <a:bodyPr/>
                    <a:lstStyle/>
                    <a:p>
                      <a:pPr marL="0" marR="0" algn="ctr">
                        <a:buNone/>
                      </a:pPr>
                      <a:r>
                        <a:rPr lang="en-US" sz="3600" dirty="0">
                          <a:effectLst/>
                          <a:latin typeface="Aptos" panose="020B0004020202020204" pitchFamily="34" charset="0"/>
                        </a:rPr>
                        <a:t>5 (3, 7)</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6 (3, 9)</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4 (1, 8)</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4 (1, 8)</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b="1" dirty="0">
                          <a:effectLst/>
                          <a:latin typeface="Aptos" panose="020B0004020202020204" pitchFamily="34" charset="0"/>
                        </a:rPr>
                        <a:t>0.047</a:t>
                      </a:r>
                      <a:endParaRPr lang="en-US" sz="3600" b="1"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3165682018"/>
                  </a:ext>
                </a:extLst>
              </a:tr>
              <a:tr h="184150">
                <a:tc>
                  <a:txBody>
                    <a:bodyPr/>
                    <a:lstStyle/>
                    <a:p>
                      <a:pPr marL="0" marR="0">
                        <a:buNone/>
                      </a:pPr>
                      <a:r>
                        <a:rPr lang="en-US" sz="3600" dirty="0">
                          <a:effectLst/>
                          <a:latin typeface="Aptos" panose="020B0004020202020204" pitchFamily="34" charset="0"/>
                        </a:rPr>
                        <a:t>DT</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tc>
                <a:tc>
                  <a:txBody>
                    <a:bodyPr/>
                    <a:lstStyle/>
                    <a:p>
                      <a:pPr marL="0" marR="0" algn="ctr">
                        <a:buNone/>
                      </a:pPr>
                      <a:r>
                        <a:rPr lang="en-US" sz="3600" dirty="0">
                          <a:effectLst/>
                          <a:latin typeface="Aptos" panose="020B0004020202020204" pitchFamily="34" charset="0"/>
                        </a:rPr>
                        <a:t>2.45 </a:t>
                      </a:r>
                    </a:p>
                    <a:p>
                      <a:pPr marL="0" marR="0" algn="ctr">
                        <a:buNone/>
                      </a:pPr>
                      <a:r>
                        <a:rPr lang="en-US" sz="3600" dirty="0">
                          <a:effectLst/>
                          <a:latin typeface="Aptos" panose="020B0004020202020204" pitchFamily="34" charset="0"/>
                        </a:rPr>
                        <a:t>(1.00, 5.00)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2.25 </a:t>
                      </a:r>
                    </a:p>
                    <a:p>
                      <a:pPr marL="0" marR="0" algn="ctr">
                        <a:buNone/>
                      </a:pPr>
                      <a:r>
                        <a:rPr lang="en-US" sz="3600" dirty="0">
                          <a:effectLst/>
                          <a:latin typeface="Aptos" panose="020B0004020202020204" pitchFamily="34" charset="0"/>
                        </a:rPr>
                        <a:t>(1.00, 5.30)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2.10 </a:t>
                      </a:r>
                    </a:p>
                    <a:p>
                      <a:pPr marL="0" marR="0" algn="ctr">
                        <a:buNone/>
                      </a:pPr>
                      <a:r>
                        <a:rPr lang="en-US" sz="3600" dirty="0">
                          <a:effectLst/>
                          <a:latin typeface="Aptos" panose="020B0004020202020204" pitchFamily="34" charset="0"/>
                        </a:rPr>
                        <a:t>(1.00, 4.10)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2.00 </a:t>
                      </a:r>
                    </a:p>
                    <a:p>
                      <a:pPr marL="0" marR="0" algn="ctr">
                        <a:buNone/>
                      </a:pPr>
                      <a:r>
                        <a:rPr lang="en-US" sz="3600" dirty="0">
                          <a:effectLst/>
                          <a:latin typeface="Aptos" panose="020B0004020202020204" pitchFamily="34" charset="0"/>
                        </a:rPr>
                        <a:t>(1.00, 4.20)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a:effectLst/>
                          <a:latin typeface="Aptos" panose="020B0004020202020204" pitchFamily="34" charset="0"/>
                        </a:rPr>
                        <a:t>0.109</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4048540770"/>
                  </a:ext>
                </a:extLst>
              </a:tr>
              <a:tr h="184150">
                <a:tc>
                  <a:txBody>
                    <a:bodyPr/>
                    <a:lstStyle/>
                    <a:p>
                      <a:pPr marL="0" marR="0">
                        <a:buNone/>
                      </a:pPr>
                      <a:r>
                        <a:rPr lang="en-US" sz="3600" dirty="0">
                          <a:effectLst/>
                          <a:latin typeface="Aptos" panose="020B0004020202020204" pitchFamily="34" charset="0"/>
                        </a:rPr>
                        <a:t>CD4 T-cell count</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tc>
                <a:tc>
                  <a:txBody>
                    <a:bodyPr/>
                    <a:lstStyle/>
                    <a:p>
                      <a:pPr marL="0" marR="0" algn="ctr">
                        <a:buNone/>
                      </a:pPr>
                      <a:r>
                        <a:rPr lang="en-US" sz="3600" dirty="0">
                          <a:effectLst/>
                          <a:latin typeface="Aptos" panose="020B0004020202020204" pitchFamily="34" charset="0"/>
                        </a:rPr>
                        <a:t>657</a:t>
                      </a:r>
                    </a:p>
                    <a:p>
                      <a:pPr marL="0" marR="0" algn="ctr">
                        <a:buNone/>
                      </a:pPr>
                      <a:r>
                        <a:rPr lang="en-US" sz="3600" dirty="0">
                          <a:effectLst/>
                          <a:latin typeface="Aptos" panose="020B0004020202020204" pitchFamily="34" charset="0"/>
                        </a:rPr>
                        <a:t>(560, 782)</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687</a:t>
                      </a:r>
                    </a:p>
                    <a:p>
                      <a:pPr marL="0" marR="0" algn="ctr">
                        <a:buNone/>
                      </a:pPr>
                      <a:r>
                        <a:rPr lang="en-US" sz="3600" dirty="0">
                          <a:effectLst/>
                          <a:latin typeface="Aptos" panose="020B0004020202020204" pitchFamily="34" charset="0"/>
                        </a:rPr>
                        <a:t>(555, 818)</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684 </a:t>
                      </a:r>
                    </a:p>
                    <a:p>
                      <a:pPr marL="0" marR="0" algn="ctr">
                        <a:buNone/>
                      </a:pPr>
                      <a:r>
                        <a:rPr lang="en-US" sz="3600" dirty="0">
                          <a:effectLst/>
                          <a:latin typeface="Aptos" panose="020B0004020202020204" pitchFamily="34" charset="0"/>
                        </a:rPr>
                        <a:t>(567, 870)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680</a:t>
                      </a:r>
                    </a:p>
                    <a:p>
                      <a:pPr marL="0" marR="0" algn="ctr">
                        <a:buNone/>
                      </a:pPr>
                      <a:r>
                        <a:rPr lang="en-US" sz="3600" dirty="0">
                          <a:effectLst/>
                          <a:latin typeface="Aptos" panose="020B0004020202020204" pitchFamily="34" charset="0"/>
                        </a:rPr>
                        <a:t>(545, 871)</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a:effectLst/>
                          <a:latin typeface="Aptos" panose="020B0004020202020204" pitchFamily="34" charset="0"/>
                        </a:rPr>
                        <a:t>0.302</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3885838134"/>
                  </a:ext>
                </a:extLst>
              </a:tr>
              <a:tr h="184150">
                <a:tc>
                  <a:txBody>
                    <a:bodyPr/>
                    <a:lstStyle/>
                    <a:p>
                      <a:pPr marL="0" marR="0">
                        <a:buNone/>
                      </a:pPr>
                      <a:r>
                        <a:rPr lang="en-US" sz="3600" dirty="0">
                          <a:effectLst/>
                          <a:latin typeface="Aptos" panose="020B0004020202020204" pitchFamily="34" charset="0"/>
                        </a:rPr>
                        <a:t>CD8 T-cell count </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tc>
                <a:tc>
                  <a:txBody>
                    <a:bodyPr/>
                    <a:lstStyle/>
                    <a:p>
                      <a:pPr marL="0" marR="0" algn="ctr">
                        <a:buNone/>
                      </a:pPr>
                      <a:r>
                        <a:rPr lang="en-US" sz="3600" dirty="0">
                          <a:effectLst/>
                          <a:latin typeface="Aptos" panose="020B0004020202020204" pitchFamily="34" charset="0"/>
                        </a:rPr>
                        <a:t>600</a:t>
                      </a:r>
                    </a:p>
                    <a:p>
                      <a:pPr marL="0" marR="0" algn="ctr">
                        <a:buNone/>
                      </a:pPr>
                      <a:r>
                        <a:rPr lang="en-US" sz="3600" dirty="0">
                          <a:effectLst/>
                          <a:latin typeface="Aptos" panose="020B0004020202020204" pitchFamily="34" charset="0"/>
                        </a:rPr>
                        <a:t>(453, 760)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629</a:t>
                      </a:r>
                    </a:p>
                    <a:p>
                      <a:pPr marL="0" marR="0" algn="ctr">
                        <a:buNone/>
                      </a:pPr>
                      <a:r>
                        <a:rPr lang="en-US" sz="3600" dirty="0">
                          <a:effectLst/>
                          <a:latin typeface="Aptos" panose="020B0004020202020204" pitchFamily="34" charset="0"/>
                        </a:rPr>
                        <a:t>(522, 770)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644</a:t>
                      </a:r>
                    </a:p>
                    <a:p>
                      <a:pPr marL="0" marR="0" algn="ctr">
                        <a:buNone/>
                      </a:pPr>
                      <a:r>
                        <a:rPr lang="en-US" sz="3600" dirty="0">
                          <a:effectLst/>
                          <a:latin typeface="Aptos" panose="020B0004020202020204" pitchFamily="34" charset="0"/>
                        </a:rPr>
                        <a:t>(486, 833)</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649</a:t>
                      </a:r>
                    </a:p>
                    <a:p>
                      <a:pPr marL="0" marR="0" algn="ctr">
                        <a:buNone/>
                      </a:pPr>
                      <a:r>
                        <a:rPr lang="en-US" sz="3600" dirty="0">
                          <a:effectLst/>
                          <a:latin typeface="Aptos" panose="020B0004020202020204" pitchFamily="34" charset="0"/>
                        </a:rPr>
                        <a:t>(476, 841)</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a:effectLst/>
                          <a:latin typeface="Aptos" panose="020B0004020202020204" pitchFamily="34" charset="0"/>
                        </a:rPr>
                        <a:t>0.148</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2197405626"/>
                  </a:ext>
                </a:extLst>
              </a:tr>
              <a:tr h="184150">
                <a:tc>
                  <a:txBody>
                    <a:bodyPr/>
                    <a:lstStyle/>
                    <a:p>
                      <a:pPr marL="0" marR="0">
                        <a:buNone/>
                      </a:pPr>
                      <a:r>
                        <a:rPr lang="en-US" sz="3600" dirty="0">
                          <a:effectLst/>
                          <a:latin typeface="Aptos" panose="020B0004020202020204" pitchFamily="34" charset="0"/>
                        </a:rPr>
                        <a:t>CD4/CD8</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tc>
                <a:tc>
                  <a:txBody>
                    <a:bodyPr/>
                    <a:lstStyle/>
                    <a:p>
                      <a:pPr marL="0" marR="0" algn="ctr">
                        <a:buNone/>
                      </a:pPr>
                      <a:r>
                        <a:rPr lang="en-US" sz="3600" dirty="0">
                          <a:effectLst/>
                          <a:latin typeface="Aptos" panose="020B0004020202020204" pitchFamily="34" charset="0"/>
                        </a:rPr>
                        <a:t>1.22 </a:t>
                      </a:r>
                    </a:p>
                    <a:p>
                      <a:pPr marL="0" marR="0" algn="ctr">
                        <a:buNone/>
                      </a:pPr>
                      <a:r>
                        <a:rPr lang="en-US" sz="3600" dirty="0">
                          <a:effectLst/>
                          <a:latin typeface="Aptos" panose="020B0004020202020204" pitchFamily="34" charset="0"/>
                        </a:rPr>
                        <a:t>(0.90, 1.35)</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1.15 </a:t>
                      </a:r>
                    </a:p>
                    <a:p>
                      <a:pPr marL="0" marR="0" algn="ctr">
                        <a:buNone/>
                      </a:pPr>
                      <a:r>
                        <a:rPr lang="en-US" sz="3600" dirty="0">
                          <a:effectLst/>
                          <a:latin typeface="Aptos" panose="020B0004020202020204" pitchFamily="34" charset="0"/>
                        </a:rPr>
                        <a:t>(0.89, 1.30)</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1.09 </a:t>
                      </a:r>
                    </a:p>
                    <a:p>
                      <a:pPr marL="0" marR="0" algn="ctr">
                        <a:buNone/>
                      </a:pPr>
                      <a:r>
                        <a:rPr lang="en-US" sz="3600" dirty="0">
                          <a:effectLst/>
                          <a:latin typeface="Aptos" panose="020B0004020202020204" pitchFamily="34" charset="0"/>
                        </a:rPr>
                        <a:t>(0.88, 1.36)</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dirty="0">
                          <a:effectLst/>
                          <a:latin typeface="Aptos" panose="020B0004020202020204" pitchFamily="34" charset="0"/>
                        </a:rPr>
                        <a:t>1.08 </a:t>
                      </a:r>
                    </a:p>
                    <a:p>
                      <a:pPr marL="0" marR="0" algn="ctr">
                        <a:buNone/>
                      </a:pPr>
                      <a:r>
                        <a:rPr lang="en-US" sz="3600" dirty="0">
                          <a:effectLst/>
                          <a:latin typeface="Aptos" panose="020B0004020202020204" pitchFamily="34" charset="0"/>
                        </a:rPr>
                        <a:t>(0.86, 1.35)</a:t>
                      </a:r>
                      <a:endParaRPr lang="en-US" sz="3600" dirty="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tc>
                  <a:txBody>
                    <a:bodyPr/>
                    <a:lstStyle/>
                    <a:p>
                      <a:pPr marL="0" marR="0" algn="ctr">
                        <a:buNone/>
                      </a:pPr>
                      <a:r>
                        <a:rPr lang="en-US" sz="3600">
                          <a:effectLst/>
                          <a:latin typeface="Aptos" panose="020B0004020202020204" pitchFamily="34" charset="0"/>
                        </a:rPr>
                        <a:t>0.341</a:t>
                      </a:r>
                      <a:endParaRPr lang="en-US" sz="3600">
                        <a:effectLst/>
                        <a:latin typeface="Aptos" panose="020B0004020202020204" pitchFamily="34" charset="0"/>
                        <a:ea typeface="Calibri" panose="020F0502020204030204" pitchFamily="34" charset="0"/>
                        <a:cs typeface="Cordia New" panose="020B0304020202020204" pitchFamily="34" charset="-34"/>
                      </a:endParaRPr>
                    </a:p>
                  </a:txBody>
                  <a:tcPr marL="0" marR="0" marT="0" marB="0" anchor="b"/>
                </a:tc>
                <a:extLst>
                  <a:ext uri="{0D108BD9-81ED-4DB2-BD59-A6C34878D82A}">
                    <a16:rowId xmlns:a16="http://schemas.microsoft.com/office/drawing/2014/main" val="1237801930"/>
                  </a:ext>
                </a:extLst>
              </a:tr>
              <a:tr h="184150">
                <a:tc gridSpan="6">
                  <a:txBody>
                    <a:bodyPr/>
                    <a:lstStyle/>
                    <a:p>
                      <a:pPr marL="0" marR="0">
                        <a:buNone/>
                      </a:pPr>
                      <a:r>
                        <a:rPr lang="en-US" sz="2600" b="0" dirty="0">
                          <a:effectLst/>
                          <a:latin typeface="Aptos" panose="020B0004020202020204" pitchFamily="34" charset="0"/>
                        </a:rPr>
                        <a:t>Medians (interquartile ranges) are presented. P-values were calculated to using the Wilcoxon rank-sum test to compare pre-/post-COVID changes between groups with and without long COVID (bolded for p&lt;0.05). </a:t>
                      </a: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20855739"/>
                  </a:ext>
                </a:extLst>
              </a:tr>
            </a:tbl>
          </a:graphicData>
        </a:graphic>
      </p:graphicFrame>
      <p:pic>
        <p:nvPicPr>
          <p:cNvPr id="12" name="Picture 11">
            <a:extLst>
              <a:ext uri="{FF2B5EF4-FFF2-40B4-BE49-F238E27FC236}">
                <a16:creationId xmlns:a16="http://schemas.microsoft.com/office/drawing/2014/main" id="{1C33636F-58BD-1662-8AC9-72BA10541FCF}"/>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5918161" y="11773416"/>
            <a:ext cx="16177302" cy="7236479"/>
          </a:xfrm>
          <a:prstGeom prst="rect">
            <a:avLst/>
          </a:prstGeom>
        </p:spPr>
      </p:pic>
    </p:spTree>
    <p:extLst>
      <p:ext uri="{BB962C8B-B14F-4D97-AF65-F5344CB8AC3E}">
        <p14:creationId xmlns:p14="http://schemas.microsoft.com/office/powerpoint/2010/main" val="42528457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I Poster PowerPointTemplate" id="{D1A5D400-EFD4-460F-AC14-34B99A381677}" vid="{E4E7F868-5AD6-4C89-B349-939F0783FBB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2133</Words>
  <Application>Microsoft Office PowerPoint</Application>
  <PresentationFormat>Benutzerdefiniert</PresentationFormat>
  <Paragraphs>228</Paragraphs>
  <Slides>1</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Calibri</vt:lpstr>
      <vt:lpstr>Arial</vt:lpstr>
      <vt:lpstr>Courier New</vt:lpstr>
      <vt:lpstr>Aptos</vt:lpstr>
      <vt:lpstr>Calibri Light</vt:lpstr>
      <vt:lpstr>Office Theme</vt:lpstr>
      <vt:lpstr>We did not observe association between the development of long COVID and HIV‑related or NP parameters at the pre‑COVID assessment.  Individuals with long COVID showed less improvement on the Color Trails 2 and exhibited a greater increase in depressive symptoms over time.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Notes:  1. Correct fonts won’t load until you open this in PowerPoint (e.g., if you’re previewing this in your browser it’ll look uglier than it actually is).  2. Generate QR codes here: https://www.qrcode-monkey.com/</dc:title>
  <dc:subject/>
  <dc:creator>Morrison, Mike</dc:creator>
  <cp:keywords/>
  <dc:description/>
  <cp:lastModifiedBy>Bastian Grewe</cp:lastModifiedBy>
  <cp:revision>236</cp:revision>
  <cp:lastPrinted>2022-11-30T18:32:49Z</cp:lastPrinted>
  <dcterms:created xsi:type="dcterms:W3CDTF">2019-07-02T13:39:34Z</dcterms:created>
  <dcterms:modified xsi:type="dcterms:W3CDTF">2026-03-01T10:10:48Z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8c1083-8924-401d-97ae-40f5eed0fcd8_Enabled">
    <vt:lpwstr>true</vt:lpwstr>
  </property>
  <property fmtid="{D5CDD505-2E9C-101B-9397-08002B2CF9AE}" pid="3" name="MSIP_Label_418c1083-8924-401d-97ae-40f5eed0fcd8_SetDate">
    <vt:lpwstr>2026-03-01T10:10:17Z</vt:lpwstr>
  </property>
  <property fmtid="{D5CDD505-2E9C-101B-9397-08002B2CF9AE}" pid="4" name="MSIP_Label_418c1083-8924-401d-97ae-40f5eed0fcd8_Method">
    <vt:lpwstr>Standard</vt:lpwstr>
  </property>
  <property fmtid="{D5CDD505-2E9C-101B-9397-08002B2CF9AE}" pid="5" name="MSIP_Label_418c1083-8924-401d-97ae-40f5eed0fcd8_Name">
    <vt:lpwstr>418c1083-8924-401d-97ae-40f5eed0fcd8</vt:lpwstr>
  </property>
  <property fmtid="{D5CDD505-2E9C-101B-9397-08002B2CF9AE}" pid="6" name="MSIP_Label_418c1083-8924-401d-97ae-40f5eed0fcd8_SiteId">
    <vt:lpwstr>a5a8bcaa-3292-41e6-b735-5e8b21f4dbfd</vt:lpwstr>
  </property>
  <property fmtid="{D5CDD505-2E9C-101B-9397-08002B2CF9AE}" pid="7" name="MSIP_Label_418c1083-8924-401d-97ae-40f5eed0fcd8_ActionId">
    <vt:lpwstr>f44f08dc-51bb-44fb-b819-0c3897005656</vt:lpwstr>
  </property>
  <property fmtid="{D5CDD505-2E9C-101B-9397-08002B2CF9AE}" pid="8" name="MSIP_Label_418c1083-8924-401d-97ae-40f5eed0fcd8_ContentBits">
    <vt:lpwstr>0</vt:lpwstr>
  </property>
  <property fmtid="{D5CDD505-2E9C-101B-9397-08002B2CF9AE}" pid="9" name="MSIP_Label_418c1083-8924-401d-97ae-40f5eed0fcd8_Tag">
    <vt:lpwstr>10, 3, 0, 1</vt:lpwstr>
  </property>
</Properties>
</file>