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
  </p:notesMasterIdLst>
  <p:sldIdLst>
    <p:sldId id="298" r:id="rId5"/>
  </p:sldIdLst>
  <p:sldSz cx="493776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A5B823-9794-5834-4491-7F583FA32FFE}" name="Ribaudo, Heather J." initials="RHJ" userId="S::hjr429@harvard.edu::fcf2e61b-48e5-4f8d-ac91-07c3ae799f63" providerId="AD"/>
  <p188:author id="{DD96D441-11D0-F948-56F3-A00343EB965E}" name="Currier, Judith S." initials="JC" userId="S::JSCurrier@mednet.ucla.edu::4e7656bc-52e5-4bec-9fde-43b4bd0049f3" providerId="AD"/>
  <p188:author id="{EDFA23B4-D5B1-4161-227A-596B994BB7FD}" name="Hoffman, Risa M." initials="HRM" userId="S::RHoffman@mednet.ucla.edu::e3120dc2-d654-46ae-b99e-02d785b818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0F0F0"/>
    <a:srgbClr val="CFD5EA"/>
    <a:srgbClr val="FFFFFF"/>
    <a:srgbClr val="263238"/>
    <a:srgbClr val="EEEBE9"/>
    <a:srgbClr val="EA4C89"/>
    <a:srgbClr val="FFF59D"/>
    <a:srgbClr val="EFF8F3"/>
    <a:srgbClr val="874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2" autoAdjust="0"/>
    <p:restoredTop sz="96860" autoAdjust="0"/>
  </p:normalViewPr>
  <p:slideViewPr>
    <p:cSldViewPr snapToGrid="0" showGuides="1">
      <p:cViewPr>
        <p:scale>
          <a:sx n="40" d="100"/>
          <a:sy n="40" d="100"/>
        </p:scale>
        <p:origin x="3048" y="-2728"/>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1CB04D-1C75-43E0-9B64-B7DDAA42BB2C}" type="datetimeFigureOut">
              <a:rPr lang="en-US" smtClean="0"/>
              <a:t>2/23/2026</a:t>
            </a:fld>
            <a:endParaRPr lang="en-US" dirty="0"/>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670-3342-473C-969D-FDFF399F2050}" type="slidenum">
              <a:rPr lang="en-US" smtClean="0"/>
              <a:t>‹#›</a:t>
            </a:fld>
            <a:endParaRPr lang="en-US" dirty="0"/>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DCDB-E2EA-FF2A-83CB-3D75F82B4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10106-A014-AFEC-39D2-5A6259AFA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ADBE7-FD2F-C549-DFCA-41A3BF451A75}"/>
              </a:ext>
            </a:extLst>
          </p:cNvPr>
          <p:cNvSpPr>
            <a:spLocks noGrp="1"/>
          </p:cNvSpPr>
          <p:nvPr>
            <p:ph type="body" idx="1"/>
          </p:nvPr>
        </p:nvSpPr>
        <p:spPr/>
        <p:txBody>
          <a:bodyPr/>
          <a:lstStyle/>
          <a:p>
            <a:pPr>
              <a:lnSpc>
                <a:spcPct val="150000"/>
              </a:lnSpc>
            </a:pPr>
            <a:r>
              <a:rPr lang="en-US" b="1" dirty="0"/>
              <a:t>Poster Development Guide</a:t>
            </a:r>
          </a:p>
          <a:p>
            <a:pPr marL="171450" indent="-171450">
              <a:lnSpc>
                <a:spcPct val="150000"/>
              </a:lnSpc>
              <a:buFont typeface="Arial" panose="020B0604020202020204" pitchFamily="34" charset="0"/>
              <a:buChar char="•"/>
            </a:pPr>
            <a:r>
              <a:rPr lang="en-US" b="1" dirty="0"/>
              <a:t>Formatting</a:t>
            </a:r>
            <a:r>
              <a:rPr lang="en-US" b="1" baseline="0" dirty="0"/>
              <a:t> Notes</a:t>
            </a:r>
          </a:p>
          <a:p>
            <a:pPr marL="628650" lvl="1" indent="-171450">
              <a:lnSpc>
                <a:spcPct val="150000"/>
              </a:lnSpc>
              <a:buFont typeface="Arial" panose="020B0604020202020204" pitchFamily="34" charset="0"/>
              <a:buChar char="•"/>
            </a:pPr>
            <a:r>
              <a:rPr lang="en-US" b="1" dirty="0"/>
              <a:t>To Edit</a:t>
            </a:r>
            <a:r>
              <a:rPr lang="en-US" b="1" baseline="0" dirty="0"/>
              <a:t> </a:t>
            </a:r>
            <a:r>
              <a:rPr lang="en-US" b="1" dirty="0"/>
              <a:t>In PowerPoint: </a:t>
            </a:r>
            <a:r>
              <a:rPr lang="en-US" dirty="0"/>
              <a:t>Click View &gt; Guides to make editing easier. Keep text within guides</a:t>
            </a:r>
          </a:p>
          <a:p>
            <a:pPr marL="631908" lvl="1" indent="-174708">
              <a:lnSpc>
                <a:spcPct val="150000"/>
              </a:lnSpc>
              <a:buFont typeface="Arial" panose="020B0604020202020204" pitchFamily="34" charset="0"/>
              <a:buChar char="•"/>
            </a:pPr>
            <a:r>
              <a:rPr lang="en-US" dirty="0"/>
              <a:t>If</a:t>
            </a:r>
            <a:r>
              <a:rPr lang="en-US" baseline="0" dirty="0"/>
              <a:t> you wish, you may change the background colors, but use a </a:t>
            </a:r>
            <a:r>
              <a:rPr lang="en-US" b="1" baseline="0" dirty="0"/>
              <a:t>light color or white for the overall background </a:t>
            </a:r>
            <a:r>
              <a:rPr lang="en-US" baseline="0" dirty="0"/>
              <a:t>of the poster and a </a:t>
            </a:r>
            <a:r>
              <a:rPr lang="en-US" b="1" baseline="0" dirty="0"/>
              <a:t>bold color for the main findings section</a:t>
            </a:r>
          </a:p>
          <a:p>
            <a:pPr marL="631908" lvl="1" indent="-174708">
              <a:lnSpc>
                <a:spcPct val="150000"/>
              </a:lnSpc>
              <a:buFont typeface="Arial" panose="020B0604020202020204" pitchFamily="34" charset="0"/>
              <a:buChar char="•"/>
            </a:pPr>
            <a:r>
              <a:rPr lang="en-US" b="1" dirty="0"/>
              <a:t>Author list</a:t>
            </a:r>
            <a:r>
              <a:rPr lang="en-US" dirty="0"/>
              <a:t>: Don’t split names onto two lines (e.g., “John [line break] Smith”). If that happens, use a new line. </a:t>
            </a:r>
            <a:r>
              <a:rPr lang="en-US" b="1" dirty="0"/>
              <a:t>Bold the name of the presenting author</a:t>
            </a:r>
            <a:r>
              <a:rPr lang="en-US" dirty="0"/>
              <a:t> </a:t>
            </a:r>
          </a:p>
          <a:p>
            <a:pPr marL="631908" lvl="1" indent="-174708">
              <a:lnSpc>
                <a:spcPct val="150000"/>
              </a:lnSpc>
              <a:buFont typeface="Arial" panose="020B0604020202020204" pitchFamily="34" charset="0"/>
              <a:buChar char="•"/>
            </a:pPr>
            <a:r>
              <a:rPr lang="en-US" b="1" dirty="0"/>
              <a:t>Font</a:t>
            </a:r>
            <a:r>
              <a:rPr lang="en-US" b="1" baseline="0" dirty="0"/>
              <a:t> Size: </a:t>
            </a:r>
            <a:r>
              <a:rPr lang="en-US" b="0" dirty="0"/>
              <a:t>Do not drop below </a:t>
            </a:r>
            <a:r>
              <a:rPr lang="en-US" b="1" dirty="0"/>
              <a:t>font size 36 </a:t>
            </a:r>
            <a:r>
              <a:rPr lang="en-US" b="0" dirty="0"/>
              <a:t>in the main</a:t>
            </a:r>
            <a:r>
              <a:rPr lang="en-US" b="0" baseline="0" dirty="0"/>
              <a:t> information sections (</a:t>
            </a:r>
            <a:r>
              <a:rPr lang="en-US" b="0" dirty="0"/>
              <a:t>Background, Methods, Results, Conclusions)</a:t>
            </a:r>
            <a:r>
              <a:rPr lang="en-US" b="1" dirty="0"/>
              <a:t>. </a:t>
            </a:r>
            <a:r>
              <a:rPr lang="en-US" b="0" dirty="0"/>
              <a:t>If you </a:t>
            </a:r>
            <a:r>
              <a:rPr lang="en-US" dirty="0"/>
              <a:t>have extra space, increase the font size,</a:t>
            </a:r>
            <a:r>
              <a:rPr lang="en-US" baseline="0" dirty="0"/>
              <a:t> but maintain some white space to make it easier for attendees to read your text</a:t>
            </a:r>
          </a:p>
          <a:p>
            <a:pPr marL="631908" lvl="1" indent="-174708">
              <a:lnSpc>
                <a:spcPct val="150000"/>
              </a:lnSpc>
              <a:buFont typeface="Arial" panose="020B0604020202020204" pitchFamily="34" charset="0"/>
              <a:buChar char="•"/>
            </a:pPr>
            <a:r>
              <a:rPr lang="en-US" b="1" dirty="0"/>
              <a:t>Use of Color: </a:t>
            </a:r>
            <a:r>
              <a:rPr lang="en-US" b="0" dirty="0"/>
              <a:t>To keep attendees</a:t>
            </a:r>
            <a:r>
              <a:rPr lang="en-US" b="0" baseline="0" dirty="0"/>
              <a:t> focused on your main findings and important details in your graphs and figures, </a:t>
            </a:r>
            <a:r>
              <a:rPr lang="en-US" b="1" baseline="0" dirty="0"/>
              <a:t>d</a:t>
            </a:r>
            <a:r>
              <a:rPr lang="en-US" b="1" dirty="0"/>
              <a:t>o not use color in the sidebars</a:t>
            </a:r>
          </a:p>
          <a:p>
            <a:pPr marL="631908" lvl="1" indent="-174708">
              <a:lnSpc>
                <a:spcPct val="150000"/>
              </a:lnSpc>
              <a:buFont typeface="Arial" panose="020B0604020202020204" pitchFamily="34" charset="0"/>
              <a:buChar char="•"/>
            </a:pPr>
            <a:r>
              <a:rPr lang="en-US" b="1" baseline="0" dirty="0"/>
              <a:t>Print Size: </a:t>
            </a:r>
            <a:r>
              <a:rPr lang="en-US" b="0" baseline="0" dirty="0"/>
              <a:t>Using this template</a:t>
            </a:r>
            <a:r>
              <a:rPr lang="en-US" b="1" baseline="0" dirty="0"/>
              <a:t>, </a:t>
            </a:r>
            <a:r>
              <a:rPr lang="en-US" b="0" baseline="0" dirty="0"/>
              <a:t>the optimal print size is </a:t>
            </a:r>
            <a:r>
              <a:rPr lang="en-US" b="1" baseline="0" dirty="0"/>
              <a:t>54 inches (width) x 36 inches (height) </a:t>
            </a:r>
            <a:r>
              <a:rPr lang="en-US" b="0" u="sng" baseline="0" dirty="0"/>
              <a:t>or</a:t>
            </a:r>
            <a:r>
              <a:rPr lang="en-US" b="1" baseline="0" dirty="0"/>
              <a:t> 60 inches x 40 inches</a:t>
            </a:r>
            <a:r>
              <a:rPr lang="en-US" b="0" baseline="0" dirty="0"/>
              <a:t> (137.2 cm x 91.4 cm or 152.4 cm x 101.6).  Printing the poster in a smaller size may save some cost, but the 54” x 36” size  will maintain the suggested font size and layout in the final printed version of the poster (and maintain the effectiveness of the poster design). </a:t>
            </a:r>
          </a:p>
          <a:p>
            <a:pPr marL="1089108" lvl="2" indent="-174708">
              <a:lnSpc>
                <a:spcPct val="150000"/>
              </a:lnSpc>
              <a:buFont typeface="Arial" panose="020B0604020202020204" pitchFamily="34" charset="0"/>
              <a:buChar char="•"/>
            </a:pPr>
            <a:r>
              <a:rPr lang="en-US" b="0" baseline="0" dirty="0"/>
              <a:t>Poster Board Dimensions: Regardless of whether you use this template, the size of the board for displaying your poster at CROI is 96 inches (width) x 48 inches (height). The maximum size of a poster is 93 inches (width) x 45 inches (height). The minimum size for a poster is 36 inches (width) x 24 inches (height) so attendees can see the poster at a minimum of 10 feet away</a:t>
            </a:r>
          </a:p>
          <a:p>
            <a:pPr marL="174708" indent="-174708">
              <a:lnSpc>
                <a:spcPct val="150000"/>
              </a:lnSpc>
              <a:buFont typeface="Arial" panose="020B0604020202020204" pitchFamily="34" charset="0"/>
              <a:buChar char="•"/>
            </a:pPr>
            <a:r>
              <a:rPr lang="en-US" b="1" baseline="0" dirty="0"/>
              <a:t>Poster Content Requirements</a:t>
            </a:r>
          </a:p>
          <a:p>
            <a:pPr marL="631908" lvl="1" indent="-174708">
              <a:lnSpc>
                <a:spcPct val="150000"/>
              </a:lnSpc>
              <a:buFont typeface="Arial" panose="020B0604020202020204" pitchFamily="34" charset="0"/>
              <a:buChar char="•"/>
            </a:pPr>
            <a:r>
              <a:rPr lang="en-US" b="1" baseline="0" dirty="0"/>
              <a:t>Poster Number</a:t>
            </a:r>
            <a:r>
              <a:rPr lang="en-US" baseline="0" dirty="0"/>
              <a:t>: The poster number should be displayed in the upper right corner (0000 in the template). This is </a:t>
            </a:r>
            <a:r>
              <a:rPr lang="en-US" b="1" baseline="0" dirty="0"/>
              <a:t>not the abstract number you had during submission </a:t>
            </a:r>
            <a:r>
              <a:rPr lang="en-US" baseline="0" dirty="0"/>
              <a:t>but a number you will be assigned and sent to you by email which notes the position of the poster in the poster hall. This number will be sent to you after late-breaking abstracts have been accepted in January</a:t>
            </a:r>
            <a:endParaRPr lang="en-US" dirty="0"/>
          </a:p>
          <a:p>
            <a:pPr marL="631908" marR="0" lvl="1" indent="-17470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t>Poster Title:</a:t>
            </a:r>
            <a:r>
              <a:rPr lang="en-US" b="1" baseline="0" dirty="0"/>
              <a:t> </a:t>
            </a:r>
            <a:r>
              <a:rPr lang="en-US" sz="1200" kern="1200" dirty="0">
                <a:solidFill>
                  <a:schemeClr val="tx1"/>
                </a:solidFill>
                <a:effectLst/>
                <a:latin typeface="+mn-lt"/>
                <a:ea typeface="+mn-ea"/>
                <a:cs typeface="+mn-cs"/>
              </a:rPr>
              <a:t>The title should be the same as the title submitted with the abstract </a:t>
            </a:r>
          </a:p>
          <a:p>
            <a:pPr marL="631908" lvl="1" indent="-174708">
              <a:lnSpc>
                <a:spcPct val="150000"/>
              </a:lnSpc>
              <a:buFont typeface="Arial" panose="020B0604020202020204" pitchFamily="34" charset="0"/>
              <a:buChar char="•"/>
            </a:pPr>
            <a:r>
              <a:rPr lang="en-US" b="1" dirty="0"/>
              <a:t>QR Codes</a:t>
            </a:r>
            <a:r>
              <a:rPr lang="en-US" b="1" baseline="0" dirty="0"/>
              <a:t> are not allowed by CROI</a:t>
            </a:r>
            <a:endParaRPr lang="en-US" dirty="0"/>
          </a:p>
        </p:txBody>
      </p:sp>
      <p:sp>
        <p:nvSpPr>
          <p:cNvPr id="4" name="Slide Number Placeholder 3">
            <a:extLst>
              <a:ext uri="{FF2B5EF4-FFF2-40B4-BE49-F238E27FC236}">
                <a16:creationId xmlns:a16="http://schemas.microsoft.com/office/drawing/2014/main" id="{2747F5EB-55C2-A628-863D-A02CF1FEDDB9}"/>
              </a:ext>
            </a:extLst>
          </p:cNvPr>
          <p:cNvSpPr>
            <a:spLocks noGrp="1"/>
          </p:cNvSpPr>
          <p:nvPr>
            <p:ph type="sldNum" sz="quarter" idx="5"/>
          </p:nvPr>
        </p:nvSpPr>
        <p:spPr/>
        <p:txBody>
          <a:bodyPr/>
          <a:lstStyle/>
          <a:p>
            <a:fld id="{E26C2670-3342-473C-969D-FDFF399F2050}" type="slidenum">
              <a:rPr lang="en-US" smtClean="0"/>
              <a:t>1</a:t>
            </a:fld>
            <a:endParaRPr lang="en-US" dirty="0"/>
          </a:p>
        </p:txBody>
      </p:sp>
    </p:spTree>
    <p:extLst>
      <p:ext uri="{BB962C8B-B14F-4D97-AF65-F5344CB8AC3E}">
        <p14:creationId xmlns:p14="http://schemas.microsoft.com/office/powerpoint/2010/main" val="313562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2/23/2026</a:t>
            </a:fld>
            <a:endParaRPr lang="en-US" dirty="0"/>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dirty="0"/>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28C0B-2C1A-F700-23D5-B465383A30B5}"/>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A2CA461A-403F-4B3D-8E2F-D9A89D5FF1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674273" y="4798557"/>
            <a:ext cx="14264669" cy="10241301"/>
          </a:xfrm>
          <a:prstGeom prst="rect">
            <a:avLst/>
          </a:prstGeom>
        </p:spPr>
      </p:pic>
      <p:pic>
        <p:nvPicPr>
          <p:cNvPr id="30" name="Picture 29">
            <a:extLst>
              <a:ext uri="{FF2B5EF4-FFF2-40B4-BE49-F238E27FC236}">
                <a16:creationId xmlns:a16="http://schemas.microsoft.com/office/drawing/2014/main" id="{62478CE9-0579-4D77-B9A8-FC3F81B028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566254" y="14124350"/>
            <a:ext cx="19668784" cy="18571502"/>
          </a:xfrm>
          <a:prstGeom prst="rect">
            <a:avLst/>
          </a:prstGeom>
        </p:spPr>
      </p:pic>
      <p:sp>
        <p:nvSpPr>
          <p:cNvPr id="5" name="Title 4">
            <a:extLst>
              <a:ext uri="{FF2B5EF4-FFF2-40B4-BE49-F238E27FC236}">
                <a16:creationId xmlns:a16="http://schemas.microsoft.com/office/drawing/2014/main" id="{7CFE17E0-9750-8631-313C-05A482343592}"/>
              </a:ext>
            </a:extLst>
          </p:cNvPr>
          <p:cNvSpPr>
            <a:spLocks noGrp="1"/>
          </p:cNvSpPr>
          <p:nvPr>
            <p:ph type="ctrTitle"/>
          </p:nvPr>
        </p:nvSpPr>
        <p:spPr>
          <a:xfrm>
            <a:off x="14556250" y="5088970"/>
            <a:ext cx="19669234" cy="8883427"/>
          </a:xfrm>
          <a:solidFill>
            <a:schemeClr val="accent5">
              <a:lumMod val="50000"/>
            </a:schemeClr>
          </a:solidFill>
        </p:spPr>
        <p:txBody>
          <a:bodyPr wrap="square" lIns="457200" tIns="457200" rIns="457200" bIns="457200" anchor="ctr" anchorCtr="0">
            <a:noAutofit/>
          </a:bodyPr>
          <a:lstStyle/>
          <a:p>
            <a:pPr marL="411163">
              <a:lnSpc>
                <a:spcPct val="110000"/>
              </a:lnSpc>
              <a:spcBef>
                <a:spcPts val="0"/>
              </a:spcBef>
            </a:pPr>
            <a:r>
              <a:rPr lang="en-US" sz="8000" dirty="0">
                <a:solidFill>
                  <a:schemeClr val="bg1"/>
                </a:solidFill>
                <a:latin typeface="Arial" panose="020B0604020202020204" pitchFamily="34" charset="0"/>
                <a:ea typeface="Roboto" panose="02000000000000000000" pitchFamily="2" charset="0"/>
                <a:cs typeface="Arial" panose="020B0604020202020204" pitchFamily="34" charset="0"/>
              </a:rPr>
              <a:t>Despite low-to-moderate cardiovascular disease risk, one in three PWH in REPRIEVE had hypertension at baseline; among those with a pre-existing diagnosis, hypertension was frequently suboptimally controlled.</a:t>
            </a:r>
            <a:endParaRPr lang="en-US" sz="115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EC51C133-9155-BBFB-67C1-02645208A869}"/>
              </a:ext>
            </a:extLst>
          </p:cNvPr>
          <p:cNvSpPr/>
          <p:nvPr/>
        </p:nvSpPr>
        <p:spPr>
          <a:xfrm>
            <a:off x="249036" y="1908321"/>
            <a:ext cx="48879528" cy="2677656"/>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Risa Hoffman</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Maya Watanabe</a:t>
            </a:r>
            <a:r>
              <a:rPr lang="en-US" sz="3600"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Esteban Martinez</a:t>
            </a:r>
            <a:r>
              <a:rPr lang="en-US" sz="3600" baseline="30000" dirty="0">
                <a:latin typeface="Arial" panose="020B0604020202020204" pitchFamily="34" charset="0"/>
                <a:cs typeface="Arial" panose="020B0604020202020204" pitchFamily="34" charset="0"/>
              </a:rPr>
              <a:t>3,4</a:t>
            </a:r>
            <a:r>
              <a:rPr lang="en-US" sz="3600" dirty="0">
                <a:latin typeface="Arial" panose="020B0604020202020204" pitchFamily="34" charset="0"/>
                <a:cs typeface="Arial" panose="020B0604020202020204" pitchFamily="34" charset="0"/>
              </a:rPr>
              <a:t>, Anton Pozniak</a:t>
            </a:r>
            <a:r>
              <a:rPr lang="en-US" sz="3600" baseline="30000" dirty="0">
                <a:latin typeface="Arial" panose="020B0604020202020204" pitchFamily="34" charset="0"/>
                <a:cs typeface="Arial" panose="020B0604020202020204" pitchFamily="34" charset="0"/>
              </a:rPr>
              <a:t>4,5</a:t>
            </a:r>
            <a:r>
              <a:rPr lang="en-US" sz="3600" dirty="0">
                <a:latin typeface="Arial" panose="020B0604020202020204" pitchFamily="34" charset="0"/>
                <a:cs typeface="Arial" panose="020B0604020202020204" pitchFamily="34" charset="0"/>
              </a:rPr>
              <a:t>, Saate S. Shakil</a:t>
            </a:r>
            <a:r>
              <a:rPr lang="en-US" sz="3600" baseline="30000" dirty="0">
                <a:latin typeface="Arial" panose="020B0604020202020204" pitchFamily="34" charset="0"/>
                <a:cs typeface="Arial" panose="020B0604020202020204" pitchFamily="34" charset="0"/>
              </a:rPr>
              <a:t>6</a:t>
            </a:r>
            <a:r>
              <a:rPr lang="en-US" sz="3600" dirty="0">
                <a:latin typeface="Arial" panose="020B0604020202020204" pitchFamily="34" charset="0"/>
                <a:cs typeface="Arial" panose="020B0604020202020204" pitchFamily="34" charset="0"/>
              </a:rPr>
              <a:t>, Sara McCallum</a:t>
            </a:r>
            <a:r>
              <a:rPr lang="en-US" sz="3600" baseline="300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 Sarah M. Chu</a:t>
            </a:r>
            <a:r>
              <a:rPr lang="en-US" sz="3600" baseline="300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 Alex B. Lu</a:t>
            </a:r>
            <a:r>
              <a:rPr lang="en-US" sz="3600" baseline="300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 Michael T. Lu</a:t>
            </a:r>
            <a:r>
              <a:rPr lang="en-US" sz="3600" baseline="30000" dirty="0">
                <a:latin typeface="Arial" panose="020B0604020202020204" pitchFamily="34" charset="0"/>
                <a:cs typeface="Arial" panose="020B0604020202020204" pitchFamily="34" charset="0"/>
              </a:rPr>
              <a:t>8</a:t>
            </a:r>
            <a:r>
              <a:rPr lang="en-US" sz="3600" dirty="0">
                <a:latin typeface="Arial" panose="020B0604020202020204" pitchFamily="34" charset="0"/>
                <a:cs typeface="Arial" panose="020B0604020202020204" pitchFamily="34" charset="0"/>
              </a:rPr>
              <a:t>, </a:t>
            </a:r>
          </a:p>
          <a:p>
            <a:pPr algn="ctr"/>
            <a:r>
              <a:rPr lang="en-US" sz="3600" dirty="0">
                <a:latin typeface="Arial" panose="020B0604020202020204" pitchFamily="34" charset="0"/>
                <a:cs typeface="Arial" panose="020B0604020202020204" pitchFamily="34" charset="0"/>
              </a:rPr>
              <a:t>Judith S. Currier</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Markella V. Zanni</a:t>
            </a:r>
            <a:r>
              <a:rPr lang="en-US" sz="3600" baseline="300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 Pamela S. Douglas</a:t>
            </a:r>
            <a:r>
              <a:rPr lang="en-US" sz="3600" baseline="30000" dirty="0">
                <a:latin typeface="Arial" panose="020B0604020202020204" pitchFamily="34" charset="0"/>
                <a:cs typeface="Arial" panose="020B0604020202020204" pitchFamily="34" charset="0"/>
              </a:rPr>
              <a:t>9</a:t>
            </a:r>
            <a:r>
              <a:rPr lang="en-US" sz="3600" dirty="0">
                <a:latin typeface="Arial" panose="020B0604020202020204" pitchFamily="34" charset="0"/>
                <a:cs typeface="Arial" panose="020B0604020202020204" pitchFamily="34" charset="0"/>
              </a:rPr>
              <a:t>, Heather J. Ribaudo</a:t>
            </a:r>
            <a:r>
              <a:rPr lang="en-US" sz="3600"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Steven K. Grinspoon</a:t>
            </a:r>
            <a:r>
              <a:rPr lang="en-US" sz="3600" baseline="300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 for the REPRIEVE Study team</a:t>
            </a:r>
          </a:p>
          <a:p>
            <a:pPr algn="ctr"/>
            <a:endParaRPr lang="en-US" sz="2400" dirty="0">
              <a:latin typeface="Arial" panose="020B0604020202020204" pitchFamily="34" charset="0"/>
              <a:cs typeface="Arial" panose="020B0604020202020204" pitchFamily="34" charset="0"/>
            </a:endParaRPr>
          </a:p>
          <a:p>
            <a:pPr algn="ct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Division of Infectious Diseases, David Geffen School of Medicine, University of California at Los Angeles, Los Angeles, CA, USA, </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Center for Biostatistics in AIDS Research, Harvard T.H. Chan School of Public Health, Boston, Massachusetts, USA, </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Department of Infectious Diseases, Hospital Clínic, IDIBAPS, University of Barcelona, Barcelona, Spain; CIBER de Enfermedades Infecciosas, Instituto de Salud Carlos III, Madrid, Spain; Reial Acadèmia de Medicina de Catalunya, Barcelona, Spain, </a:t>
            </a:r>
            <a:r>
              <a:rPr lang="en-US" sz="2400" baseline="30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European AIDS Treatment Network (NEAT-ID), </a:t>
            </a:r>
            <a:r>
              <a:rPr lang="en-US" sz="2400" baseline="30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Chelsea and Westminster Hospital and London School of Hygiene and Tropical Medicine, London, UK, </a:t>
            </a:r>
            <a:r>
              <a:rPr lang="en-US" sz="2400" baseline="30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Department of Medicine, University of California, Los Angeles, CA, USA, </a:t>
            </a:r>
            <a:r>
              <a:rPr lang="en-US" sz="2400" baseline="30000" dirty="0">
                <a:latin typeface="Arial" panose="020B0604020202020204" pitchFamily="34" charset="0"/>
                <a:cs typeface="Arial" panose="020B0604020202020204" pitchFamily="34" charset="0"/>
              </a:rPr>
              <a:t>7</a:t>
            </a:r>
            <a:r>
              <a:rPr lang="en-US" sz="2400" dirty="0">
                <a:latin typeface="Arial" panose="020B0604020202020204" pitchFamily="34" charset="0"/>
                <a:cs typeface="Arial" panose="020B0604020202020204" pitchFamily="34" charset="0"/>
              </a:rPr>
              <a:t>Metabolism Unit, Massachusetts General Hospital and Harvard Medical School, Boston, Massachusetts, USA, </a:t>
            </a:r>
            <a:r>
              <a:rPr lang="en-US" sz="2400" baseline="30000" dirty="0">
                <a:latin typeface="Arial" panose="020B0604020202020204" pitchFamily="34" charset="0"/>
                <a:cs typeface="Arial" panose="020B0604020202020204" pitchFamily="34" charset="0"/>
              </a:rPr>
              <a:t>8</a:t>
            </a:r>
            <a:r>
              <a:rPr lang="en-US" sz="2400" dirty="0">
                <a:latin typeface="Arial" panose="020B0604020202020204" pitchFamily="34" charset="0"/>
                <a:cs typeface="Arial" panose="020B0604020202020204" pitchFamily="34" charset="0"/>
              </a:rPr>
              <a:t>Cardiovascular Imaging Research Center, Massachusetts General Hospital and Harvard Medical School, Boston, Massachusetts, USA, </a:t>
            </a:r>
            <a:r>
              <a:rPr lang="en-US" sz="2400" baseline="30000" dirty="0">
                <a:latin typeface="Arial" panose="020B0604020202020204" pitchFamily="34" charset="0"/>
                <a:cs typeface="Arial" panose="020B0604020202020204" pitchFamily="34" charset="0"/>
              </a:rPr>
              <a:t>9</a:t>
            </a:r>
            <a:r>
              <a:rPr lang="en-US" sz="2400" dirty="0">
                <a:latin typeface="Arial" panose="020B0604020202020204" pitchFamily="34" charset="0"/>
                <a:cs typeface="Arial" panose="020B0604020202020204" pitchFamily="34" charset="0"/>
              </a:rPr>
              <a:t>Duke Clinical Research Institute, Duke University School of Medicine, Durham, North Carolina, USA</a:t>
            </a:r>
          </a:p>
        </p:txBody>
      </p:sp>
      <p:sp>
        <p:nvSpPr>
          <p:cNvPr id="21" name="TextBox 20">
            <a:extLst>
              <a:ext uri="{FF2B5EF4-FFF2-40B4-BE49-F238E27FC236}">
                <a16:creationId xmlns:a16="http://schemas.microsoft.com/office/drawing/2014/main" id="{C0592092-EAD1-A0E9-E9AB-746595E16419}"/>
              </a:ext>
            </a:extLst>
          </p:cNvPr>
          <p:cNvSpPr txBox="1"/>
          <p:nvPr/>
        </p:nvSpPr>
        <p:spPr>
          <a:xfrm>
            <a:off x="4573940" y="508399"/>
            <a:ext cx="39075360" cy="1200329"/>
          </a:xfrm>
          <a:prstGeom prst="rect">
            <a:avLst/>
          </a:prstGeom>
          <a:noFill/>
        </p:spPr>
        <p:txBody>
          <a:bodyPr wrap="square" rtlCol="0">
            <a:spAutoFit/>
          </a:bodyPr>
          <a:lstStyle/>
          <a:p>
            <a:pPr algn="ctr"/>
            <a:r>
              <a:rPr lang="en-US" sz="7200" b="1" i="1" dirty="0">
                <a:latin typeface="Arial" panose="020B0604020202020204" pitchFamily="34" charset="0"/>
                <a:cs typeface="Arial" panose="020B0604020202020204" pitchFamily="34" charset="0"/>
              </a:rPr>
              <a:t>High Baseline Prevalence and Suboptimal Control of Hypertension in the REPRIEVE Trial </a:t>
            </a:r>
            <a:endParaRPr lang="en-US" sz="7200" i="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E940EA1-F187-CD9A-265D-AAA3A8EEE55F}"/>
              </a:ext>
            </a:extLst>
          </p:cNvPr>
          <p:cNvSpPr txBox="1"/>
          <p:nvPr/>
        </p:nvSpPr>
        <p:spPr>
          <a:xfrm>
            <a:off x="34665158" y="25938473"/>
            <a:ext cx="14273784" cy="4846320"/>
          </a:xfrm>
          <a:prstGeom prst="rect">
            <a:avLst/>
          </a:prstGeom>
          <a:noFill/>
        </p:spPr>
        <p:txBody>
          <a:bodyPr wrap="square" rtlCol="0">
            <a:spAutoFit/>
          </a:bodyPr>
          <a:lstStyle/>
          <a:p>
            <a:pPr algn="just">
              <a:lnSpc>
                <a:spcPct val="120000"/>
              </a:lnSpc>
            </a:pPr>
            <a:r>
              <a:rPr lang="en-US" sz="4000" b="1" dirty="0">
                <a:solidFill>
                  <a:srgbClr val="002060"/>
                </a:solidFill>
                <a:latin typeface="Arial" panose="020B0604020202020204" pitchFamily="34" charset="0"/>
                <a:cs typeface="Arial" panose="020B0604020202020204" pitchFamily="34" charset="0"/>
              </a:rPr>
              <a:t>CONCLUSIONS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Despite low-to-moderate traditional cardiovascular disease risk, one in three REPRIEVE participants had hypertension; female sex and traditional risk factors more common among those with hypertension</a:t>
            </a:r>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Suboptimal control common, particularly with AHA thresholds</a:t>
            </a:r>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Findings highlight the need for improved screening and treatment of hypertension in PWH</a:t>
            </a:r>
          </a:p>
        </p:txBody>
      </p:sp>
      <p:sp>
        <p:nvSpPr>
          <p:cNvPr id="25" name="TextBox 24">
            <a:extLst>
              <a:ext uri="{FF2B5EF4-FFF2-40B4-BE49-F238E27FC236}">
                <a16:creationId xmlns:a16="http://schemas.microsoft.com/office/drawing/2014/main" id="{6D4CBE47-F9B1-FB28-C9E3-8EF595CD0F70}"/>
              </a:ext>
            </a:extLst>
          </p:cNvPr>
          <p:cNvSpPr txBox="1"/>
          <p:nvPr/>
        </p:nvSpPr>
        <p:spPr>
          <a:xfrm>
            <a:off x="438658" y="17637806"/>
            <a:ext cx="13679424" cy="13757612"/>
          </a:xfrm>
          <a:prstGeom prst="rect">
            <a:avLst/>
          </a:prstGeom>
          <a:solidFill>
            <a:schemeClr val="bg1"/>
          </a:solidFill>
        </p:spPr>
        <p:txBody>
          <a:bodyPr wrap="square" rtlCol="0">
            <a:spAutoFit/>
          </a:bodyPr>
          <a:lstStyle/>
          <a:p>
            <a:pPr>
              <a:lnSpc>
                <a:spcPct val="120000"/>
              </a:lnSpc>
            </a:pPr>
            <a:r>
              <a:rPr lang="en-US" sz="4000" b="1" dirty="0">
                <a:solidFill>
                  <a:srgbClr val="002060"/>
                </a:solidFill>
                <a:latin typeface="Arial" panose="020B0604020202020204" pitchFamily="34" charset="0"/>
                <a:cs typeface="Arial" panose="020B0604020202020204" pitchFamily="34" charset="0"/>
              </a:rPr>
              <a:t>RESULTS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7,769 participants enrolled from 5 global burden of disease (GBD) regions: median age 50 years (IQR 45, 55) and 2,419 (31%) women; 88% virologically suppressed (&lt;400 copies/mL) </a:t>
            </a:r>
          </a:p>
          <a:p>
            <a:endParaRPr lang="en-US" sz="1200" dirty="0">
              <a:highlight>
                <a:srgbClr val="FFFF00"/>
              </a:highlight>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b="1" dirty="0">
                <a:latin typeface="Arial" panose="020B0604020202020204" pitchFamily="34" charset="0"/>
                <a:cs typeface="Arial" panose="020B0604020202020204" pitchFamily="34" charset="0"/>
              </a:rPr>
              <a:t>Prevalence of baseline hypertension: 36% (95%CI 35, 37)</a:t>
            </a:r>
            <a:r>
              <a:rPr lang="en-US" sz="3600" dirty="0">
                <a:latin typeface="Arial" panose="020B0604020202020204" pitchFamily="34" charset="0"/>
                <a:cs typeface="Arial" panose="020B0604020202020204" pitchFamily="34" charset="0"/>
              </a:rPr>
              <a:t>; varied by GBD region; more common in women (Figure 1)</a:t>
            </a:r>
          </a:p>
          <a:p>
            <a:pPr marL="1100138" lvl="2" indent="-508000">
              <a:buFont typeface="Arial" panose="020B0604020202020204" pitchFamily="34" charset="0"/>
              <a:buChar char="•"/>
            </a:pPr>
            <a:r>
              <a:rPr lang="en-US" sz="3600" dirty="0">
                <a:latin typeface="Arial" panose="020B0604020202020204" pitchFamily="34" charset="0"/>
                <a:cs typeface="Arial" panose="020B0604020202020204" pitchFamily="34" charset="0"/>
              </a:rPr>
              <a:t>1,911 participants (69%) had pre-existing hypertension </a:t>
            </a:r>
          </a:p>
          <a:p>
            <a:pPr marL="1557338" lvl="4" indent="-508000">
              <a:buFont typeface="Arial" panose="020B0604020202020204" pitchFamily="34" charset="0"/>
              <a:buChar char="•"/>
            </a:pPr>
            <a:r>
              <a:rPr lang="en-US" sz="3600" dirty="0">
                <a:latin typeface="Arial" panose="020B0604020202020204" pitchFamily="34" charset="0"/>
                <a:cs typeface="Arial" panose="020B0604020202020204" pitchFamily="34" charset="0"/>
              </a:rPr>
              <a:t>1,578 were on antihypertensive medications (including 29 started on antihypertensive medications at baseline)</a:t>
            </a:r>
          </a:p>
          <a:p>
            <a:pPr marL="1557338" lvl="4" indent="-508000">
              <a:buFont typeface="Arial" panose="020B0604020202020204" pitchFamily="34" charset="0"/>
              <a:buChar char="•"/>
            </a:pPr>
            <a:r>
              <a:rPr lang="en-US" sz="3600" dirty="0">
                <a:latin typeface="Arial" panose="020B0604020202020204" pitchFamily="34" charset="0"/>
                <a:cs typeface="Arial" panose="020B0604020202020204" pitchFamily="34" charset="0"/>
              </a:rPr>
              <a:t>333 not on medications</a:t>
            </a:r>
          </a:p>
          <a:p>
            <a:pPr marL="1100138" lvl="2" indent="-508000">
              <a:buFont typeface="Arial" panose="020B0604020202020204" pitchFamily="34" charset="0"/>
              <a:buChar char="•"/>
            </a:pPr>
            <a:r>
              <a:rPr lang="en-US" sz="3600" dirty="0">
                <a:latin typeface="Arial" panose="020B0604020202020204" pitchFamily="34" charset="0"/>
                <a:cs typeface="Arial" panose="020B0604020202020204" pitchFamily="34" charset="0"/>
              </a:rPr>
              <a:t>869 (31%) previously undiagnosed</a:t>
            </a:r>
          </a:p>
          <a:p>
            <a:pPr lvl="2"/>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Hypertension more common with traditional risk factors:</a:t>
            </a:r>
          </a:p>
          <a:p>
            <a:pPr marL="1028700" lvl="1"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Older age (50+ yrs), Black or African American race in high-income region, higher BMI, reduced renal function (GFR &lt; 90 mL/min) (Figure 1) </a:t>
            </a:r>
          </a:p>
          <a:p>
            <a:pPr lvl="1"/>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Among 1,882 participants with pre-existing hypertension, </a:t>
            </a:r>
            <a:r>
              <a:rPr lang="en-US" sz="3600" b="1" dirty="0">
                <a:latin typeface="Arial" panose="020B0604020202020204" pitchFamily="34" charset="0"/>
                <a:cs typeface="Arial" panose="020B0604020202020204" pitchFamily="34" charset="0"/>
              </a:rPr>
              <a:t>39% (95%CI 37, 41) were uncontrolled</a:t>
            </a:r>
            <a:r>
              <a:rPr lang="en-US" sz="3600" dirty="0">
                <a:latin typeface="Arial" panose="020B0604020202020204" pitchFamily="34" charset="0"/>
                <a:cs typeface="Arial" panose="020B0604020202020204" pitchFamily="34" charset="0"/>
              </a:rPr>
              <a:t> </a:t>
            </a:r>
          </a:p>
          <a:p>
            <a:pPr marL="1028700" lvl="1"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Varied by region with control most common in high income countries (Figure 2)</a:t>
            </a:r>
          </a:p>
          <a:p>
            <a:pPr lvl="1"/>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Using AHA thresholds, uncontrolled blood pressure very common: 77% with stage 1 or higher with AHA versus 39% stage 1 or higher with global thresholds (Table 1)</a:t>
            </a:r>
          </a:p>
        </p:txBody>
      </p:sp>
      <p:sp>
        <p:nvSpPr>
          <p:cNvPr id="4" name="TextBox 3">
            <a:extLst>
              <a:ext uri="{FF2B5EF4-FFF2-40B4-BE49-F238E27FC236}">
                <a16:creationId xmlns:a16="http://schemas.microsoft.com/office/drawing/2014/main" id="{1714210B-0C8D-DA30-1E5C-4377098C34B7}"/>
              </a:ext>
            </a:extLst>
          </p:cNvPr>
          <p:cNvSpPr txBox="1"/>
          <p:nvPr/>
        </p:nvSpPr>
        <p:spPr>
          <a:xfrm>
            <a:off x="43950457" y="495412"/>
            <a:ext cx="4798225" cy="1200329"/>
          </a:xfrm>
          <a:prstGeom prst="rect">
            <a:avLst/>
          </a:prstGeom>
          <a:solidFill>
            <a:schemeClr val="accent1">
              <a:lumMod val="75000"/>
            </a:schemeClr>
          </a:solidFill>
        </p:spPr>
        <p:txBody>
          <a:bodyPr wrap="square" rtlCol="0">
            <a:spAutoFit/>
          </a:bodyPr>
          <a:lstStyle/>
          <a:p>
            <a:pPr algn="ctr"/>
            <a:r>
              <a:rPr lang="en-US" sz="7200" dirty="0">
                <a:solidFill>
                  <a:schemeClr val="bg1"/>
                </a:solidFill>
                <a:latin typeface="Arial" panose="020B0604020202020204" pitchFamily="34" charset="0"/>
                <a:cs typeface="Arial" panose="020B0604020202020204" pitchFamily="34" charset="0"/>
              </a:rPr>
              <a:t>676</a:t>
            </a:r>
          </a:p>
        </p:txBody>
      </p:sp>
      <p:sp>
        <p:nvSpPr>
          <p:cNvPr id="15" name="TextBox 14">
            <a:extLst>
              <a:ext uri="{FF2B5EF4-FFF2-40B4-BE49-F238E27FC236}">
                <a16:creationId xmlns:a16="http://schemas.microsoft.com/office/drawing/2014/main" id="{5CFAA2AC-D55A-934E-EBFF-31515CD87251}"/>
              </a:ext>
            </a:extLst>
          </p:cNvPr>
          <p:cNvSpPr txBox="1"/>
          <p:nvPr/>
        </p:nvSpPr>
        <p:spPr>
          <a:xfrm>
            <a:off x="534096" y="4925684"/>
            <a:ext cx="13680270" cy="12464951"/>
          </a:xfrm>
          <a:prstGeom prst="rect">
            <a:avLst/>
          </a:prstGeom>
          <a:noFill/>
        </p:spPr>
        <p:txBody>
          <a:bodyPr wrap="square" rtlCol="0">
            <a:spAutoFit/>
          </a:bodyPr>
          <a:lstStyle/>
          <a:p>
            <a:pPr algn="just">
              <a:lnSpc>
                <a:spcPct val="120000"/>
              </a:lnSpc>
            </a:pPr>
            <a:r>
              <a:rPr lang="en-US" sz="4000" b="1" dirty="0">
                <a:solidFill>
                  <a:srgbClr val="002060"/>
                </a:solidFill>
                <a:latin typeface="Arial" panose="020B0604020202020204" pitchFamily="34" charset="0"/>
                <a:cs typeface="Arial" panose="020B0604020202020204" pitchFamily="34" charset="0"/>
              </a:rPr>
              <a:t>BACKGROUND </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Hypertension is common in people with HIV (PWH)</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and a major contributor to cardiovascular disease</a:t>
            </a:r>
            <a:r>
              <a:rPr lang="en-US" sz="3600" baseline="30000" dirty="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Study Objective: Secondary analysis to evaluate baseline hypertension prevalence and control in REPRIEVE, a population with low-to-moderate cardiovascular disease risk and controlled HIV</a:t>
            </a:r>
          </a:p>
          <a:p>
            <a:endParaRPr lang="en-US" sz="3600" dirty="0">
              <a:latin typeface="Arial" panose="020B0604020202020204" pitchFamily="34" charset="0"/>
              <a:cs typeface="Arial" panose="020B0604020202020204" pitchFamily="34" charset="0"/>
            </a:endParaRPr>
          </a:p>
          <a:p>
            <a:pPr algn="just">
              <a:lnSpc>
                <a:spcPct val="120000"/>
              </a:lnSpc>
            </a:pPr>
            <a:endParaRPr lang="en-US" sz="1000" dirty="0">
              <a:latin typeface="Arial" panose="020B0604020202020204" pitchFamily="34" charset="0"/>
              <a:cs typeface="Arial" panose="020B0604020202020204" pitchFamily="34" charset="0"/>
            </a:endParaRPr>
          </a:p>
          <a:p>
            <a:pPr algn="just">
              <a:lnSpc>
                <a:spcPct val="120000"/>
              </a:lnSpc>
            </a:pPr>
            <a:r>
              <a:rPr lang="en-US" sz="4000" b="1" dirty="0">
                <a:solidFill>
                  <a:srgbClr val="002060"/>
                </a:solidFill>
                <a:latin typeface="Arial" panose="020B0604020202020204" pitchFamily="34" charset="0"/>
                <a:cs typeface="Arial" panose="020B0604020202020204" pitchFamily="34" charset="0"/>
              </a:rPr>
              <a:t>METHODS</a:t>
            </a:r>
          </a:p>
          <a:p>
            <a:pPr marL="742950" indent="-742950">
              <a:buFont typeface="Arial" panose="020B0604020202020204" pitchFamily="34" charset="0"/>
              <a:buChar char="•"/>
            </a:pPr>
            <a:r>
              <a:rPr lang="en-US" sz="3600" dirty="0">
                <a:latin typeface="Arial" panose="020B0604020202020204" pitchFamily="34" charset="0"/>
                <a:cs typeface="Arial" panose="020B0604020202020204" pitchFamily="34" charset="0"/>
              </a:rPr>
              <a:t>Baseline hypertension prevalence was a composite of: (1) pre-existing hypertension regardless of antihypertensive medication use; or (2) baseline systolic ≥140 mmHg or diastolic ≥90 mmHg without a prior hypertension diagnosis</a:t>
            </a:r>
          </a:p>
          <a:p>
            <a:endParaRPr lang="en-US" sz="1200" dirty="0">
              <a:latin typeface="Arial" panose="020B0604020202020204" pitchFamily="34" charset="0"/>
              <a:cs typeface="Arial" panose="020B0604020202020204" pitchFamily="34" charset="0"/>
            </a:endParaRPr>
          </a:p>
          <a:p>
            <a:pPr marL="742950" indent="-742950">
              <a:buFont typeface="Arial" panose="020B0604020202020204" pitchFamily="34" charset="0"/>
              <a:buChar char="•"/>
            </a:pPr>
            <a:r>
              <a:rPr lang="en-US" sz="3600" dirty="0">
                <a:latin typeface="Arial" panose="020B0604020202020204" pitchFamily="34" charset="0"/>
                <a:cs typeface="Arial" panose="020B0604020202020204" pitchFamily="34" charset="0"/>
              </a:rPr>
              <a:t>Estimated prevalence of composite hypertension outcome overall and by demographic and clinical characteristics with 95% Wald confidence intervals (CIs)</a:t>
            </a:r>
          </a:p>
          <a:p>
            <a:endParaRPr lang="en-US" sz="1200" dirty="0">
              <a:latin typeface="Arial" panose="020B0604020202020204" pitchFamily="34" charset="0"/>
              <a:cs typeface="Arial" panose="020B0604020202020204" pitchFamily="34" charset="0"/>
            </a:endParaRPr>
          </a:p>
          <a:p>
            <a:pPr marL="742950" indent="-742950">
              <a:buFont typeface="Arial" panose="020B0604020202020204" pitchFamily="34" charset="0"/>
              <a:buChar char="•"/>
            </a:pPr>
            <a:r>
              <a:rPr lang="en-US" sz="3600" dirty="0">
                <a:latin typeface="Arial" panose="020B0604020202020204" pitchFamily="34" charset="0"/>
                <a:cs typeface="Arial" panose="020B0604020202020204" pitchFamily="34" charset="0"/>
              </a:rPr>
              <a:t>Uncontrolled hypertension defined as SBP ≥140 and/or DBP ≥90 mmHg among those with pre-existing hypertension</a:t>
            </a:r>
          </a:p>
          <a:p>
            <a:endParaRPr lang="en-US" sz="1200" dirty="0">
              <a:latin typeface="Arial" panose="020B0604020202020204" pitchFamily="34" charset="0"/>
              <a:cs typeface="Arial" panose="020B0604020202020204" pitchFamily="34" charset="0"/>
            </a:endParaRPr>
          </a:p>
          <a:p>
            <a:pPr marL="742950" indent="-742950">
              <a:buFont typeface="Arial" panose="020B0604020202020204" pitchFamily="34" charset="0"/>
              <a:buChar char="•"/>
            </a:pPr>
            <a:r>
              <a:rPr lang="en-US" sz="3600" dirty="0">
                <a:latin typeface="Arial" panose="020B0604020202020204" pitchFamily="34" charset="0"/>
                <a:cs typeface="Arial" panose="020B0604020202020204" pitchFamily="34" charset="0"/>
              </a:rPr>
              <a:t>Differences in control rates explored using global thresholds</a:t>
            </a:r>
            <a:r>
              <a:rPr lang="en-US" sz="3600" baseline="30000" dirty="0">
                <a:latin typeface="Arial" panose="020B0604020202020204" pitchFamily="34" charset="0"/>
                <a:cs typeface="Arial" panose="020B0604020202020204" pitchFamily="34" charset="0"/>
              </a:rPr>
              <a:t>3  </a:t>
            </a:r>
            <a:r>
              <a:rPr lang="en-US" sz="3600" dirty="0">
                <a:latin typeface="Arial" panose="020B0604020202020204" pitchFamily="34" charset="0"/>
                <a:cs typeface="Arial" panose="020B0604020202020204" pitchFamily="34" charset="0"/>
              </a:rPr>
              <a:t>vs American Heart Association (AHA)</a:t>
            </a:r>
            <a:r>
              <a:rPr lang="en-US" sz="3600" baseline="30000" dirty="0">
                <a:latin typeface="Arial" panose="020B0604020202020204" pitchFamily="34" charset="0"/>
                <a:cs typeface="Arial" panose="020B0604020202020204" pitchFamily="34" charset="0"/>
              </a:rPr>
              <a:t>4 </a:t>
            </a:r>
            <a:r>
              <a:rPr lang="en-US" sz="3600" dirty="0">
                <a:latin typeface="Arial" panose="020B0604020202020204" pitchFamily="34" charset="0"/>
                <a:cs typeface="Arial" panose="020B0604020202020204" pitchFamily="34" charset="0"/>
              </a:rPr>
              <a:t>thresholds (Table 1)</a:t>
            </a:r>
            <a:endParaRPr lang="en-US" sz="3600" baseline="30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355ADD0-D520-9EE1-F05E-83C5B8CC31AC}"/>
              </a:ext>
            </a:extLst>
          </p:cNvPr>
          <p:cNvSpPr txBox="1"/>
          <p:nvPr/>
        </p:nvSpPr>
        <p:spPr>
          <a:xfrm>
            <a:off x="34665158" y="30941940"/>
            <a:ext cx="14273784" cy="1569660"/>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REFERENCES</a:t>
            </a:r>
          </a:p>
          <a:p>
            <a:r>
              <a:rPr lang="en-US" sz="2400" dirty="0">
                <a:latin typeface="Arial" panose="020B0604020202020204" pitchFamily="34" charset="0"/>
                <a:cs typeface="Arial" panose="020B0604020202020204" pitchFamily="34" charset="0"/>
              </a:rPr>
              <a:t>1-Xu Y et al. J Am Soc Hypertens 2017; 11(8): 530-40; 2-Collaborators GBDRF. Lancet 2018; 392(10159): 1923-94; 3-WHO, South Africa, and Kenya Treatment Guidelines; 4-</a:t>
            </a:r>
            <a:r>
              <a:rPr lang="en-US" sz="2400" i="1" dirty="0">
                <a:latin typeface="Arial" panose="020B0604020202020204" pitchFamily="34" charset="0"/>
                <a:cs typeface="Arial" panose="020B0604020202020204" pitchFamily="34" charset="0"/>
              </a:rPr>
              <a:t> J Am Coll Cardiol</a:t>
            </a:r>
            <a:r>
              <a:rPr lang="en-US" sz="2400" dirty="0">
                <a:latin typeface="Arial" panose="020B0604020202020204" pitchFamily="34" charset="0"/>
                <a:cs typeface="Arial" panose="020B0604020202020204" pitchFamily="34" charset="0"/>
              </a:rPr>
              <a:t> 2018; </a:t>
            </a:r>
            <a:r>
              <a:rPr lang="en-US" sz="2400" b="1" dirty="0">
                <a:latin typeface="Arial" panose="020B0604020202020204" pitchFamily="34" charset="0"/>
                <a:cs typeface="Arial" panose="020B0604020202020204" pitchFamily="34" charset="0"/>
              </a:rPr>
              <a:t>71</a:t>
            </a:r>
            <a:r>
              <a:rPr lang="en-US" sz="2400" dirty="0">
                <a:latin typeface="Arial" panose="020B0604020202020204" pitchFamily="34" charset="0"/>
                <a:cs typeface="Arial" panose="020B0604020202020204" pitchFamily="34" charset="0"/>
              </a:rPr>
              <a:t>(19): e127-e248 </a:t>
            </a:r>
          </a:p>
        </p:txBody>
      </p:sp>
      <p:sp>
        <p:nvSpPr>
          <p:cNvPr id="22" name="Rectangle 3">
            <a:extLst>
              <a:ext uri="{FF2B5EF4-FFF2-40B4-BE49-F238E27FC236}">
                <a16:creationId xmlns:a16="http://schemas.microsoft.com/office/drawing/2014/main" id="{B2A56F94-9DAF-36B6-151A-CA0FE122BA9A}"/>
              </a:ext>
            </a:extLst>
          </p:cNvPr>
          <p:cNvSpPr>
            <a:spLocks noChangeArrowheads="1"/>
          </p:cNvSpPr>
          <p:nvPr/>
        </p:nvSpPr>
        <p:spPr bwMode="auto">
          <a:xfrm flipV="1">
            <a:off x="-71907846" y="27524191"/>
            <a:ext cx="150008039" cy="5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4" name="TextBox 23">
            <a:extLst>
              <a:ext uri="{FF2B5EF4-FFF2-40B4-BE49-F238E27FC236}">
                <a16:creationId xmlns:a16="http://schemas.microsoft.com/office/drawing/2014/main" id="{C9A3E3F7-887C-1099-A306-C748B75DA7D0}"/>
              </a:ext>
            </a:extLst>
          </p:cNvPr>
          <p:cNvSpPr txBox="1"/>
          <p:nvPr/>
        </p:nvSpPr>
        <p:spPr>
          <a:xfrm>
            <a:off x="34665158" y="15766598"/>
            <a:ext cx="14273784" cy="1200329"/>
          </a:xfrm>
          <a:prstGeom prst="rect">
            <a:avLst/>
          </a:prstGeom>
          <a:solidFill>
            <a:schemeClr val="bg1"/>
          </a:solidFill>
        </p:spPr>
        <p:txBody>
          <a:bodyPr wrap="square" rtlCol="0">
            <a:spAutoFit/>
          </a:bodyPr>
          <a:lstStyle/>
          <a:p>
            <a:r>
              <a:rPr lang="en-US" sz="3600" b="1" dirty="0">
                <a:solidFill>
                  <a:schemeClr val="accent1">
                    <a:lumMod val="50000"/>
                  </a:schemeClr>
                </a:solidFill>
                <a:latin typeface="Arial" panose="020B0604020202020204" pitchFamily="34" charset="0"/>
                <a:cs typeface="Arial" panose="020B0604020202020204" pitchFamily="34" charset="0"/>
              </a:rPr>
              <a:t>Table 1: Stages of hypertension by global versus AHA thresholds among those with a pre-existing diagnosis (N=1,882*) </a:t>
            </a:r>
          </a:p>
        </p:txBody>
      </p:sp>
      <p:graphicFrame>
        <p:nvGraphicFramePr>
          <p:cNvPr id="26" name="Table 25">
            <a:extLst>
              <a:ext uri="{FF2B5EF4-FFF2-40B4-BE49-F238E27FC236}">
                <a16:creationId xmlns:a16="http://schemas.microsoft.com/office/drawing/2014/main" id="{ABE0C121-A544-F767-ED4D-7F651D70148D}"/>
              </a:ext>
            </a:extLst>
          </p:cNvPr>
          <p:cNvGraphicFramePr>
            <a:graphicFrameLocks noGrp="1"/>
          </p:cNvGraphicFramePr>
          <p:nvPr>
            <p:extLst>
              <p:ext uri="{D42A27DB-BD31-4B8C-83A1-F6EECF244321}">
                <p14:modId xmlns:p14="http://schemas.microsoft.com/office/powerpoint/2010/main" val="121017743"/>
              </p:ext>
            </p:extLst>
          </p:nvPr>
        </p:nvGraphicFramePr>
        <p:xfrm>
          <a:off x="34664142" y="17119848"/>
          <a:ext cx="14274800" cy="7983554"/>
        </p:xfrm>
        <a:graphic>
          <a:graphicData uri="http://schemas.openxmlformats.org/drawingml/2006/table">
            <a:tbl>
              <a:tblPr>
                <a:tableStyleId>{5C22544A-7EE6-4342-B048-85BDC9FD1C3A}</a:tableStyleId>
              </a:tblPr>
              <a:tblGrid>
                <a:gridCol w="2829994">
                  <a:extLst>
                    <a:ext uri="{9D8B030D-6E8A-4147-A177-3AD203B41FA5}">
                      <a16:colId xmlns:a16="http://schemas.microsoft.com/office/drawing/2014/main" val="4020468851"/>
                    </a:ext>
                  </a:extLst>
                </a:gridCol>
                <a:gridCol w="7135985">
                  <a:extLst>
                    <a:ext uri="{9D8B030D-6E8A-4147-A177-3AD203B41FA5}">
                      <a16:colId xmlns:a16="http://schemas.microsoft.com/office/drawing/2014/main" val="804628381"/>
                    </a:ext>
                  </a:extLst>
                </a:gridCol>
                <a:gridCol w="1118319">
                  <a:extLst>
                    <a:ext uri="{9D8B030D-6E8A-4147-A177-3AD203B41FA5}">
                      <a16:colId xmlns:a16="http://schemas.microsoft.com/office/drawing/2014/main" val="3353388335"/>
                    </a:ext>
                  </a:extLst>
                </a:gridCol>
                <a:gridCol w="3190502">
                  <a:extLst>
                    <a:ext uri="{9D8B030D-6E8A-4147-A177-3AD203B41FA5}">
                      <a16:colId xmlns:a16="http://schemas.microsoft.com/office/drawing/2014/main" val="1870699845"/>
                    </a:ext>
                  </a:extLst>
                </a:gridCol>
              </a:tblGrid>
              <a:tr h="402589">
                <a:tc>
                  <a:txBody>
                    <a:bodyPr/>
                    <a:lstStyle/>
                    <a:p>
                      <a:pPr marL="0" marR="0" algn="l">
                        <a:lnSpc>
                          <a:spcPct val="107000"/>
                        </a:lnSpc>
                        <a:spcBef>
                          <a:spcPts val="100"/>
                        </a:spcBef>
                        <a:spcAft>
                          <a:spcPts val="100"/>
                        </a:spcAft>
                        <a:buNone/>
                      </a:pPr>
                      <a:r>
                        <a:rPr lang="en-US" sz="3200" b="1" dirty="0">
                          <a:solidFill>
                            <a:srgbClr val="002060"/>
                          </a:solidFill>
                          <a:effectLst/>
                          <a:latin typeface="Arial" panose="020B0604020202020204" pitchFamily="34" charset="0"/>
                          <a:cs typeface="Arial" panose="020B0604020202020204" pitchFamily="34" charset="0"/>
                        </a:rPr>
                        <a:t>Control Definition </a:t>
                      </a:r>
                      <a:endPar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b">
                    <a:solidFill>
                      <a:schemeClr val="bg2">
                        <a:lumMod val="90000"/>
                      </a:schemeClr>
                    </a:solidFill>
                  </a:tcPr>
                </a:tc>
                <a:tc>
                  <a:txBody>
                    <a:bodyPr/>
                    <a:lstStyle/>
                    <a:p>
                      <a:pPr marL="0" marR="0" algn="ctr">
                        <a:lnSpc>
                          <a:spcPct val="107000"/>
                        </a:lnSpc>
                        <a:spcBef>
                          <a:spcPts val="100"/>
                        </a:spcBef>
                        <a:spcAft>
                          <a:spcPts val="100"/>
                        </a:spcAft>
                        <a:buNone/>
                      </a:pPr>
                      <a:r>
                        <a:rPr lang="en-US" sz="3200" b="1" dirty="0">
                          <a:solidFill>
                            <a:srgbClr val="002060"/>
                          </a:solidFill>
                          <a:effectLst/>
                          <a:latin typeface="Arial" panose="020B0604020202020204" pitchFamily="34" charset="0"/>
                          <a:cs typeface="Arial" panose="020B0604020202020204" pitchFamily="34" charset="0"/>
                        </a:rPr>
                        <a:t>Baseline Blood Pressure Status</a:t>
                      </a:r>
                      <a:endPar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b">
                    <a:solidFill>
                      <a:schemeClr val="bg2">
                        <a:lumMod val="90000"/>
                      </a:schemeClr>
                    </a:solidFill>
                  </a:tcPr>
                </a:tc>
                <a:tc>
                  <a:txBody>
                    <a:bodyPr/>
                    <a:lstStyle/>
                    <a:p>
                      <a:pPr marL="0" marR="0" algn="ctr">
                        <a:lnSpc>
                          <a:spcPct val="107000"/>
                        </a:lnSpc>
                        <a:spcBef>
                          <a:spcPts val="100"/>
                        </a:spcBef>
                        <a:spcAft>
                          <a:spcPts val="100"/>
                        </a:spcAft>
                        <a:buNone/>
                      </a:pPr>
                      <a:r>
                        <a:rPr lang="en-US" sz="3200" b="1" dirty="0">
                          <a:solidFill>
                            <a:srgbClr val="002060"/>
                          </a:solidFill>
                          <a:effectLst/>
                          <a:latin typeface="Arial" panose="020B0604020202020204" pitchFamily="34" charset="0"/>
                          <a:cs typeface="Arial" panose="020B0604020202020204" pitchFamily="34" charset="0"/>
                        </a:rPr>
                        <a:t>N</a:t>
                      </a:r>
                      <a:endPar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b">
                    <a:solidFill>
                      <a:schemeClr val="bg2">
                        <a:lumMod val="90000"/>
                      </a:schemeClr>
                    </a:solidFill>
                  </a:tcPr>
                </a:tc>
                <a:tc>
                  <a:txBody>
                    <a:bodyPr/>
                    <a:lstStyle/>
                    <a:p>
                      <a:pPr marL="0" marR="0" algn="ctr">
                        <a:lnSpc>
                          <a:spcPct val="107000"/>
                        </a:lnSpc>
                        <a:spcBef>
                          <a:spcPts val="100"/>
                        </a:spcBef>
                        <a:spcAft>
                          <a:spcPts val="100"/>
                        </a:spcAft>
                        <a:buNone/>
                      </a:pPr>
                      <a:r>
                        <a:rPr lang="en-US" sz="3200" b="1" dirty="0">
                          <a:solidFill>
                            <a:srgbClr val="002060"/>
                          </a:solidFill>
                          <a:effectLst/>
                          <a:latin typeface="Arial" panose="020B0604020202020204" pitchFamily="34" charset="0"/>
                          <a:cs typeface="Arial" panose="020B0604020202020204" pitchFamily="34" charset="0"/>
                        </a:rPr>
                        <a:t>% (95% CI)</a:t>
                      </a:r>
                      <a:endPar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b">
                    <a:solidFill>
                      <a:schemeClr val="bg2">
                        <a:lumMod val="90000"/>
                      </a:schemeClr>
                    </a:solidFill>
                  </a:tcPr>
                </a:tc>
                <a:extLst>
                  <a:ext uri="{0D108BD9-81ED-4DB2-BD59-A6C34878D82A}">
                    <a16:rowId xmlns:a16="http://schemas.microsoft.com/office/drawing/2014/main" val="380678305"/>
                  </a:ext>
                </a:extLst>
              </a:tr>
              <a:tr h="578149">
                <a:tc rowSpan="2">
                  <a:txBody>
                    <a:bodyPr/>
                    <a:lstStyle/>
                    <a:p>
                      <a:pPr marL="0" marR="0">
                        <a:lnSpc>
                          <a:spcPct val="107000"/>
                        </a:lnSpc>
                        <a:spcBef>
                          <a:spcPts val="100"/>
                        </a:spcBef>
                        <a:spcAft>
                          <a:spcPts val="100"/>
                        </a:spcAft>
                        <a:buNone/>
                      </a:pPr>
                      <a:r>
                        <a:rPr lang="en-US" sz="2800" b="1" dirty="0">
                          <a:solidFill>
                            <a:srgbClr val="002060"/>
                          </a:solidFill>
                          <a:effectLst/>
                          <a:latin typeface="Arial" panose="020B0604020202020204" pitchFamily="34" charset="0"/>
                          <a:cs typeface="Arial" panose="020B0604020202020204" pitchFamily="34" charset="0"/>
                        </a:rPr>
                        <a:t> Single value at  </a:t>
                      </a:r>
                    </a:p>
                    <a:p>
                      <a:pPr marL="0" marR="0">
                        <a:lnSpc>
                          <a:spcPct val="107000"/>
                        </a:lnSpc>
                        <a:spcBef>
                          <a:spcPts val="100"/>
                        </a:spcBef>
                        <a:spcAft>
                          <a:spcPts val="100"/>
                        </a:spcAft>
                        <a:buNone/>
                      </a:pPr>
                      <a:r>
                        <a:rPr lang="en-US" sz="2800" b="1" dirty="0">
                          <a:solidFill>
                            <a:srgbClr val="002060"/>
                          </a:solidFill>
                          <a:effectLst/>
                          <a:latin typeface="Arial" panose="020B0604020202020204" pitchFamily="34" charset="0"/>
                          <a:cs typeface="Arial" panose="020B0604020202020204" pitchFamily="34" charset="0"/>
                        </a:rPr>
                        <a:t> 140/90 mmHg</a:t>
                      </a:r>
                      <a:endPar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solidFill>
                      <a:schemeClr val="accent4">
                        <a:lumMod val="40000"/>
                        <a:lumOff val="60000"/>
                      </a:schemeClr>
                    </a:solidFill>
                  </a:tcPr>
                </a:tc>
                <a:tc>
                  <a:txBody>
                    <a:bodyPr/>
                    <a:lstStyle/>
                    <a:p>
                      <a:pPr marL="0" marR="0">
                        <a:lnSpc>
                          <a:spcPct val="107000"/>
                        </a:lnSpc>
                        <a:spcBef>
                          <a:spcPts val="100"/>
                        </a:spcBef>
                        <a:spcAft>
                          <a:spcPts val="100"/>
                        </a:spcAft>
                        <a:buNone/>
                      </a:pPr>
                      <a:r>
                        <a:rPr lang="en-US" sz="2800" b="0" dirty="0">
                          <a:effectLst/>
                          <a:latin typeface="Arial" panose="020B0604020202020204" pitchFamily="34" charset="0"/>
                          <a:cs typeface="Arial" panose="020B0604020202020204" pitchFamily="34" charset="0"/>
                        </a:rPr>
                        <a:t>Controlled (&lt;140/90)</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4">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1145</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4">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61% (59%, 63%)</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4">
                        <a:lumMod val="40000"/>
                        <a:lumOff val="60000"/>
                      </a:schemeClr>
                    </a:solidFill>
                  </a:tcPr>
                </a:tc>
                <a:extLst>
                  <a:ext uri="{0D108BD9-81ED-4DB2-BD59-A6C34878D82A}">
                    <a16:rowId xmlns:a16="http://schemas.microsoft.com/office/drawing/2014/main" val="4147677101"/>
                  </a:ext>
                </a:extLst>
              </a:tr>
              <a:tr h="618138">
                <a:tc vMerge="1">
                  <a:txBody>
                    <a:bodyPr/>
                    <a:lstStyle/>
                    <a:p>
                      <a:endParaRPr lang="en-US"/>
                    </a:p>
                  </a:txBody>
                  <a:tcPr/>
                </a:tc>
                <a:tc>
                  <a:txBody>
                    <a:bodyPr/>
                    <a:lstStyle/>
                    <a:p>
                      <a:r>
                        <a:rPr lang="en-US" sz="2800" b="0" dirty="0">
                          <a:effectLst/>
                          <a:latin typeface="Arial" panose="020B0604020202020204" pitchFamily="34" charset="0"/>
                          <a:cs typeface="Arial" panose="020B0604020202020204" pitchFamily="34" charset="0"/>
                        </a:rPr>
                        <a:t>Uncontrolled (≥140/90)</a:t>
                      </a:r>
                      <a:endParaRPr lang="en-US" sz="2800" b="0" dirty="0">
                        <a:latin typeface="Arial" panose="020B0604020202020204" pitchFamily="34" charset="0"/>
                        <a:cs typeface="Arial" panose="020B0604020202020204" pitchFamily="34" charset="0"/>
                      </a:endParaRPr>
                    </a:p>
                  </a:txBody>
                  <a:tcPr marL="12700" marR="12700" marT="0" marB="0" anchor="ctr">
                    <a:solidFill>
                      <a:schemeClr val="accent4">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737</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4">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39% (37%, 41%)</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4">
                        <a:lumMod val="40000"/>
                        <a:lumOff val="60000"/>
                      </a:schemeClr>
                    </a:solidFill>
                  </a:tcPr>
                </a:tc>
                <a:extLst>
                  <a:ext uri="{0D108BD9-81ED-4DB2-BD59-A6C34878D82A}">
                    <a16:rowId xmlns:a16="http://schemas.microsoft.com/office/drawing/2014/main" val="4174764609"/>
                  </a:ext>
                </a:extLst>
              </a:tr>
              <a:tr h="578149">
                <a:tc rowSpan="5">
                  <a:txBody>
                    <a:bodyPr/>
                    <a:lstStyle/>
                    <a:p>
                      <a:pPr marL="0" marR="0">
                        <a:lnSpc>
                          <a:spcPct val="107000"/>
                        </a:lnSpc>
                        <a:spcBef>
                          <a:spcPts val="100"/>
                        </a:spcBef>
                        <a:spcAft>
                          <a:spcPts val="100"/>
                        </a:spcAft>
                        <a:buNone/>
                      </a:pPr>
                      <a:r>
                        <a:rPr lang="en-US" sz="2800" b="1" dirty="0">
                          <a:solidFill>
                            <a:srgbClr val="002060"/>
                          </a:solidFill>
                          <a:effectLst/>
                          <a:latin typeface="Arial" panose="020B0604020202020204" pitchFamily="34" charset="0"/>
                          <a:cs typeface="Arial" panose="020B0604020202020204" pitchFamily="34" charset="0"/>
                        </a:rPr>
                        <a:t> Global </a:t>
                      </a:r>
                    </a:p>
                    <a:p>
                      <a:pPr marL="0" marR="0">
                        <a:lnSpc>
                          <a:spcPct val="107000"/>
                        </a:lnSpc>
                        <a:spcBef>
                          <a:spcPts val="100"/>
                        </a:spcBef>
                        <a:spcAft>
                          <a:spcPts val="100"/>
                        </a:spcAft>
                        <a:buNone/>
                      </a:pPr>
                      <a:r>
                        <a:rPr lang="en-US" sz="2800" b="1" dirty="0">
                          <a:solidFill>
                            <a:srgbClr val="002060"/>
                          </a:solidFill>
                          <a:effectLst/>
                          <a:latin typeface="Arial" panose="020B0604020202020204" pitchFamily="34" charset="0"/>
                          <a:cs typeface="Arial" panose="020B0604020202020204" pitchFamily="34" charset="0"/>
                        </a:rPr>
                        <a:t> Thresholds</a:t>
                      </a:r>
                      <a:r>
                        <a:rPr lang="en-US" sz="2800" b="1" baseline="30000" dirty="0">
                          <a:solidFill>
                            <a:srgbClr val="002060"/>
                          </a:solidFill>
                          <a:effectLst/>
                          <a:latin typeface="Arial" panose="020B0604020202020204" pitchFamily="34" charset="0"/>
                          <a:cs typeface="Arial" panose="020B0604020202020204" pitchFamily="34" charset="0"/>
                        </a:rPr>
                        <a:t>3</a:t>
                      </a:r>
                      <a:endParaRPr lang="en-US" sz="2800" b="1" baseline="30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solidFill>
                      <a:schemeClr val="accent5">
                        <a:lumMod val="40000"/>
                        <a:lumOff val="60000"/>
                      </a:schemeClr>
                    </a:solidFill>
                  </a:tcPr>
                </a:tc>
                <a:tc>
                  <a:txBody>
                    <a:bodyPr/>
                    <a:lstStyle/>
                    <a:p>
                      <a:pPr marL="0" marR="0">
                        <a:lnSpc>
                          <a:spcPct val="107000"/>
                        </a:lnSpc>
                        <a:spcBef>
                          <a:spcPts val="100"/>
                        </a:spcBef>
                        <a:spcAft>
                          <a:spcPts val="100"/>
                        </a:spcAft>
                        <a:buNone/>
                      </a:pPr>
                      <a:r>
                        <a:rPr lang="en-US" sz="2800" b="0" dirty="0">
                          <a:effectLst/>
                          <a:latin typeface="Arial" panose="020B0604020202020204" pitchFamily="34" charset="0"/>
                          <a:cs typeface="Arial" panose="020B0604020202020204" pitchFamily="34" charset="0"/>
                        </a:rPr>
                        <a:t>Normal (SBP &lt;130 and DBP &lt;80)</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426</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23% (21%, 25%)</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extLst>
                  <a:ext uri="{0D108BD9-81ED-4DB2-BD59-A6C34878D82A}">
                    <a16:rowId xmlns:a16="http://schemas.microsoft.com/office/drawing/2014/main" val="463248298"/>
                  </a:ext>
                </a:extLst>
              </a:tr>
              <a:tr h="578149">
                <a:tc vMerge="1">
                  <a:txBody>
                    <a:bodyPr/>
                    <a:lstStyle/>
                    <a:p>
                      <a:endParaRPr lang="en-US"/>
                    </a:p>
                  </a:txBody>
                  <a:tcPr/>
                </a:tc>
                <a:tc>
                  <a:txBody>
                    <a:bodyPr/>
                    <a:lstStyle/>
                    <a:p>
                      <a:r>
                        <a:rPr lang="en-US" sz="2800" b="0" dirty="0">
                          <a:effectLst/>
                          <a:latin typeface="Arial" panose="020B0604020202020204" pitchFamily="34" charset="0"/>
                          <a:cs typeface="Arial" panose="020B0604020202020204" pitchFamily="34" charset="0"/>
                        </a:rPr>
                        <a:t>Elevated (SBP 130-139 or DBP 80-89)</a:t>
                      </a:r>
                      <a:endParaRPr lang="en-US" sz="2800" b="0" dirty="0">
                        <a:latin typeface="Arial" panose="020B0604020202020204" pitchFamily="34"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719</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38% (36%, 40%)</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extLst>
                  <a:ext uri="{0D108BD9-81ED-4DB2-BD59-A6C34878D82A}">
                    <a16:rowId xmlns:a16="http://schemas.microsoft.com/office/drawing/2014/main" val="2612333871"/>
                  </a:ext>
                </a:extLst>
              </a:tr>
              <a:tr h="578149">
                <a:tc vMerge="1">
                  <a:txBody>
                    <a:bodyPr/>
                    <a:lstStyle/>
                    <a:p>
                      <a:endParaRPr lang="en-US"/>
                    </a:p>
                  </a:txBody>
                  <a:tcPr/>
                </a:tc>
                <a:tc>
                  <a:txBody>
                    <a:bodyPr/>
                    <a:lstStyle/>
                    <a:p>
                      <a:r>
                        <a:rPr lang="en-US" sz="2800" b="0" dirty="0">
                          <a:effectLst/>
                          <a:latin typeface="Arial" panose="020B0604020202020204" pitchFamily="34" charset="0"/>
                          <a:cs typeface="Arial" panose="020B0604020202020204" pitchFamily="34" charset="0"/>
                        </a:rPr>
                        <a:t>Stage 1 (SBP 140-159 or DBP 90-99)</a:t>
                      </a:r>
                      <a:endParaRPr lang="en-US" sz="2800" b="0" dirty="0">
                        <a:latin typeface="Arial" panose="020B0604020202020204" pitchFamily="34"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571</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30% (28%, 32%)</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extLst>
                  <a:ext uri="{0D108BD9-81ED-4DB2-BD59-A6C34878D82A}">
                    <a16:rowId xmlns:a16="http://schemas.microsoft.com/office/drawing/2014/main" val="1041245062"/>
                  </a:ext>
                </a:extLst>
              </a:tr>
              <a:tr h="578149">
                <a:tc vMerge="1">
                  <a:txBody>
                    <a:bodyPr/>
                    <a:lstStyle/>
                    <a:p>
                      <a:endParaRPr lang="en-US"/>
                    </a:p>
                  </a:txBody>
                  <a:tcPr/>
                </a:tc>
                <a:tc>
                  <a:txBody>
                    <a:bodyPr/>
                    <a:lstStyle/>
                    <a:p>
                      <a:r>
                        <a:rPr lang="en-US" sz="2800" b="0" dirty="0">
                          <a:effectLst/>
                          <a:latin typeface="Arial" panose="020B0604020202020204" pitchFamily="34" charset="0"/>
                          <a:cs typeface="Arial" panose="020B0604020202020204" pitchFamily="34" charset="0"/>
                        </a:rPr>
                        <a:t>Stage 2 (SBP 160-179 or DBP 100-109)</a:t>
                      </a:r>
                      <a:endParaRPr lang="en-US" sz="2800" b="0" dirty="0">
                        <a:latin typeface="Arial" panose="020B0604020202020204" pitchFamily="34"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134</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7% (6%, 8%)</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extLst>
                  <a:ext uri="{0D108BD9-81ED-4DB2-BD59-A6C34878D82A}">
                    <a16:rowId xmlns:a16="http://schemas.microsoft.com/office/drawing/2014/main" val="1663134559"/>
                  </a:ext>
                </a:extLst>
              </a:tr>
              <a:tr h="578149">
                <a:tc vMerge="1">
                  <a:txBody>
                    <a:bodyPr/>
                    <a:lstStyle/>
                    <a:p>
                      <a:endParaRPr lang="en-US"/>
                    </a:p>
                  </a:txBody>
                  <a:tcPr/>
                </a:tc>
                <a:tc>
                  <a:txBody>
                    <a:bodyPr/>
                    <a:lstStyle/>
                    <a:p>
                      <a:r>
                        <a:rPr lang="en-US" sz="2800" b="0" dirty="0">
                          <a:effectLst/>
                          <a:latin typeface="Arial" panose="020B0604020202020204" pitchFamily="34" charset="0"/>
                          <a:cs typeface="Arial" panose="020B0604020202020204" pitchFamily="34" charset="0"/>
                        </a:rPr>
                        <a:t>Stage 3 (SBP ≥180 or DBP ≥110)</a:t>
                      </a:r>
                      <a:endParaRPr lang="en-US" sz="2800" b="0" dirty="0">
                        <a:latin typeface="Arial" panose="020B0604020202020204" pitchFamily="34"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32</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tc>
                  <a:txBody>
                    <a:bodyPr/>
                    <a:lstStyle/>
                    <a:p>
                      <a:pPr marL="0" marR="0" algn="ctr">
                        <a:lnSpc>
                          <a:spcPct val="107000"/>
                        </a:lnSpc>
                        <a:spcBef>
                          <a:spcPts val="100"/>
                        </a:spcBef>
                        <a:spcAft>
                          <a:spcPts val="100"/>
                        </a:spcAft>
                        <a:buNone/>
                      </a:pPr>
                      <a:r>
                        <a:rPr lang="en-US" sz="2800" dirty="0">
                          <a:effectLst/>
                          <a:latin typeface="Arial" panose="020B0604020202020204" pitchFamily="34" charset="0"/>
                          <a:cs typeface="Arial" panose="020B0604020202020204" pitchFamily="34" charset="0"/>
                        </a:rPr>
                        <a:t>2% (1%, 2%)</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5">
                        <a:lumMod val="40000"/>
                        <a:lumOff val="60000"/>
                      </a:schemeClr>
                    </a:solidFill>
                  </a:tcPr>
                </a:tc>
                <a:extLst>
                  <a:ext uri="{0D108BD9-81ED-4DB2-BD59-A6C34878D82A}">
                    <a16:rowId xmlns:a16="http://schemas.microsoft.com/office/drawing/2014/main" val="4080820910"/>
                  </a:ext>
                </a:extLst>
              </a:tr>
              <a:tr h="578149">
                <a:tc rowSpan="5">
                  <a:txBody>
                    <a:bodyPr/>
                    <a:lstStyle/>
                    <a:p>
                      <a:pPr marL="0" marR="0">
                        <a:lnSpc>
                          <a:spcPct val="107000"/>
                        </a:lnSpc>
                        <a:spcBef>
                          <a:spcPts val="100"/>
                        </a:spcBef>
                        <a:spcAft>
                          <a:spcPts val="100"/>
                        </a:spcAft>
                        <a:buNone/>
                      </a:pPr>
                      <a:r>
                        <a:rPr lang="en-US" sz="2800" b="1" dirty="0">
                          <a:solidFill>
                            <a:srgbClr val="002060"/>
                          </a:solidFill>
                          <a:effectLst/>
                          <a:latin typeface="Arial" panose="020B0604020202020204" pitchFamily="34" charset="0"/>
                          <a:cs typeface="Arial" panose="020B0604020202020204" pitchFamily="34" charset="0"/>
                        </a:rPr>
                        <a:t> AHA    </a:t>
                      </a:r>
                    </a:p>
                    <a:p>
                      <a:pPr marL="0" marR="0">
                        <a:lnSpc>
                          <a:spcPct val="107000"/>
                        </a:lnSpc>
                        <a:spcBef>
                          <a:spcPts val="100"/>
                        </a:spcBef>
                        <a:spcAft>
                          <a:spcPts val="100"/>
                        </a:spcAft>
                        <a:buNone/>
                      </a:pPr>
                      <a:r>
                        <a:rPr lang="en-US" sz="2800" b="1" dirty="0">
                          <a:solidFill>
                            <a:srgbClr val="002060"/>
                          </a:solidFill>
                          <a:effectLst/>
                          <a:latin typeface="Arial" panose="020B0604020202020204" pitchFamily="34" charset="0"/>
                          <a:cs typeface="Arial" panose="020B0604020202020204" pitchFamily="34" charset="0"/>
                        </a:rPr>
                        <a:t> Thresholds</a:t>
                      </a:r>
                      <a:r>
                        <a:rPr lang="en-US" sz="2800" b="1" baseline="30000" dirty="0">
                          <a:solidFill>
                            <a:srgbClr val="002060"/>
                          </a:solidFill>
                          <a:effectLst/>
                          <a:latin typeface="Arial" panose="020B0604020202020204" pitchFamily="34" charset="0"/>
                          <a:cs typeface="Arial" panose="020B0604020202020204" pitchFamily="34" charset="0"/>
                        </a:rPr>
                        <a:t>4</a:t>
                      </a:r>
                      <a:endParaRPr lang="en-US" sz="2800" b="1" baseline="30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solidFill>
                      <a:schemeClr val="accent6">
                        <a:lumMod val="40000"/>
                        <a:lumOff val="60000"/>
                      </a:schemeClr>
                    </a:solidFill>
                  </a:tcPr>
                </a:tc>
                <a:tc>
                  <a:txBody>
                    <a:bodyPr/>
                    <a:lstStyle/>
                    <a:p>
                      <a:pPr marL="0" marR="0">
                        <a:lnSpc>
                          <a:spcPct val="107000"/>
                        </a:lnSpc>
                        <a:spcBef>
                          <a:spcPts val="100"/>
                        </a:spcBef>
                        <a:spcAft>
                          <a:spcPts val="100"/>
                        </a:spcAft>
                        <a:buNone/>
                      </a:pPr>
                      <a:r>
                        <a:rPr lang="en-US" sz="2800" b="0" dirty="0">
                          <a:solidFill>
                            <a:srgbClr val="002060"/>
                          </a:solidFill>
                          <a:effectLst/>
                          <a:latin typeface="Arial" panose="020B0604020202020204" pitchFamily="34" charset="0"/>
                          <a:cs typeface="Arial" panose="020B0604020202020204" pitchFamily="34" charset="0"/>
                        </a:rPr>
                        <a:t>Normal (SBP &lt;120 and DBP &lt;80)</a:t>
                      </a:r>
                      <a:endParaRPr lang="en-US" sz="2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280</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15% (13%, 16%)</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extLst>
                  <a:ext uri="{0D108BD9-81ED-4DB2-BD59-A6C34878D82A}">
                    <a16:rowId xmlns:a16="http://schemas.microsoft.com/office/drawing/2014/main" val="4198887727"/>
                  </a:ext>
                </a:extLst>
              </a:tr>
              <a:tr h="578149">
                <a:tc vMerge="1">
                  <a:txBody>
                    <a:bodyPr/>
                    <a:lstStyle/>
                    <a:p>
                      <a:endParaRPr lang="en-US"/>
                    </a:p>
                  </a:txBody>
                  <a:tcPr/>
                </a:tc>
                <a:tc>
                  <a:txBody>
                    <a:bodyPr/>
                    <a:lstStyle/>
                    <a:p>
                      <a:r>
                        <a:rPr lang="en-US" sz="2800" b="0" dirty="0">
                          <a:solidFill>
                            <a:srgbClr val="002060"/>
                          </a:solidFill>
                          <a:effectLst/>
                          <a:latin typeface="Arial" panose="020B0604020202020204" pitchFamily="34" charset="0"/>
                          <a:cs typeface="Arial" panose="020B0604020202020204" pitchFamily="34" charset="0"/>
                        </a:rPr>
                        <a:t>Elevated (SBP 120-129 and DBP 80-89)</a:t>
                      </a:r>
                      <a:endParaRPr lang="en-US" sz="2800" b="0" dirty="0">
                        <a:solidFill>
                          <a:srgbClr val="002060"/>
                        </a:solidFill>
                        <a:latin typeface="Arial" panose="020B0604020202020204" pitchFamily="34"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146</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8% (7%, 9%)</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extLst>
                  <a:ext uri="{0D108BD9-81ED-4DB2-BD59-A6C34878D82A}">
                    <a16:rowId xmlns:a16="http://schemas.microsoft.com/office/drawing/2014/main" val="1808941140"/>
                  </a:ext>
                </a:extLst>
              </a:tr>
              <a:tr h="578149">
                <a:tc vMerge="1">
                  <a:txBody>
                    <a:bodyPr/>
                    <a:lstStyle/>
                    <a:p>
                      <a:endParaRPr lang="en-US"/>
                    </a:p>
                  </a:txBody>
                  <a:tcPr/>
                </a:tc>
                <a:tc>
                  <a:txBody>
                    <a:bodyPr/>
                    <a:lstStyle/>
                    <a:p>
                      <a:r>
                        <a:rPr lang="en-US" sz="2800" b="0" dirty="0">
                          <a:solidFill>
                            <a:srgbClr val="002060"/>
                          </a:solidFill>
                          <a:effectLst/>
                          <a:latin typeface="Arial" panose="020B0604020202020204" pitchFamily="34" charset="0"/>
                          <a:cs typeface="Arial" panose="020B0604020202020204" pitchFamily="34" charset="0"/>
                        </a:rPr>
                        <a:t>Stage 1 (SBP 130-139 or DBP 80-89)</a:t>
                      </a:r>
                      <a:endParaRPr lang="en-US" sz="2800" b="0" dirty="0">
                        <a:solidFill>
                          <a:srgbClr val="002060"/>
                        </a:solidFill>
                        <a:latin typeface="Arial" panose="020B0604020202020204" pitchFamily="34"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719</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38% (36%, 40%)</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extLst>
                  <a:ext uri="{0D108BD9-81ED-4DB2-BD59-A6C34878D82A}">
                    <a16:rowId xmlns:a16="http://schemas.microsoft.com/office/drawing/2014/main" val="3965408027"/>
                  </a:ext>
                </a:extLst>
              </a:tr>
              <a:tr h="578149">
                <a:tc vMerge="1">
                  <a:txBody>
                    <a:bodyPr/>
                    <a:lstStyle/>
                    <a:p>
                      <a:endParaRPr lang="en-US"/>
                    </a:p>
                  </a:txBody>
                  <a:tcPr/>
                </a:tc>
                <a:tc>
                  <a:txBody>
                    <a:bodyPr/>
                    <a:lstStyle/>
                    <a:p>
                      <a:r>
                        <a:rPr lang="en-US" sz="2800" b="0" dirty="0">
                          <a:solidFill>
                            <a:srgbClr val="002060"/>
                          </a:solidFill>
                          <a:effectLst/>
                          <a:latin typeface="Arial" panose="020B0604020202020204" pitchFamily="34" charset="0"/>
                          <a:cs typeface="Arial" panose="020B0604020202020204" pitchFamily="34" charset="0"/>
                        </a:rPr>
                        <a:t>Stage 2 (SBP 140-179 or DBP 90-119)</a:t>
                      </a:r>
                      <a:endParaRPr lang="en-US" sz="2800" b="0" dirty="0">
                        <a:solidFill>
                          <a:srgbClr val="002060"/>
                        </a:solidFill>
                        <a:latin typeface="Arial" panose="020B0604020202020204" pitchFamily="34"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722</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38% (36%, 41%)</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extLst>
                  <a:ext uri="{0D108BD9-81ED-4DB2-BD59-A6C34878D82A}">
                    <a16:rowId xmlns:a16="http://schemas.microsoft.com/office/drawing/2014/main" val="3854503153"/>
                  </a:ext>
                </a:extLst>
              </a:tr>
              <a:tr h="578149">
                <a:tc vMerge="1">
                  <a:txBody>
                    <a:bodyPr/>
                    <a:lstStyle/>
                    <a:p>
                      <a:endParaRPr lang="en-US"/>
                    </a:p>
                  </a:txBody>
                  <a:tcPr/>
                </a:tc>
                <a:tc>
                  <a:txBody>
                    <a:bodyPr/>
                    <a:lstStyle/>
                    <a:p>
                      <a:r>
                        <a:rPr lang="en-US" sz="2800" b="0" dirty="0">
                          <a:solidFill>
                            <a:srgbClr val="002060"/>
                          </a:solidFill>
                          <a:effectLst/>
                          <a:latin typeface="Arial" panose="020B0604020202020204" pitchFamily="34" charset="0"/>
                          <a:cs typeface="Arial" panose="020B0604020202020204" pitchFamily="34" charset="0"/>
                        </a:rPr>
                        <a:t>Hypertensive crisis (SBP ≥180 or DBP ≥120)</a:t>
                      </a:r>
                      <a:endParaRPr lang="en-US" sz="2800" b="0" dirty="0">
                        <a:solidFill>
                          <a:srgbClr val="002060"/>
                        </a:solidFill>
                        <a:latin typeface="Arial" panose="020B0604020202020204" pitchFamily="34"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15</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tc>
                  <a:txBody>
                    <a:bodyPr/>
                    <a:lstStyle/>
                    <a:p>
                      <a:pPr marL="0" marR="0" algn="ctr">
                        <a:lnSpc>
                          <a:spcPct val="107000"/>
                        </a:lnSpc>
                        <a:spcBef>
                          <a:spcPts val="100"/>
                        </a:spcBef>
                        <a:spcAft>
                          <a:spcPts val="100"/>
                        </a:spcAft>
                        <a:buNone/>
                      </a:pPr>
                      <a:r>
                        <a:rPr lang="en-US" sz="2800" dirty="0">
                          <a:solidFill>
                            <a:srgbClr val="002060"/>
                          </a:solidFill>
                          <a:effectLst/>
                          <a:latin typeface="Arial" panose="020B0604020202020204" pitchFamily="34" charset="0"/>
                          <a:cs typeface="Arial" panose="020B0604020202020204" pitchFamily="34" charset="0"/>
                        </a:rPr>
                        <a:t>1% (0%, 1%)</a:t>
                      </a:r>
                      <a:endParaRPr lang="en-US"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2700" marR="12700" marT="0" marB="0" anchor="ctr">
                    <a:solidFill>
                      <a:schemeClr val="accent6">
                        <a:lumMod val="40000"/>
                        <a:lumOff val="60000"/>
                      </a:schemeClr>
                    </a:solidFill>
                  </a:tcPr>
                </a:tc>
                <a:extLst>
                  <a:ext uri="{0D108BD9-81ED-4DB2-BD59-A6C34878D82A}">
                    <a16:rowId xmlns:a16="http://schemas.microsoft.com/office/drawing/2014/main" val="480140977"/>
                  </a:ext>
                </a:extLst>
              </a:tr>
            </a:tbl>
          </a:graphicData>
        </a:graphic>
      </p:graphicFrame>
      <p:sp>
        <p:nvSpPr>
          <p:cNvPr id="2" name="TextBox 1">
            <a:extLst>
              <a:ext uri="{FF2B5EF4-FFF2-40B4-BE49-F238E27FC236}">
                <a16:creationId xmlns:a16="http://schemas.microsoft.com/office/drawing/2014/main" id="{B43455E6-FDFB-7DDE-35DB-3B9C8A066A92}"/>
              </a:ext>
            </a:extLst>
          </p:cNvPr>
          <p:cNvSpPr txBox="1"/>
          <p:nvPr/>
        </p:nvSpPr>
        <p:spPr>
          <a:xfrm>
            <a:off x="14566254" y="14124350"/>
            <a:ext cx="16100319" cy="696024"/>
          </a:xfrm>
          <a:prstGeom prst="rect">
            <a:avLst/>
          </a:prstGeom>
          <a:noFill/>
        </p:spPr>
        <p:txBody>
          <a:bodyPr wrap="square" rtlCol="0">
            <a:spAutoFit/>
          </a:bodyPr>
          <a:lstStyle/>
          <a:p>
            <a:pPr>
              <a:lnSpc>
                <a:spcPct val="120000"/>
              </a:lnSpc>
            </a:pPr>
            <a:r>
              <a:rPr lang="en-US" sz="3600" b="1" dirty="0">
                <a:solidFill>
                  <a:schemeClr val="accent1">
                    <a:lumMod val="50000"/>
                  </a:schemeClr>
                </a:solidFill>
                <a:latin typeface="Arial" panose="020B0604020202020204" pitchFamily="34" charset="0"/>
                <a:cs typeface="Arial" panose="020B0604020202020204" pitchFamily="34" charset="0"/>
              </a:rPr>
              <a:t>Figure 1: Prevalence of the composite baseline hypertension outcome</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882BDDF-6289-64A4-9380-F93B720CDEC8}"/>
              </a:ext>
            </a:extLst>
          </p:cNvPr>
          <p:cNvSpPr txBox="1"/>
          <p:nvPr/>
        </p:nvSpPr>
        <p:spPr>
          <a:xfrm>
            <a:off x="34665158" y="4798557"/>
            <a:ext cx="13587984" cy="744249"/>
          </a:xfrm>
          <a:prstGeom prst="rect">
            <a:avLst/>
          </a:prstGeom>
          <a:noFill/>
        </p:spPr>
        <p:txBody>
          <a:bodyPr wrap="square" rtlCol="0">
            <a:spAutoFit/>
          </a:bodyPr>
          <a:lstStyle/>
          <a:p>
            <a:pPr>
              <a:lnSpc>
                <a:spcPct val="120000"/>
              </a:lnSpc>
            </a:pPr>
            <a:r>
              <a:rPr lang="en-US" sz="3600" b="1" dirty="0">
                <a:solidFill>
                  <a:schemeClr val="accent1">
                    <a:lumMod val="50000"/>
                  </a:schemeClr>
                </a:solidFill>
                <a:latin typeface="Arial" panose="020B0604020202020204" pitchFamily="34" charset="0"/>
                <a:cs typeface="Arial" panose="020B0604020202020204" pitchFamily="34" charset="0"/>
              </a:rPr>
              <a:t>Figure 2: Hypertension prevalence and control* by region</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descr="A black and grey logo&#10;&#10;Description automatically generated">
            <a:extLst>
              <a:ext uri="{FF2B5EF4-FFF2-40B4-BE49-F238E27FC236}">
                <a16:creationId xmlns:a16="http://schemas.microsoft.com/office/drawing/2014/main" id="{FBD1B0CD-89F8-9010-67D0-967BAFA78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056" y="1649486"/>
            <a:ext cx="6767768" cy="1633599"/>
          </a:xfrm>
          <a:prstGeom prst="rect">
            <a:avLst/>
          </a:prstGeom>
        </p:spPr>
      </p:pic>
      <p:grpSp>
        <p:nvGrpSpPr>
          <p:cNvPr id="9" name="Group 8">
            <a:extLst>
              <a:ext uri="{FF2B5EF4-FFF2-40B4-BE49-F238E27FC236}">
                <a16:creationId xmlns:a16="http://schemas.microsoft.com/office/drawing/2014/main" id="{590C6DF6-1C65-D3A6-645C-517AD1815E99}"/>
              </a:ext>
            </a:extLst>
          </p:cNvPr>
          <p:cNvGrpSpPr/>
          <p:nvPr/>
        </p:nvGrpSpPr>
        <p:grpSpPr>
          <a:xfrm>
            <a:off x="438646" y="30653258"/>
            <a:ext cx="13659771" cy="2061542"/>
            <a:chOff x="37659441" y="30045344"/>
            <a:chExt cx="12655344" cy="2061542"/>
          </a:xfrm>
        </p:grpSpPr>
        <p:grpSp>
          <p:nvGrpSpPr>
            <p:cNvPr id="11" name="Group 10">
              <a:extLst>
                <a:ext uri="{FF2B5EF4-FFF2-40B4-BE49-F238E27FC236}">
                  <a16:creationId xmlns:a16="http://schemas.microsoft.com/office/drawing/2014/main" id="{796A30B8-3672-5AFD-32FF-E98D4E1F232F}"/>
                </a:ext>
              </a:extLst>
            </p:cNvPr>
            <p:cNvGrpSpPr/>
            <p:nvPr/>
          </p:nvGrpSpPr>
          <p:grpSpPr>
            <a:xfrm>
              <a:off x="37659441" y="30586980"/>
              <a:ext cx="12233353" cy="1519906"/>
              <a:chOff x="21902522" y="31278594"/>
              <a:chExt cx="13762517" cy="1709888"/>
            </a:xfrm>
          </p:grpSpPr>
          <p:sp>
            <p:nvSpPr>
              <p:cNvPr id="14" name="TextBox 13">
                <a:extLst>
                  <a:ext uri="{FF2B5EF4-FFF2-40B4-BE49-F238E27FC236}">
                    <a16:creationId xmlns:a16="http://schemas.microsoft.com/office/drawing/2014/main" id="{D4B80984-6A05-06B6-2DB3-C2374C394097}"/>
                  </a:ext>
                </a:extLst>
              </p:cNvPr>
              <p:cNvSpPr txBox="1"/>
              <p:nvPr/>
            </p:nvSpPr>
            <p:spPr>
              <a:xfrm>
                <a:off x="23021032" y="31278594"/>
                <a:ext cx="10518358" cy="1599663"/>
              </a:xfrm>
              <a:prstGeom prst="rect">
                <a:avLst/>
              </a:prstGeom>
              <a:noFill/>
            </p:spPr>
            <p:txBody>
              <a:bodyPr wrap="square">
                <a:spAutoFit/>
              </a:bodyPr>
              <a:lstStyle/>
              <a:p>
                <a:pPr algn="ctr">
                  <a:lnSpc>
                    <a:spcPct val="90000"/>
                  </a:lnSpc>
                </a:pPr>
                <a:r>
                  <a:rPr lang="en-US" sz="3200" dirty="0">
                    <a:latin typeface="Arial" panose="020B0604020202020204" pitchFamily="34" charset="0"/>
                    <a:cs typeface="Arial" panose="020B0604020202020204" pitchFamily="34" charset="0"/>
                  </a:rPr>
                  <a:t>Funding: REPRIEVE is supported by the NIH, ACTG, Kowa Pharmaceuticals, Gilead Sciences, and ViiV Healthcare.</a:t>
                </a:r>
              </a:p>
            </p:txBody>
          </p:sp>
          <p:pic>
            <p:nvPicPr>
              <p:cNvPr id="16" name="Picture 15" descr="A blue and grey sign with white text&#10;&#10;Description automatically generated">
                <a:extLst>
                  <a:ext uri="{FF2B5EF4-FFF2-40B4-BE49-F238E27FC236}">
                    <a16:creationId xmlns:a16="http://schemas.microsoft.com/office/drawing/2014/main" id="{8E0A9304-E396-740D-6737-14BD617A73D8}"/>
                  </a:ext>
                </a:extLst>
              </p:cNvPr>
              <p:cNvPicPr>
                <a:picLocks noChangeAspect="1"/>
              </p:cNvPicPr>
              <p:nvPr/>
            </p:nvPicPr>
            <p:blipFill rotWithShape="1">
              <a:blip r:embed="rId6">
                <a:extLst>
                  <a:ext uri="{28A0092B-C50C-407E-A947-70E740481C1C}">
                    <a14:useLocalDpi xmlns:a14="http://schemas.microsoft.com/office/drawing/2010/main" val="0"/>
                  </a:ext>
                </a:extLst>
              </a:blip>
              <a:srcRect r="59781"/>
              <a:stretch/>
            </p:blipFill>
            <p:spPr>
              <a:xfrm>
                <a:off x="34065684" y="32019549"/>
                <a:ext cx="1599355" cy="968933"/>
              </a:xfrm>
              <a:prstGeom prst="rect">
                <a:avLst/>
              </a:prstGeom>
            </p:spPr>
          </p:pic>
          <p:pic>
            <p:nvPicPr>
              <p:cNvPr id="19" name="Picture 18" descr="A black and grey logo&#10;&#10;Description automatically generated">
                <a:extLst>
                  <a:ext uri="{FF2B5EF4-FFF2-40B4-BE49-F238E27FC236}">
                    <a16:creationId xmlns:a16="http://schemas.microsoft.com/office/drawing/2014/main" id="{8BF2ECF1-622B-F367-13F8-3651FD973722}"/>
                  </a:ext>
                </a:extLst>
              </p:cNvPr>
              <p:cNvPicPr>
                <a:picLocks noChangeAspect="1"/>
              </p:cNvPicPr>
              <p:nvPr/>
            </p:nvPicPr>
            <p:blipFill rotWithShape="1">
              <a:blip r:embed="rId5">
                <a:extLst>
                  <a:ext uri="{28A0092B-C50C-407E-A947-70E740481C1C}">
                    <a14:useLocalDpi xmlns:a14="http://schemas.microsoft.com/office/drawing/2010/main" val="0"/>
                  </a:ext>
                </a:extLst>
              </a:blip>
              <a:srcRect l="3732" t="1" r="78338" b="2253"/>
              <a:stretch/>
            </p:blipFill>
            <p:spPr>
              <a:xfrm>
                <a:off x="21902522" y="31295619"/>
                <a:ext cx="1189793" cy="1565613"/>
              </a:xfrm>
              <a:prstGeom prst="rect">
                <a:avLst/>
              </a:prstGeom>
            </p:spPr>
          </p:pic>
        </p:grpSp>
        <p:pic>
          <p:nvPicPr>
            <p:cNvPr id="13" name="Picture 12" descr="A logo with a globe and a red ribbon&#10;&#10;Description automatically generated">
              <a:extLst>
                <a:ext uri="{FF2B5EF4-FFF2-40B4-BE49-F238E27FC236}">
                  <a16:creationId xmlns:a16="http://schemas.microsoft.com/office/drawing/2014/main" id="{E20AADA1-0581-8C5F-A4DE-D0E3027E81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7761" b="-3022"/>
            <a:stretch/>
          </p:blipFill>
          <p:spPr>
            <a:xfrm>
              <a:off x="48064806" y="30045344"/>
              <a:ext cx="2249979" cy="1102962"/>
            </a:xfrm>
            <a:prstGeom prst="rect">
              <a:avLst/>
            </a:prstGeom>
          </p:spPr>
        </p:pic>
      </p:grpSp>
      <p:sp>
        <p:nvSpPr>
          <p:cNvPr id="28" name="TextBox 27">
            <a:extLst>
              <a:ext uri="{FF2B5EF4-FFF2-40B4-BE49-F238E27FC236}">
                <a16:creationId xmlns:a16="http://schemas.microsoft.com/office/drawing/2014/main" id="{8FE58A8A-9889-CA98-D110-41DA08B57AAF}"/>
              </a:ext>
            </a:extLst>
          </p:cNvPr>
          <p:cNvSpPr txBox="1"/>
          <p:nvPr/>
        </p:nvSpPr>
        <p:spPr>
          <a:xfrm>
            <a:off x="34664142" y="25267652"/>
            <a:ext cx="9659658" cy="523220"/>
          </a:xfrm>
          <a:prstGeom prst="rect">
            <a:avLst/>
          </a:prstGeom>
          <a:noFill/>
        </p:spPr>
        <p:txBody>
          <a:bodyPr wrap="square" rtlCol="0">
            <a:spAutoFit/>
          </a:bodyPr>
          <a:lstStyle/>
          <a:p>
            <a:r>
              <a:rPr lang="en-US" sz="2800" i="1" dirty="0"/>
              <a:t>*Excludes 29 people started on medications at study baseline</a:t>
            </a:r>
          </a:p>
        </p:txBody>
      </p:sp>
      <p:sp>
        <p:nvSpPr>
          <p:cNvPr id="6" name="TextBox 5">
            <a:extLst>
              <a:ext uri="{FF2B5EF4-FFF2-40B4-BE49-F238E27FC236}">
                <a16:creationId xmlns:a16="http://schemas.microsoft.com/office/drawing/2014/main" id="{CE1CC2CE-EC45-4363-F66D-76E9F62FD517}"/>
              </a:ext>
            </a:extLst>
          </p:cNvPr>
          <p:cNvSpPr txBox="1"/>
          <p:nvPr/>
        </p:nvSpPr>
        <p:spPr>
          <a:xfrm>
            <a:off x="34548218" y="15081870"/>
            <a:ext cx="9402239" cy="461665"/>
          </a:xfrm>
          <a:prstGeom prst="rect">
            <a:avLst/>
          </a:prstGeom>
          <a:noFill/>
        </p:spPr>
        <p:txBody>
          <a:bodyPr wrap="square" rtlCol="0">
            <a:spAutoFit/>
          </a:bodyPr>
          <a:lstStyle/>
          <a:p>
            <a:r>
              <a:rPr lang="en-US" sz="2400" i="1" dirty="0"/>
              <a:t>*Control among N=1,882 with pre-existing hypertension</a:t>
            </a:r>
          </a:p>
        </p:txBody>
      </p:sp>
    </p:spTree>
    <p:extLst>
      <p:ext uri="{BB962C8B-B14F-4D97-AF65-F5344CB8AC3E}">
        <p14:creationId xmlns:p14="http://schemas.microsoft.com/office/powerpoint/2010/main" val="21718461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e535dd-9ac3-4bd6-b2d1-d2067ee3902c">
      <Terms xmlns="http://schemas.microsoft.com/office/infopath/2007/PartnerControls"/>
    </lcf76f155ced4ddcb4097134ff3c332f>
    <TaxCatchAll xmlns="f25eb304-a9ac-4afc-84cd-ed60d8aaf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0D7DBB2BBDE824996CF90BF5635FA1E" ma:contentTypeVersion="13" ma:contentTypeDescription="Ein neues Dokument erstellen." ma:contentTypeScope="" ma:versionID="c46fa18bb05f219a6ea979e8738778ab">
  <xsd:schema xmlns:xsd="http://www.w3.org/2001/XMLSchema" xmlns:xs="http://www.w3.org/2001/XMLSchema" xmlns:p="http://schemas.microsoft.com/office/2006/metadata/properties" xmlns:ns2="9fe535dd-9ac3-4bd6-b2d1-d2067ee3902c" xmlns:ns3="f25eb304-a9ac-4afc-84cd-ed60d8aaf41c" targetNamespace="http://schemas.microsoft.com/office/2006/metadata/properties" ma:root="true" ma:fieldsID="3d389da2911574b575501f7906f21442" ns2:_="" ns3:_="">
    <xsd:import namespace="9fe535dd-9ac3-4bd6-b2d1-d2067ee3902c"/>
    <xsd:import namespace="f25eb304-a9ac-4afc-84cd-ed60d8aaf4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535dd-9ac3-4bd6-b2d1-d2067ee39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a59aaaf-67c2-4a9b-8dae-6c62ae0ca49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eb304-a9ac-4afc-84cd-ed60d8aaf41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f6fef6-571c-467b-9273-435ded121bff}" ma:internalName="TaxCatchAll" ma:showField="CatchAllData" ma:web="f25eb304-a9ac-4afc-84cd-ed60d8aaf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B8FF46-762E-4BC6-A318-20401FAB1251}">
  <ds:schemaRefs>
    <ds:schemaRef ds:uri="http://schemas.microsoft.com/office/2006/metadata/properties"/>
    <ds:schemaRef ds:uri="http://schemas.microsoft.com/office/infopath/2007/PartnerControls"/>
    <ds:schemaRef ds:uri="2f855850-2c90-41f1-8ea4-90bf6a10880d"/>
    <ds:schemaRef ds:uri="98098172-b143-4fc6-b7dd-0e31b2cd5ed1"/>
  </ds:schemaRefs>
</ds:datastoreItem>
</file>

<file path=customXml/itemProps2.xml><?xml version="1.0" encoding="utf-8"?>
<ds:datastoreItem xmlns:ds="http://schemas.openxmlformats.org/officeDocument/2006/customXml" ds:itemID="{3B7ADC04-0665-418B-BE10-19F6EF99D620}">
  <ds:schemaRefs>
    <ds:schemaRef ds:uri="http://schemas.microsoft.com/sharepoint/v3/contenttype/forms"/>
  </ds:schemaRefs>
</ds:datastoreItem>
</file>

<file path=customXml/itemProps3.xml><?xml version="1.0" encoding="utf-8"?>
<ds:datastoreItem xmlns:ds="http://schemas.openxmlformats.org/officeDocument/2006/customXml" ds:itemID="{D945B470-2A23-4BA2-95B5-A878F11390E2}"/>
</file>

<file path=docProps/app.xml><?xml version="1.0" encoding="utf-8"?>
<Properties xmlns="http://schemas.openxmlformats.org/officeDocument/2006/extended-properties" xmlns:vt="http://schemas.openxmlformats.org/officeDocument/2006/docPropsVTypes">
  <Template/>
  <TotalTime>2720</TotalTime>
  <Words>1495</Words>
  <Application>Microsoft Office PowerPoint</Application>
  <PresentationFormat>Custom</PresentationFormat>
  <Paragraphs>110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Despite low-to-moderate cardiovascular disease risk, one in three PWH in REPRIEVE had hypertension at baseline; among those with a pre-existing diagnosis, hypertension was frequently suboptimally controlled.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Hoffman, Risa M.</cp:lastModifiedBy>
  <cp:revision>286</cp:revision>
  <cp:lastPrinted>2019-09-17T15:52:02Z</cp:lastPrinted>
  <dcterms:created xsi:type="dcterms:W3CDTF">2019-07-02T13:39:34Z</dcterms:created>
  <dcterms:modified xsi:type="dcterms:W3CDTF">2026-02-23T13:19:26Z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0x010100E0D7DBB2BBDE824996CF90BF5635FA1E</vt:lpwstr>
  </property>
</Properties>
</file>