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4"/>
  </p:sldMasterIdLst>
  <p:notesMasterIdLst>
    <p:notesMasterId r:id="rId6"/>
  </p:notesMasterIdLst>
  <p:sldIdLst>
    <p:sldId id="297" r:id="rId5"/>
  </p:sldIdLst>
  <p:sldSz cx="49377600" cy="3291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5576" userDrawn="1">
          <p15:clr>
            <a:srgbClr val="A4A3A4"/>
          </p15:clr>
        </p15:guide>
        <p15:guide id="3" pos="6024" userDrawn="1">
          <p15:clr>
            <a:srgbClr val="A4A3A4"/>
          </p15:clr>
        </p15:guide>
        <p15:guide id="4" pos="264" userDrawn="1">
          <p15:clr>
            <a:srgbClr val="A4A3A4"/>
          </p15:clr>
        </p15:guide>
        <p15:guide id="5" pos="744" userDrawn="1">
          <p15:clr>
            <a:srgbClr val="A4A3A4"/>
          </p15:clr>
        </p15:guide>
        <p15:guide id="6" orient="horz" pos="10368">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6967A0E-9709-3526-78E3-43A63E51F295}" name="Carvalho, Cory" initials="CC" userId="S::ccttk@umsystem.edu::308cde3a-d944-4bc2-b517-721d52d414fa" providerId="AD"/>
  <p188:author id="{0F161018-068A-1BB2-171B-E5CE66E2ABE0}" name="Paul, Robert" initials="PR" userId="S::paulro@umsystem.edu::cf5edfe5-8e31-4d8e-ab4c-382065831f7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63238"/>
    <a:srgbClr val="EEEBE9"/>
    <a:srgbClr val="EA4C89"/>
    <a:srgbClr val="FFF59D"/>
    <a:srgbClr val="EFF8F3"/>
    <a:srgbClr val="874A4C"/>
    <a:srgbClr val="FFA726"/>
    <a:srgbClr val="80DEEA"/>
    <a:srgbClr val="FFD5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8E7CDB-064A-4EC2-9623-6C7922F2B37B}" v="2" dt="2026-02-17T04:30:13.6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0" d="100"/>
          <a:sy n="20" d="100"/>
        </p:scale>
        <p:origin x="1716" y="294"/>
      </p:cViewPr>
      <p:guideLst>
        <p:guide pos="15576"/>
        <p:guide pos="6024"/>
        <p:guide pos="264"/>
        <p:guide pos="744"/>
        <p:guide orient="horz"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D1CB04D-1C75-43E0-9B64-B7DDAA42BB2C}" type="datetimeFigureOut">
              <a:rPr lang="en-US" smtClean="0"/>
              <a:t>2/28/2026</a:t>
            </a:fld>
            <a:endParaRPr lang="en-US"/>
          </a:p>
        </p:txBody>
      </p:sp>
      <p:sp>
        <p:nvSpPr>
          <p:cNvPr id="4" name="Slide Image Placeholder 3"/>
          <p:cNvSpPr>
            <a:spLocks noGrp="1" noRot="1" noChangeAspect="1"/>
          </p:cNvSpPr>
          <p:nvPr>
            <p:ph type="sldImg" idx="2"/>
          </p:nvPr>
        </p:nvSpPr>
        <p:spPr>
          <a:xfrm>
            <a:off x="1152525" y="1162050"/>
            <a:ext cx="470535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26C2670-3342-473C-969D-FDFF399F2050}" type="slidenum">
              <a:rPr lang="en-US" smtClean="0"/>
              <a:t>‹Nr.›</a:t>
            </a:fld>
            <a:endParaRPr lang="en-US"/>
          </a:p>
        </p:txBody>
      </p:sp>
    </p:spTree>
    <p:extLst>
      <p:ext uri="{BB962C8B-B14F-4D97-AF65-F5344CB8AC3E}">
        <p14:creationId xmlns:p14="http://schemas.microsoft.com/office/powerpoint/2010/main" val="831749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1AD83-8AA2-7F7C-1A86-81B19ED125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1848ED-DEC8-140F-73AB-4CEBB24158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FDEEE0-46B7-13B8-6893-E62A7DB01FD4}"/>
              </a:ext>
            </a:extLst>
          </p:cNvPr>
          <p:cNvSpPr>
            <a:spLocks noGrp="1"/>
          </p:cNvSpPr>
          <p:nvPr>
            <p:ph type="body" idx="1"/>
          </p:nvPr>
        </p:nvSpPr>
        <p:spPr/>
        <p:txBody>
          <a:bodyPr/>
          <a:lstStyle/>
          <a:p>
            <a:pPr>
              <a:lnSpc>
                <a:spcPct val="150000"/>
              </a:lnSpc>
            </a:pPr>
            <a:r>
              <a:rPr lang="en-US" b="1" dirty="0"/>
              <a:t>Poster Development Guide</a:t>
            </a:r>
          </a:p>
          <a:p>
            <a:pPr marL="171450" indent="-171450">
              <a:lnSpc>
                <a:spcPct val="150000"/>
              </a:lnSpc>
              <a:buFont typeface="Arial" panose="020B0604020202020204" pitchFamily="34" charset="0"/>
              <a:buChar char="•"/>
            </a:pPr>
            <a:r>
              <a:rPr lang="en-US" b="1" dirty="0"/>
              <a:t>Formatting</a:t>
            </a:r>
            <a:r>
              <a:rPr lang="en-US" b="1" baseline="0" dirty="0"/>
              <a:t> Notes</a:t>
            </a:r>
          </a:p>
          <a:p>
            <a:pPr marL="628650" lvl="1" indent="-171450">
              <a:lnSpc>
                <a:spcPct val="150000"/>
              </a:lnSpc>
              <a:buFont typeface="Arial" panose="020B0604020202020204" pitchFamily="34" charset="0"/>
              <a:buChar char="•"/>
            </a:pPr>
            <a:r>
              <a:rPr lang="en-US" b="1" dirty="0"/>
              <a:t>To Edit</a:t>
            </a:r>
            <a:r>
              <a:rPr lang="en-US" b="1" baseline="0" dirty="0"/>
              <a:t> </a:t>
            </a:r>
            <a:r>
              <a:rPr lang="en-US" b="1" dirty="0"/>
              <a:t>In PowerPoint: </a:t>
            </a:r>
            <a:r>
              <a:rPr lang="en-US" dirty="0"/>
              <a:t>Click View &gt; Guides to make editing easier. Keep text within guides</a:t>
            </a:r>
          </a:p>
          <a:p>
            <a:pPr marL="631908" lvl="1" indent="-174708">
              <a:lnSpc>
                <a:spcPct val="150000"/>
              </a:lnSpc>
              <a:buFont typeface="Arial" panose="020B0604020202020204" pitchFamily="34" charset="0"/>
              <a:buChar char="•"/>
            </a:pPr>
            <a:r>
              <a:rPr lang="en-US" dirty="0"/>
              <a:t>If</a:t>
            </a:r>
            <a:r>
              <a:rPr lang="en-US" baseline="0" dirty="0"/>
              <a:t> you wish, you may change the background colors, but use a </a:t>
            </a:r>
            <a:r>
              <a:rPr lang="en-US" b="1" baseline="0" dirty="0"/>
              <a:t>light color or white for the overall background </a:t>
            </a:r>
            <a:r>
              <a:rPr lang="en-US" baseline="0" dirty="0"/>
              <a:t>of the poster and a </a:t>
            </a:r>
            <a:r>
              <a:rPr lang="en-US" b="1" baseline="0" dirty="0"/>
              <a:t>bold color for the main findings section</a:t>
            </a:r>
          </a:p>
          <a:p>
            <a:pPr marL="631908" lvl="1" indent="-174708">
              <a:lnSpc>
                <a:spcPct val="150000"/>
              </a:lnSpc>
              <a:buFont typeface="Arial" panose="020B0604020202020204" pitchFamily="34" charset="0"/>
              <a:buChar char="•"/>
            </a:pPr>
            <a:r>
              <a:rPr lang="en-US" b="1" dirty="0"/>
              <a:t>Author list</a:t>
            </a:r>
            <a:r>
              <a:rPr lang="en-US" dirty="0"/>
              <a:t>: Don’t split names onto two lines (e.g., “John [line break] Smith”). If that happens, use a new line. </a:t>
            </a:r>
            <a:r>
              <a:rPr lang="en-US" b="1" dirty="0"/>
              <a:t>Bold the name of the presenting author</a:t>
            </a:r>
            <a:r>
              <a:rPr lang="en-US" dirty="0"/>
              <a:t> </a:t>
            </a:r>
          </a:p>
          <a:p>
            <a:pPr marL="631908" lvl="1" indent="-174708">
              <a:lnSpc>
                <a:spcPct val="150000"/>
              </a:lnSpc>
              <a:buFont typeface="Arial" panose="020B0604020202020204" pitchFamily="34" charset="0"/>
              <a:buChar char="•"/>
            </a:pPr>
            <a:r>
              <a:rPr lang="en-US" b="1" dirty="0"/>
              <a:t>Font</a:t>
            </a:r>
            <a:r>
              <a:rPr lang="en-US" b="1" baseline="0" dirty="0"/>
              <a:t> Size: </a:t>
            </a:r>
            <a:r>
              <a:rPr lang="en-US" b="0" dirty="0"/>
              <a:t>Do not drop below </a:t>
            </a:r>
            <a:r>
              <a:rPr lang="en-US" b="1" dirty="0"/>
              <a:t>font size 36 </a:t>
            </a:r>
            <a:r>
              <a:rPr lang="en-US" b="0" dirty="0"/>
              <a:t>in the main</a:t>
            </a:r>
            <a:r>
              <a:rPr lang="en-US" b="0" baseline="0" dirty="0"/>
              <a:t> information sections (</a:t>
            </a:r>
            <a:r>
              <a:rPr lang="en-US" b="0" dirty="0"/>
              <a:t>Background, Methods, Results, Conclusions)</a:t>
            </a:r>
            <a:r>
              <a:rPr lang="en-US" b="1" dirty="0"/>
              <a:t>. </a:t>
            </a:r>
            <a:r>
              <a:rPr lang="en-US" b="0" dirty="0"/>
              <a:t>If you </a:t>
            </a:r>
            <a:r>
              <a:rPr lang="en-US" dirty="0"/>
              <a:t>have extra space, increase the font size,</a:t>
            </a:r>
            <a:r>
              <a:rPr lang="en-US" baseline="0" dirty="0"/>
              <a:t> but maintain some white space to make it easier for attendees to read your text</a:t>
            </a:r>
          </a:p>
          <a:p>
            <a:pPr marL="631908" lvl="1" indent="-174708">
              <a:lnSpc>
                <a:spcPct val="150000"/>
              </a:lnSpc>
              <a:buFont typeface="Arial" panose="020B0604020202020204" pitchFamily="34" charset="0"/>
              <a:buChar char="•"/>
            </a:pPr>
            <a:r>
              <a:rPr lang="en-US" b="1" dirty="0"/>
              <a:t>Use of Color: </a:t>
            </a:r>
            <a:r>
              <a:rPr lang="en-US" b="0" dirty="0"/>
              <a:t>To keep attendees</a:t>
            </a:r>
            <a:r>
              <a:rPr lang="en-US" b="0" baseline="0" dirty="0"/>
              <a:t> focused on your main findings and important details in your graphs and figures, </a:t>
            </a:r>
            <a:r>
              <a:rPr lang="en-US" b="1" baseline="0" dirty="0"/>
              <a:t>d</a:t>
            </a:r>
            <a:r>
              <a:rPr lang="en-US" b="1" dirty="0"/>
              <a:t>o not use color in the sidebars</a:t>
            </a:r>
          </a:p>
          <a:p>
            <a:pPr marL="631908" lvl="1" indent="-174708">
              <a:lnSpc>
                <a:spcPct val="150000"/>
              </a:lnSpc>
              <a:buFont typeface="Arial" panose="020B0604020202020204" pitchFamily="34" charset="0"/>
              <a:buChar char="•"/>
            </a:pPr>
            <a:r>
              <a:rPr lang="en-US" b="1" baseline="0" dirty="0"/>
              <a:t>Print Size: </a:t>
            </a:r>
            <a:r>
              <a:rPr lang="en-US" b="0" baseline="0" dirty="0"/>
              <a:t>Using this template</a:t>
            </a:r>
            <a:r>
              <a:rPr lang="en-US" b="1" baseline="0" dirty="0"/>
              <a:t>, </a:t>
            </a:r>
            <a:r>
              <a:rPr lang="en-US" b="0" baseline="0" dirty="0"/>
              <a:t>the optimal print size is </a:t>
            </a:r>
            <a:r>
              <a:rPr lang="en-US" b="1" baseline="0" dirty="0"/>
              <a:t>54 inches (width) x 36 inches (height) </a:t>
            </a:r>
            <a:r>
              <a:rPr lang="en-US" b="0" u="sng" baseline="0" dirty="0"/>
              <a:t>or</a:t>
            </a:r>
            <a:r>
              <a:rPr lang="en-US" b="1" baseline="0" dirty="0"/>
              <a:t> 60 inches x 40 inches</a:t>
            </a:r>
            <a:r>
              <a:rPr lang="en-US" b="0" baseline="0" dirty="0"/>
              <a:t> (137.2 cm x 91.4 cm or 152.4 cm x 101.6).  Printing the poster in a smaller size may save some cost, but the 54” x 36” size  will maintain the suggested font size and layout in the final printed version of the poster (and maintain the effectiveness of the poster design). </a:t>
            </a:r>
          </a:p>
          <a:p>
            <a:pPr marL="1089108" lvl="2" indent="-174708">
              <a:lnSpc>
                <a:spcPct val="150000"/>
              </a:lnSpc>
              <a:buFont typeface="Arial" panose="020B0604020202020204" pitchFamily="34" charset="0"/>
              <a:buChar char="•"/>
            </a:pPr>
            <a:r>
              <a:rPr lang="en-US" b="0" baseline="0" dirty="0"/>
              <a:t>Poster Board Dimensions: Regardless of whether you use this template, the size of the board for displaying your poster at CROI is 96 inches (width) x 48 inches (height). The maximum size of a poster is 93 inches (width) x 45 inches (height). The minimum size for a poster is 36 inches (width) x 24 inches (height) so attendees can see the poster at a minimum of 10 feet away</a:t>
            </a:r>
          </a:p>
          <a:p>
            <a:pPr marL="174708" indent="-174708">
              <a:lnSpc>
                <a:spcPct val="150000"/>
              </a:lnSpc>
              <a:buFont typeface="Arial" panose="020B0604020202020204" pitchFamily="34" charset="0"/>
              <a:buChar char="•"/>
            </a:pPr>
            <a:r>
              <a:rPr lang="en-US" b="1" baseline="0" dirty="0"/>
              <a:t>Poster Content Requirements</a:t>
            </a:r>
          </a:p>
          <a:p>
            <a:pPr marL="631908" lvl="1" indent="-174708">
              <a:lnSpc>
                <a:spcPct val="150000"/>
              </a:lnSpc>
              <a:buFont typeface="Arial" panose="020B0604020202020204" pitchFamily="34" charset="0"/>
              <a:buChar char="•"/>
            </a:pPr>
            <a:r>
              <a:rPr lang="en-US" b="1" baseline="0" dirty="0"/>
              <a:t>Poster Number</a:t>
            </a:r>
            <a:r>
              <a:rPr lang="en-US" baseline="0" dirty="0"/>
              <a:t>: The poster number should be displayed in the upper right corner (0000 in the template). This is </a:t>
            </a:r>
            <a:r>
              <a:rPr lang="en-US" b="1" baseline="0" dirty="0"/>
              <a:t>not the abstract number you had during submission </a:t>
            </a:r>
            <a:r>
              <a:rPr lang="en-US" baseline="0" dirty="0"/>
              <a:t>but a number you will be assigned and sent to you by email which notes the position of the poster in the poster hall. This number will be sent to you after late-breaking abstracts have been accepted in January</a:t>
            </a:r>
            <a:endParaRPr lang="en-US" dirty="0"/>
          </a:p>
          <a:p>
            <a:pPr marL="631908" marR="0" lvl="1" indent="-174708"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b="1" dirty="0"/>
              <a:t>Poster Title:</a:t>
            </a:r>
            <a:r>
              <a:rPr lang="en-US" b="1" baseline="0" dirty="0"/>
              <a:t> </a:t>
            </a:r>
            <a:r>
              <a:rPr lang="en-US" sz="1200" kern="1200" dirty="0">
                <a:solidFill>
                  <a:schemeClr val="tx1"/>
                </a:solidFill>
                <a:effectLst/>
                <a:latin typeface="+mn-lt"/>
                <a:ea typeface="+mn-ea"/>
                <a:cs typeface="+mn-cs"/>
              </a:rPr>
              <a:t>The title should be the same as the title submitted with the abstract </a:t>
            </a:r>
          </a:p>
          <a:p>
            <a:pPr marL="631908" lvl="1" indent="-174708">
              <a:lnSpc>
                <a:spcPct val="150000"/>
              </a:lnSpc>
              <a:buFont typeface="Arial" panose="020B0604020202020204" pitchFamily="34" charset="0"/>
              <a:buChar char="•"/>
            </a:pPr>
            <a:r>
              <a:rPr lang="en-US" b="1" dirty="0"/>
              <a:t>QR Codes</a:t>
            </a:r>
            <a:r>
              <a:rPr lang="en-US" b="1" baseline="0" dirty="0"/>
              <a:t> are not allowed by CROI</a:t>
            </a:r>
            <a:endParaRPr lang="en-US" dirty="0"/>
          </a:p>
        </p:txBody>
      </p:sp>
      <p:sp>
        <p:nvSpPr>
          <p:cNvPr id="4" name="Slide Number Placeholder 3">
            <a:extLst>
              <a:ext uri="{FF2B5EF4-FFF2-40B4-BE49-F238E27FC236}">
                <a16:creationId xmlns:a16="http://schemas.microsoft.com/office/drawing/2014/main" id="{8855CD78-DD03-F383-6E66-200AB0CB4221}"/>
              </a:ext>
            </a:extLst>
          </p:cNvPr>
          <p:cNvSpPr>
            <a:spLocks noGrp="1"/>
          </p:cNvSpPr>
          <p:nvPr>
            <p:ph type="sldNum" sz="quarter" idx="5"/>
          </p:nvPr>
        </p:nvSpPr>
        <p:spPr/>
        <p:txBody>
          <a:bodyPr/>
          <a:lstStyle/>
          <a:p>
            <a:fld id="{E26C2670-3342-473C-969D-FDFF399F2050}" type="slidenum">
              <a:rPr lang="en-US" smtClean="0"/>
              <a:t>1</a:t>
            </a:fld>
            <a:endParaRPr lang="en-US"/>
          </a:p>
        </p:txBody>
      </p:sp>
    </p:spTree>
    <p:extLst>
      <p:ext uri="{BB962C8B-B14F-4D97-AF65-F5344CB8AC3E}">
        <p14:creationId xmlns:p14="http://schemas.microsoft.com/office/powerpoint/2010/main" val="2446139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320" y="5387342"/>
            <a:ext cx="41970960" cy="11460480"/>
          </a:xfrm>
        </p:spPr>
        <p:txBody>
          <a:bodyPr anchor="b"/>
          <a:lstStyle>
            <a:lvl1pPr algn="ctr">
              <a:defRPr sz="28800"/>
            </a:lvl1pPr>
          </a:lstStyle>
          <a:p>
            <a:r>
              <a:rPr lang="en-US"/>
              <a:t>Click to edit Master title style</a:t>
            </a:r>
          </a:p>
        </p:txBody>
      </p:sp>
      <p:sp>
        <p:nvSpPr>
          <p:cNvPr id="3" name="Subtitle 2"/>
          <p:cNvSpPr>
            <a:spLocks noGrp="1"/>
          </p:cNvSpPr>
          <p:nvPr>
            <p:ph type="subTitle" idx="1"/>
          </p:nvPr>
        </p:nvSpPr>
        <p:spPr>
          <a:xfrm>
            <a:off x="6172200" y="17289782"/>
            <a:ext cx="370332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601755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4213694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335848" y="1752600"/>
            <a:ext cx="10647045"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94713" y="1752600"/>
            <a:ext cx="31323915" cy="2789682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3062549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311104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68995" y="8206749"/>
            <a:ext cx="42588180" cy="13693138"/>
          </a:xfrm>
        </p:spPr>
        <p:txBody>
          <a:bodyPr anchor="b"/>
          <a:lstStyle>
            <a:lvl1pPr>
              <a:defRPr sz="28800"/>
            </a:lvl1pPr>
          </a:lstStyle>
          <a:p>
            <a:r>
              <a:rPr lang="en-US"/>
              <a:t>Click to edit Master title style</a:t>
            </a:r>
          </a:p>
        </p:txBody>
      </p:sp>
      <p:sp>
        <p:nvSpPr>
          <p:cNvPr id="3" name="Text Placeholder 2"/>
          <p:cNvSpPr>
            <a:spLocks noGrp="1"/>
          </p:cNvSpPr>
          <p:nvPr>
            <p:ph type="body" idx="1"/>
          </p:nvPr>
        </p:nvSpPr>
        <p:spPr>
          <a:xfrm>
            <a:off x="3368995" y="22029429"/>
            <a:ext cx="4258818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055305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94710" y="8763000"/>
            <a:ext cx="209854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4997410" y="8763000"/>
            <a:ext cx="209854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135061-2F74-46D4-9F8F-C77EF304855D}"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4282151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01141" y="1752607"/>
            <a:ext cx="42588180" cy="6362702"/>
          </a:xfrm>
        </p:spPr>
        <p:txBody>
          <a:bodyPr/>
          <a:lstStyle/>
          <a:p>
            <a:r>
              <a:rPr lang="en-US"/>
              <a:t>Click to edit Master title style</a:t>
            </a:r>
          </a:p>
        </p:txBody>
      </p:sp>
      <p:sp>
        <p:nvSpPr>
          <p:cNvPr id="3" name="Text Placeholder 2"/>
          <p:cNvSpPr>
            <a:spLocks noGrp="1"/>
          </p:cNvSpPr>
          <p:nvPr>
            <p:ph type="body" idx="1"/>
          </p:nvPr>
        </p:nvSpPr>
        <p:spPr>
          <a:xfrm>
            <a:off x="3401147" y="8069582"/>
            <a:ext cx="20889036"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4" name="Content Placeholder 3"/>
          <p:cNvSpPr>
            <a:spLocks noGrp="1"/>
          </p:cNvSpPr>
          <p:nvPr>
            <p:ph sz="half" idx="2"/>
          </p:nvPr>
        </p:nvSpPr>
        <p:spPr>
          <a:xfrm>
            <a:off x="3401147" y="12024360"/>
            <a:ext cx="20889036"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4997413" y="8069582"/>
            <a:ext cx="20991911"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6" name="Content Placeholder 5"/>
          <p:cNvSpPr>
            <a:spLocks noGrp="1"/>
          </p:cNvSpPr>
          <p:nvPr>
            <p:ph sz="quarter" idx="4"/>
          </p:nvPr>
        </p:nvSpPr>
        <p:spPr>
          <a:xfrm>
            <a:off x="24997413" y="12024360"/>
            <a:ext cx="20991911"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135061-2F74-46D4-9F8F-C77EF304855D}" type="datetimeFigureOut">
              <a:rPr lang="en-US" smtClean="0"/>
              <a:t>2/28/2026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2738387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135061-2F74-46D4-9F8F-C77EF304855D}" type="datetimeFigureOut">
              <a:rPr lang="en-US" smtClean="0"/>
              <a:t>2/28/2026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342050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35061-2F74-46D4-9F8F-C77EF304855D}" type="datetimeFigureOut">
              <a:rPr lang="en-US" smtClean="0"/>
              <a:t>2/28/2026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2705658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p>
        </p:txBody>
      </p:sp>
      <p:sp>
        <p:nvSpPr>
          <p:cNvPr id="3" name="Content Placeholder 2"/>
          <p:cNvSpPr>
            <a:spLocks noGrp="1"/>
          </p:cNvSpPr>
          <p:nvPr>
            <p:ph idx="1"/>
          </p:nvPr>
        </p:nvSpPr>
        <p:spPr>
          <a:xfrm>
            <a:off x="20991911" y="4739647"/>
            <a:ext cx="2499741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3F135061-2F74-46D4-9F8F-C77EF304855D}"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446394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p>
        </p:txBody>
      </p:sp>
      <p:sp>
        <p:nvSpPr>
          <p:cNvPr id="3" name="Picture Placeholder 2"/>
          <p:cNvSpPr>
            <a:spLocks noGrp="1" noChangeAspect="1"/>
          </p:cNvSpPr>
          <p:nvPr>
            <p:ph type="pic" idx="1"/>
          </p:nvPr>
        </p:nvSpPr>
        <p:spPr>
          <a:xfrm>
            <a:off x="20991911" y="4739647"/>
            <a:ext cx="2499741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3F135061-2F74-46D4-9F8F-C77EF304855D}"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620014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94710" y="1752607"/>
            <a:ext cx="4258818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394710" y="8763000"/>
            <a:ext cx="42588180" cy="20886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394710" y="30510487"/>
            <a:ext cx="1110996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F135061-2F74-46D4-9F8F-C77EF304855D}" type="datetimeFigureOut">
              <a:rPr lang="en-US" smtClean="0"/>
              <a:t>2/28/2026</a:t>
            </a:fld>
            <a:endParaRPr lang="en-US"/>
          </a:p>
        </p:txBody>
      </p:sp>
      <p:sp>
        <p:nvSpPr>
          <p:cNvPr id="5" name="Footer Placeholder 4"/>
          <p:cNvSpPr>
            <a:spLocks noGrp="1"/>
          </p:cNvSpPr>
          <p:nvPr>
            <p:ph type="ftr" sz="quarter" idx="3"/>
          </p:nvPr>
        </p:nvSpPr>
        <p:spPr>
          <a:xfrm>
            <a:off x="16356330" y="30510487"/>
            <a:ext cx="1666494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4872930" y="30510487"/>
            <a:ext cx="1110996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63FC52CE-B062-47D6-A8CB-AF6B214D1AE5}" type="slidenum">
              <a:rPr lang="en-US" smtClean="0"/>
              <a:t>‹Nr.›</a:t>
            </a:fld>
            <a:endParaRPr lang="en-US"/>
          </a:p>
        </p:txBody>
      </p:sp>
    </p:spTree>
    <p:extLst>
      <p:ext uri="{BB962C8B-B14F-4D97-AF65-F5344CB8AC3E}">
        <p14:creationId xmlns:p14="http://schemas.microsoft.com/office/powerpoint/2010/main" val="2343206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paulro@umsl.edu" TargetMode="Externa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61460-53EA-8D83-F93B-40332D35CA2B}"/>
            </a:ext>
          </a:extLst>
        </p:cNvPr>
        <p:cNvGrpSpPr/>
        <p:nvPr/>
      </p:nvGrpSpPr>
      <p:grpSpPr>
        <a:xfrm>
          <a:off x="0" y="0"/>
          <a:ext cx="0" cy="0"/>
          <a:chOff x="0" y="0"/>
          <a:chExt cx="0" cy="0"/>
        </a:xfrm>
      </p:grpSpPr>
      <p:sp>
        <p:nvSpPr>
          <p:cNvPr id="34" name="TextBox 33">
            <a:extLst>
              <a:ext uri="{FF2B5EF4-FFF2-40B4-BE49-F238E27FC236}">
                <a16:creationId xmlns:a16="http://schemas.microsoft.com/office/drawing/2014/main" id="{0BF2F6AF-2E06-0F54-4365-D4A98F42D8CB}"/>
              </a:ext>
            </a:extLst>
          </p:cNvPr>
          <p:cNvSpPr txBox="1"/>
          <p:nvPr/>
        </p:nvSpPr>
        <p:spPr>
          <a:xfrm>
            <a:off x="0" y="0"/>
            <a:ext cx="49454483" cy="4480560"/>
          </a:xfrm>
          <a:prstGeom prst="rect">
            <a:avLst/>
          </a:prstGeom>
          <a:solidFill>
            <a:schemeClr val="accent1">
              <a:lumMod val="40000"/>
              <a:lumOff val="60000"/>
            </a:schemeClr>
          </a:solidFill>
        </p:spPr>
        <p:txBody>
          <a:bodyPr wrap="square" rtlCol="0">
            <a:spAutoFit/>
          </a:bodyPr>
          <a:lstStyle/>
          <a:p>
            <a:pPr algn="ctr"/>
            <a:endParaRPr lang="en-US" sz="7200">
              <a:solidFill>
                <a:schemeClr val="bg1"/>
              </a:solidFill>
              <a:latin typeface="Arial" panose="020B0604020202020204" pitchFamily="34" charset="0"/>
              <a:cs typeface="Arial" panose="020B0604020202020204" pitchFamily="34" charset="0"/>
            </a:endParaRPr>
          </a:p>
        </p:txBody>
      </p:sp>
      <p:sp>
        <p:nvSpPr>
          <p:cNvPr id="5" name="Title 4">
            <a:extLst>
              <a:ext uri="{FF2B5EF4-FFF2-40B4-BE49-F238E27FC236}">
                <a16:creationId xmlns:a16="http://schemas.microsoft.com/office/drawing/2014/main" id="{C172BD34-C242-6E80-88DC-59924E6E798E}"/>
              </a:ext>
            </a:extLst>
          </p:cNvPr>
          <p:cNvSpPr>
            <a:spLocks noGrp="1"/>
          </p:cNvSpPr>
          <p:nvPr>
            <p:ph type="ctrTitle"/>
          </p:nvPr>
        </p:nvSpPr>
        <p:spPr>
          <a:xfrm>
            <a:off x="16038034" y="4742874"/>
            <a:ext cx="19512205" cy="5425900"/>
          </a:xfrm>
          <a:solidFill>
            <a:schemeClr val="accent5">
              <a:lumMod val="50000"/>
            </a:schemeClr>
          </a:solidFill>
        </p:spPr>
        <p:txBody>
          <a:bodyPr wrap="square" lIns="457200" tIns="457200" rIns="457200" bIns="457200" anchor="t" anchorCtr="0">
            <a:noAutofit/>
          </a:bodyPr>
          <a:lstStyle/>
          <a:p>
            <a:pPr marL="410845">
              <a:lnSpc>
                <a:spcPct val="110000"/>
              </a:lnSpc>
              <a:spcBef>
                <a:spcPts val="0"/>
              </a:spcBef>
            </a:pPr>
            <a:r>
              <a:rPr lang="en-US" sz="6700" dirty="0">
                <a:solidFill>
                  <a:schemeClr val="bg1"/>
                </a:solidFill>
                <a:latin typeface="Arial"/>
                <a:ea typeface="Roboto"/>
                <a:cs typeface="Arial"/>
              </a:rPr>
              <a:t>Data-driven clustering identified four distinct cognitive subtypes in PWH. Subtypes differed on key sociodemographic factors and</a:t>
            </a:r>
            <a:br>
              <a:rPr lang="en-US" sz="6700" dirty="0">
                <a:solidFill>
                  <a:schemeClr val="bg1"/>
                </a:solidFill>
                <a:latin typeface="Arial"/>
                <a:ea typeface="Roboto"/>
                <a:cs typeface="Arial"/>
              </a:rPr>
            </a:br>
            <a:r>
              <a:rPr lang="en-US" sz="6700" dirty="0">
                <a:solidFill>
                  <a:schemeClr val="bg1"/>
                </a:solidFill>
                <a:latin typeface="Arial"/>
                <a:ea typeface="Roboto"/>
                <a:cs typeface="Arial"/>
              </a:rPr>
              <a:t> medical comorbidities.</a:t>
            </a:r>
            <a:endParaRPr lang="en-US" sz="9600" dirty="0">
              <a:solidFill>
                <a:schemeClr val="bg1"/>
              </a:solidFill>
              <a:ea typeface="Calibri Light"/>
              <a:cs typeface="Calibri Light"/>
            </a:endParaRPr>
          </a:p>
        </p:txBody>
      </p:sp>
      <p:sp>
        <p:nvSpPr>
          <p:cNvPr id="20" name="Rectangle 19">
            <a:extLst>
              <a:ext uri="{FF2B5EF4-FFF2-40B4-BE49-F238E27FC236}">
                <a16:creationId xmlns:a16="http://schemas.microsoft.com/office/drawing/2014/main" id="{4E297902-2DF7-A2A6-9553-B5C011FAE3CB}"/>
              </a:ext>
            </a:extLst>
          </p:cNvPr>
          <p:cNvSpPr/>
          <p:nvPr/>
        </p:nvSpPr>
        <p:spPr>
          <a:xfrm>
            <a:off x="3820617" y="2778806"/>
            <a:ext cx="44900103" cy="1538883"/>
          </a:xfrm>
          <a:prstGeom prst="rect">
            <a:avLst/>
          </a:prstGeom>
        </p:spPr>
        <p:txBody>
          <a:bodyPr wrap="square">
            <a:spAutoFit/>
          </a:bodyPr>
          <a:lstStyle/>
          <a:p>
            <a:pPr algn="ctr">
              <a:spcAft>
                <a:spcPts val="1200"/>
              </a:spcAft>
              <a:defRPr/>
            </a:pPr>
            <a:r>
              <a:rPr lang="en-US" sz="3600" b="1">
                <a:latin typeface="Arial" panose="020B0604020202020204"/>
              </a:rPr>
              <a:t>Paul R</a:t>
            </a:r>
            <a:r>
              <a:rPr lang="en-US" sz="3600" b="1" baseline="30000">
                <a:latin typeface="Arial" panose="020B0604020202020204"/>
              </a:rPr>
              <a:t>1</a:t>
            </a:r>
            <a:r>
              <a:rPr lang="en-US" sz="3600">
                <a:latin typeface="Arial" panose="020B0604020202020204"/>
              </a:rPr>
              <a:t>, Carvalho C</a:t>
            </a:r>
            <a:r>
              <a:rPr lang="en-US" sz="3600" baseline="30000">
                <a:latin typeface="Arial" panose="020B0604020202020204"/>
              </a:rPr>
              <a:t>1</a:t>
            </a:r>
            <a:r>
              <a:rPr lang="en-US" sz="3600">
                <a:latin typeface="Arial" panose="020B0604020202020204"/>
              </a:rPr>
              <a:t>, Sacdalan C</a:t>
            </a:r>
            <a:r>
              <a:rPr lang="en-US" sz="3600" baseline="30000">
                <a:latin typeface="Arial" panose="020B0604020202020204"/>
              </a:rPr>
              <a:t>2,3</a:t>
            </a:r>
            <a:r>
              <a:rPr lang="en-US" sz="3600">
                <a:latin typeface="Arial" panose="020B0604020202020204"/>
              </a:rPr>
              <a:t>, Cooley S</a:t>
            </a:r>
            <a:r>
              <a:rPr lang="en-US" sz="3600" baseline="30000">
                <a:latin typeface="Arial" panose="020B0604020202020204"/>
              </a:rPr>
              <a:t>4</a:t>
            </a:r>
            <a:r>
              <a:rPr lang="en-US" sz="3600">
                <a:latin typeface="Arial" panose="020B0604020202020204"/>
              </a:rPr>
              <a:t>, Mannarino J</a:t>
            </a:r>
            <a:r>
              <a:rPr lang="en-US" sz="3600" baseline="30000">
                <a:latin typeface="Arial" panose="020B0604020202020204"/>
              </a:rPr>
              <a:t>1</a:t>
            </a:r>
            <a:r>
              <a:rPr lang="en-US" sz="3600">
                <a:latin typeface="Arial" panose="020B0604020202020204"/>
              </a:rPr>
              <a:t>, Bolzenius J</a:t>
            </a:r>
            <a:r>
              <a:rPr lang="en-US" sz="3600" baseline="30000">
                <a:latin typeface="Arial" panose="020B0604020202020204"/>
              </a:rPr>
              <a:t>1</a:t>
            </a:r>
            <a:r>
              <a:rPr lang="en-US" sz="3600">
                <a:latin typeface="Arial" panose="020B0604020202020204"/>
              </a:rPr>
              <a:t>, Dastgheyb R</a:t>
            </a:r>
            <a:r>
              <a:rPr lang="en-US" sz="3600" baseline="30000">
                <a:latin typeface="Arial" panose="020B0604020202020204"/>
              </a:rPr>
              <a:t>5</a:t>
            </a:r>
            <a:r>
              <a:rPr lang="en-US" sz="3600">
                <a:latin typeface="Arial" panose="020B0604020202020204"/>
              </a:rPr>
              <a:t>, Moore D</a:t>
            </a:r>
            <a:r>
              <a:rPr lang="en-US" sz="3600" baseline="30000">
                <a:latin typeface="Arial" panose="020B0604020202020204"/>
              </a:rPr>
              <a:t>6</a:t>
            </a:r>
            <a:r>
              <a:rPr lang="en-US" sz="3600">
                <a:latin typeface="Arial" panose="020B0604020202020204"/>
              </a:rPr>
              <a:t>, Ellis R</a:t>
            </a:r>
            <a:r>
              <a:rPr lang="en-US" sz="3600" baseline="30000">
                <a:latin typeface="Arial" panose="020B0604020202020204"/>
              </a:rPr>
              <a:t>6</a:t>
            </a:r>
            <a:r>
              <a:rPr lang="en-US" sz="3600">
                <a:latin typeface="Arial" panose="020B0604020202020204"/>
              </a:rPr>
              <a:t>, Trautmann L</a:t>
            </a:r>
            <a:r>
              <a:rPr lang="en-US" sz="3600" baseline="30000">
                <a:latin typeface="Arial" panose="020B0604020202020204"/>
              </a:rPr>
              <a:t>7,8</a:t>
            </a:r>
            <a:r>
              <a:rPr lang="en-US" sz="3600">
                <a:latin typeface="Arial" panose="020B0604020202020204"/>
              </a:rPr>
              <a:t>, Burdo T</a:t>
            </a:r>
            <a:r>
              <a:rPr lang="en-US" sz="3600" baseline="30000">
                <a:latin typeface="Arial" panose="020B0604020202020204"/>
              </a:rPr>
              <a:t>9</a:t>
            </a:r>
            <a:r>
              <a:rPr lang="en-US" sz="3600">
                <a:latin typeface="Arial" panose="020B0604020202020204"/>
              </a:rPr>
              <a:t>, Ances B</a:t>
            </a:r>
            <a:r>
              <a:rPr lang="en-US" sz="3600" baseline="30000">
                <a:latin typeface="Arial" panose="020B0604020202020204"/>
              </a:rPr>
              <a:t>4</a:t>
            </a:r>
            <a:r>
              <a:rPr lang="en-US" sz="3600">
                <a:latin typeface="Arial" panose="020B0604020202020204"/>
              </a:rPr>
              <a:t>, Letendre S</a:t>
            </a:r>
            <a:r>
              <a:rPr lang="en-US" sz="3600" baseline="30000">
                <a:latin typeface="Arial" panose="020B0604020202020204"/>
              </a:rPr>
              <a:t>6</a:t>
            </a:r>
            <a:r>
              <a:rPr lang="en-US" sz="3600">
                <a:latin typeface="Arial" panose="020B0604020202020204"/>
              </a:rPr>
              <a:t>, Rubin L</a:t>
            </a:r>
            <a:r>
              <a:rPr lang="en-US" sz="3600" baseline="30000">
                <a:latin typeface="Arial" panose="020B0604020202020204"/>
              </a:rPr>
              <a:t>5</a:t>
            </a:r>
            <a:r>
              <a:rPr lang="en-US" sz="3600">
                <a:latin typeface="Arial" panose="020B0604020202020204"/>
              </a:rPr>
              <a:t>, Pohl K</a:t>
            </a:r>
            <a:r>
              <a:rPr lang="en-US" sz="3600" baseline="30000">
                <a:latin typeface="Arial" panose="020B0604020202020204"/>
              </a:rPr>
              <a:t>10</a:t>
            </a:r>
          </a:p>
          <a:p>
            <a:pPr algn="ctr">
              <a:defRPr/>
            </a:pPr>
            <a:r>
              <a:rPr lang="en-US" sz="2400" baseline="30000">
                <a:latin typeface="Arial" panose="020B0604020202020204"/>
              </a:rPr>
              <a:t>1</a:t>
            </a:r>
            <a:r>
              <a:rPr lang="en-US" sz="2400">
                <a:latin typeface="Arial" panose="020B0604020202020204"/>
              </a:rPr>
              <a:t>University of Missouri – St. Louis, St. Louis, MO, USA, </a:t>
            </a:r>
            <a:r>
              <a:rPr lang="en-US" sz="2400" baseline="30000">
                <a:latin typeface="Arial" panose="020B0604020202020204"/>
              </a:rPr>
              <a:t>2</a:t>
            </a:r>
            <a:r>
              <a:rPr lang="en-US" sz="2400">
                <a:latin typeface="Arial" panose="020B0604020202020204"/>
              </a:rPr>
              <a:t>SEARCH Research Foundation, Bangkok, Thailand, </a:t>
            </a:r>
            <a:r>
              <a:rPr lang="en-US" sz="2400" baseline="30000">
                <a:latin typeface="Arial" panose="020B0604020202020204"/>
              </a:rPr>
              <a:t>3</a:t>
            </a:r>
            <a:r>
              <a:rPr lang="en-US" sz="2400">
                <a:latin typeface="Arial" panose="020B0604020202020204"/>
              </a:rPr>
              <a:t>Chulalongkorn University, Bangkok, Thailand, </a:t>
            </a:r>
            <a:r>
              <a:rPr lang="en-US" sz="2400" baseline="30000">
                <a:latin typeface="Arial" panose="020B0604020202020204"/>
              </a:rPr>
              <a:t>4</a:t>
            </a:r>
            <a:r>
              <a:rPr lang="en-US" sz="2400">
                <a:latin typeface="Arial" panose="020B0604020202020204"/>
              </a:rPr>
              <a:t> Washington University in St. Louis, St. Louis, MO, USA, </a:t>
            </a:r>
            <a:r>
              <a:rPr lang="en-US" sz="2400" baseline="30000">
                <a:latin typeface="Arial" panose="020B0604020202020204"/>
              </a:rPr>
              <a:t>5</a:t>
            </a:r>
            <a:r>
              <a:rPr lang="en-US" sz="2400">
                <a:latin typeface="Arial" panose="020B0604020202020204"/>
              </a:rPr>
              <a:t>Johns Hopkins Medical School, Baltimore, MD, USA, </a:t>
            </a:r>
            <a:r>
              <a:rPr lang="en-US" sz="2400" baseline="30000">
                <a:latin typeface="Arial" panose="020B0604020202020204"/>
              </a:rPr>
              <a:t>6</a:t>
            </a:r>
            <a:r>
              <a:rPr lang="en-US" sz="2400">
                <a:latin typeface="Arial" panose="020B0604020202020204"/>
              </a:rPr>
              <a:t>University of California, San Diego, CA, USA , </a:t>
            </a:r>
            <a:r>
              <a:rPr lang="en-US" sz="2400" baseline="30000">
                <a:latin typeface="Arial" panose="020B0604020202020204"/>
              </a:rPr>
              <a:t>7</a:t>
            </a:r>
            <a:r>
              <a:rPr lang="en-US" sz="2400">
                <a:latin typeface="Arial" panose="020B0604020202020204"/>
              </a:rPr>
              <a:t>U.S. Military HIV Research Program, Walter Reed Army Institute of Research, Silver Spring, MD, USA, </a:t>
            </a:r>
            <a:r>
              <a:rPr lang="en-US" sz="2400" baseline="30000">
                <a:latin typeface="Arial" panose="020B0604020202020204"/>
              </a:rPr>
              <a:t>8</a:t>
            </a:r>
            <a:r>
              <a:rPr lang="en-US" sz="2400">
                <a:latin typeface="Arial" panose="020B0604020202020204"/>
              </a:rPr>
              <a:t>Henry M. Jackson Foundation for the Advancement of Military Medicine, Inc., Bethesda, MD, USA, </a:t>
            </a:r>
            <a:r>
              <a:rPr lang="en-US" sz="2400" baseline="30000">
                <a:latin typeface="Arial" panose="020B0604020202020204"/>
              </a:rPr>
              <a:t>9</a:t>
            </a:r>
            <a:r>
              <a:rPr lang="en-US" sz="2400">
                <a:latin typeface="Arial" panose="020B0604020202020204"/>
              </a:rPr>
              <a:t>Rutgers, The State University of New Jersey, New Brunswick, NJ, USA, </a:t>
            </a:r>
            <a:r>
              <a:rPr lang="en-US" sz="2400" baseline="30000">
                <a:latin typeface="Arial" panose="020B0604020202020204"/>
              </a:rPr>
              <a:t>10</a:t>
            </a:r>
            <a:r>
              <a:rPr lang="en-US" sz="2400">
                <a:latin typeface="Arial" panose="020B0604020202020204"/>
              </a:rPr>
              <a:t>Stanford University, Palo Alto, CA, USA</a:t>
            </a:r>
          </a:p>
        </p:txBody>
      </p:sp>
      <p:sp>
        <p:nvSpPr>
          <p:cNvPr id="21" name="TextBox 20">
            <a:extLst>
              <a:ext uri="{FF2B5EF4-FFF2-40B4-BE49-F238E27FC236}">
                <a16:creationId xmlns:a16="http://schemas.microsoft.com/office/drawing/2014/main" id="{35F3E296-E045-519E-4E80-7CE4AF12CAA5}"/>
              </a:ext>
            </a:extLst>
          </p:cNvPr>
          <p:cNvSpPr txBox="1"/>
          <p:nvPr/>
        </p:nvSpPr>
        <p:spPr>
          <a:xfrm>
            <a:off x="12360786" y="323232"/>
            <a:ext cx="25689291" cy="2308324"/>
          </a:xfrm>
          <a:prstGeom prst="rect">
            <a:avLst/>
          </a:prstGeom>
          <a:noFill/>
        </p:spPr>
        <p:txBody>
          <a:bodyPr wrap="square" rtlCol="0">
            <a:spAutoFit/>
          </a:bodyPr>
          <a:lstStyle/>
          <a:p>
            <a:pPr algn="ctr"/>
            <a:r>
              <a:rPr lang="en-US" sz="7200" b="1" i="1">
                <a:latin typeface="Arial" panose="020B0604020202020204" pitchFamily="34" charset="0"/>
                <a:cs typeface="Arial" panose="020B0604020202020204" pitchFamily="34" charset="0"/>
              </a:rPr>
              <a:t>Machine Learning-Derived Cognitive Subtypes of HIV: Results From the NIMH MIAAD-NHIV Initiative</a:t>
            </a:r>
            <a:endParaRPr lang="en-US" sz="7200" i="1">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2BC62CB1-FEF1-B63C-88EA-9D7FC746FC4E}"/>
              </a:ext>
            </a:extLst>
          </p:cNvPr>
          <p:cNvSpPr txBox="1"/>
          <p:nvPr/>
        </p:nvSpPr>
        <p:spPr>
          <a:xfrm>
            <a:off x="36115026" y="5269200"/>
            <a:ext cx="12448599" cy="6758773"/>
          </a:xfrm>
          <a:prstGeom prst="rect">
            <a:avLst/>
          </a:prstGeom>
          <a:noFill/>
        </p:spPr>
        <p:txBody>
          <a:bodyPr wrap="square" lIns="91440" tIns="45720" rIns="91440" bIns="45720" rtlCol="0" anchor="t">
            <a:spAutoFit/>
          </a:bodyPr>
          <a:lstStyle/>
          <a:p>
            <a:pPr algn="just">
              <a:lnSpc>
                <a:spcPct val="120000"/>
              </a:lnSpc>
            </a:pPr>
            <a:r>
              <a:rPr lang="en-US" sz="3600" b="1" dirty="0">
                <a:solidFill>
                  <a:srgbClr val="8C1616"/>
                </a:solidFill>
                <a:latin typeface="Arial"/>
                <a:cs typeface="Arial"/>
              </a:rPr>
              <a:t>CONCLUSIONS</a:t>
            </a:r>
            <a:endParaRPr lang="en-US" sz="3600" b="1" dirty="0">
              <a:latin typeface="Arial"/>
              <a:cs typeface="Arial"/>
            </a:endParaRPr>
          </a:p>
          <a:p>
            <a:pPr marL="571500" indent="-571500" algn="just">
              <a:spcBef>
                <a:spcPts val="1200"/>
              </a:spcBef>
              <a:buFont typeface="Arial" panose="020B0604020202020204" pitchFamily="34" charset="0"/>
              <a:buChar char="•"/>
            </a:pPr>
            <a:r>
              <a:rPr lang="en-US" sz="3600" dirty="0">
                <a:latin typeface="Arial"/>
                <a:cs typeface="Arial"/>
              </a:rPr>
              <a:t>The presence of distinct cognitive subtypes among PWH contributes to heterogeneity in cognitive health when examined at the group level.   </a:t>
            </a:r>
          </a:p>
          <a:p>
            <a:pPr marL="571500" indent="-571500" algn="just">
              <a:spcBef>
                <a:spcPts val="1200"/>
              </a:spcBef>
              <a:buFont typeface="Arial" panose="020B0604020202020204" pitchFamily="34" charset="0"/>
              <a:buChar char="•"/>
            </a:pPr>
            <a:r>
              <a:rPr lang="en-US" sz="3600" dirty="0">
                <a:latin typeface="Arial"/>
                <a:cs typeface="Arial"/>
              </a:rPr>
              <a:t>Risk factors differed most between the cognitive subtypes with the highest vs. lowest test scores, and included demographic indices, health comorbidities (e.g., hypertension, HCV), and select lab values.</a:t>
            </a:r>
          </a:p>
          <a:p>
            <a:pPr marL="571500" indent="-571500" algn="just">
              <a:spcBef>
                <a:spcPts val="1200"/>
              </a:spcBef>
              <a:buFont typeface="Arial" panose="020B0604020202020204" pitchFamily="34" charset="0"/>
              <a:buChar char="•"/>
            </a:pPr>
            <a:r>
              <a:rPr lang="en-US" sz="3600" dirty="0">
                <a:latin typeface="Arial"/>
                <a:cs typeface="Arial"/>
              </a:rPr>
              <a:t>Deeper phenotyping using machine learning and longitudinal analyses may help to identify “treatable traits” that can be targeted for future intervention studies.</a:t>
            </a:r>
          </a:p>
        </p:txBody>
      </p:sp>
      <p:sp>
        <p:nvSpPr>
          <p:cNvPr id="25" name="TextBox 24">
            <a:extLst>
              <a:ext uri="{FF2B5EF4-FFF2-40B4-BE49-F238E27FC236}">
                <a16:creationId xmlns:a16="http://schemas.microsoft.com/office/drawing/2014/main" id="{12C0B2C0-9B05-F434-B699-6755459C58BE}"/>
              </a:ext>
            </a:extLst>
          </p:cNvPr>
          <p:cNvSpPr txBox="1"/>
          <p:nvPr/>
        </p:nvSpPr>
        <p:spPr>
          <a:xfrm>
            <a:off x="15936004" y="10775433"/>
            <a:ext cx="19311074" cy="696024"/>
          </a:xfrm>
          <a:prstGeom prst="rect">
            <a:avLst/>
          </a:prstGeom>
          <a:solidFill>
            <a:schemeClr val="bg1"/>
          </a:solidFill>
        </p:spPr>
        <p:txBody>
          <a:bodyPr wrap="square" lIns="91440" tIns="45720" rIns="91440" bIns="45720" rtlCol="0" anchor="t">
            <a:spAutoFit/>
          </a:bodyPr>
          <a:lstStyle/>
          <a:p>
            <a:pPr>
              <a:lnSpc>
                <a:spcPct val="120000"/>
              </a:lnSpc>
            </a:pPr>
            <a:endParaRPr lang="en-US" sz="3600" dirty="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17299821-BDF5-AAFC-ED63-B8DEF64CC91A}"/>
              </a:ext>
            </a:extLst>
          </p:cNvPr>
          <p:cNvSpPr txBox="1"/>
          <p:nvPr/>
        </p:nvSpPr>
        <p:spPr>
          <a:xfrm>
            <a:off x="45488039" y="277065"/>
            <a:ext cx="3232681" cy="1200329"/>
          </a:xfrm>
          <a:prstGeom prst="rect">
            <a:avLst/>
          </a:prstGeom>
          <a:solidFill>
            <a:schemeClr val="accent1">
              <a:lumMod val="75000"/>
            </a:schemeClr>
          </a:solidFill>
        </p:spPr>
        <p:txBody>
          <a:bodyPr wrap="square" rtlCol="0">
            <a:spAutoFit/>
          </a:bodyPr>
          <a:lstStyle/>
          <a:p>
            <a:pPr algn="ctr"/>
            <a:r>
              <a:rPr lang="en-US" sz="7200">
                <a:solidFill>
                  <a:schemeClr val="bg1"/>
                </a:solidFill>
                <a:latin typeface="Arial" panose="020B0604020202020204" pitchFamily="34" charset="0"/>
                <a:cs typeface="Arial" panose="020B0604020202020204" pitchFamily="34" charset="0"/>
              </a:rPr>
              <a:t>0469</a:t>
            </a:r>
          </a:p>
        </p:txBody>
      </p:sp>
      <p:sp>
        <p:nvSpPr>
          <p:cNvPr id="15" name="TextBox 14">
            <a:extLst>
              <a:ext uri="{FF2B5EF4-FFF2-40B4-BE49-F238E27FC236}">
                <a16:creationId xmlns:a16="http://schemas.microsoft.com/office/drawing/2014/main" id="{FBFF56D1-7ECE-CDC0-FEF9-6C6A94139C24}"/>
              </a:ext>
            </a:extLst>
          </p:cNvPr>
          <p:cNvSpPr txBox="1"/>
          <p:nvPr/>
        </p:nvSpPr>
        <p:spPr>
          <a:xfrm>
            <a:off x="749998" y="5204113"/>
            <a:ext cx="14490220" cy="24935481"/>
          </a:xfrm>
          <a:prstGeom prst="rect">
            <a:avLst/>
          </a:prstGeom>
          <a:noFill/>
        </p:spPr>
        <p:txBody>
          <a:bodyPr wrap="square" lIns="91440" tIns="45720" rIns="91440" bIns="45720" rtlCol="0" anchor="t">
            <a:spAutoFit/>
          </a:bodyPr>
          <a:lstStyle/>
          <a:p>
            <a:pPr algn="just">
              <a:lnSpc>
                <a:spcPct val="120000"/>
              </a:lnSpc>
            </a:pPr>
            <a:r>
              <a:rPr lang="en-US" sz="3600" b="1" dirty="0">
                <a:solidFill>
                  <a:srgbClr val="8C1616"/>
                </a:solidFill>
                <a:latin typeface="Arial"/>
                <a:cs typeface="Arial"/>
              </a:rPr>
              <a:t>BACKGROUND</a:t>
            </a:r>
            <a:r>
              <a:rPr lang="en-US" sz="3600" b="1" dirty="0">
                <a:latin typeface="Arial"/>
                <a:cs typeface="Arial"/>
              </a:rPr>
              <a:t> </a:t>
            </a:r>
          </a:p>
          <a:p>
            <a:pPr marL="571500" indent="-571500" algn="just">
              <a:lnSpc>
                <a:spcPct val="120000"/>
              </a:lnSpc>
              <a:buFont typeface="Arial" panose="020B0604020202020204" pitchFamily="34" charset="0"/>
              <a:buChar char="•"/>
            </a:pPr>
            <a:r>
              <a:rPr lang="en-US" sz="3600" dirty="0">
                <a:latin typeface="Arial"/>
                <a:cs typeface="Arial"/>
              </a:rPr>
              <a:t>Cognitive symptoms affect 30-50% of people with HIV (PWH) despite effective use of antiretroviral therapy. These symptoms vary widely in their nature and severity, possibly reflecting differences in underlying mechanisms and risk factors.</a:t>
            </a:r>
          </a:p>
          <a:p>
            <a:pPr marL="571500" indent="-571500" algn="just">
              <a:lnSpc>
                <a:spcPct val="120000"/>
              </a:lnSpc>
              <a:spcBef>
                <a:spcPts val="1200"/>
              </a:spcBef>
              <a:buFont typeface="Arial" panose="020B0604020202020204" pitchFamily="34" charset="0"/>
              <a:buChar char="•"/>
            </a:pPr>
            <a:r>
              <a:rPr lang="en-US" sz="3600" dirty="0">
                <a:latin typeface="Arial"/>
                <a:cs typeface="Arial"/>
              </a:rPr>
              <a:t>The heterogeneity observed in cognitive symptoms among PWH creates a challenge for translating research findings into effective clinical interventions. </a:t>
            </a:r>
          </a:p>
          <a:p>
            <a:pPr marL="571500" indent="-571500" algn="just">
              <a:lnSpc>
                <a:spcPct val="120000"/>
              </a:lnSpc>
              <a:spcBef>
                <a:spcPts val="1200"/>
              </a:spcBef>
              <a:buFont typeface="Arial" panose="020B0604020202020204" pitchFamily="34" charset="0"/>
              <a:buChar char="•"/>
            </a:pPr>
            <a:r>
              <a:rPr lang="en-US" sz="3600" dirty="0">
                <a:latin typeface="Arial"/>
                <a:cs typeface="Arial"/>
              </a:rPr>
              <a:t>This study utilized a data-driven approach to identify cognitive subtypes and their clinical characteristics in an international sample of PWH who underwent cognitive assessment during acute or chronic infection. </a:t>
            </a:r>
          </a:p>
          <a:p>
            <a:pPr algn="just">
              <a:lnSpc>
                <a:spcPct val="120000"/>
              </a:lnSpc>
            </a:pPr>
            <a:endParaRPr lang="en-US" sz="1600" b="1" dirty="0">
              <a:solidFill>
                <a:srgbClr val="8C1616"/>
              </a:solidFill>
              <a:latin typeface="Arial" panose="020B0604020202020204" pitchFamily="34" charset="0"/>
              <a:cs typeface="Arial" panose="020B0604020202020204" pitchFamily="34" charset="0"/>
            </a:endParaRPr>
          </a:p>
          <a:p>
            <a:pPr algn="just">
              <a:spcBef>
                <a:spcPts val="200"/>
              </a:spcBef>
            </a:pPr>
            <a:r>
              <a:rPr lang="en-US" sz="3600" b="1" dirty="0">
                <a:solidFill>
                  <a:srgbClr val="8C1616"/>
                </a:solidFill>
                <a:latin typeface="Arial"/>
                <a:cs typeface="Arial"/>
              </a:rPr>
              <a:t>METHODS</a:t>
            </a:r>
          </a:p>
          <a:p>
            <a:pPr marL="742950" indent="-742950" algn="just">
              <a:lnSpc>
                <a:spcPct val="120000"/>
              </a:lnSpc>
              <a:spcBef>
                <a:spcPts val="1200"/>
              </a:spcBef>
              <a:buFont typeface="Arial" panose="020B0604020202020204" pitchFamily="34" charset="0"/>
              <a:buChar char="•"/>
            </a:pPr>
            <a:r>
              <a:rPr lang="en-US" sz="3600" dirty="0">
                <a:latin typeface="Arial"/>
                <a:cs typeface="Arial"/>
              </a:rPr>
              <a:t>Participants included 213 PWH including 180 virally suppressed individuals with chronic infection from two US cohorts (Washington University in St. Louis [WUSTL], n=100); CHARTER, n=80) and 33 with acute HIV (AHI) from the RV254 cohort in Thailand. </a:t>
            </a:r>
          </a:p>
          <a:p>
            <a:pPr marL="742950" indent="-742950" algn="just">
              <a:lnSpc>
                <a:spcPct val="120000"/>
              </a:lnSpc>
              <a:spcBef>
                <a:spcPts val="1200"/>
              </a:spcBef>
              <a:buFont typeface="Arial" panose="020B0604020202020204" pitchFamily="34" charset="0"/>
              <a:buChar char="•"/>
            </a:pPr>
            <a:r>
              <a:rPr lang="en-US" sz="3600" dirty="0">
                <a:latin typeface="Arial"/>
                <a:cs typeface="Arial"/>
              </a:rPr>
              <a:t>Participants completed tests of verbal  learning and memory, psychomotor speed (Digit Symbol, Trails A), verbal fluency, and fine motor speed (grooved pegboard). Individual test scores were scaled (M=10, SD=3) within each cohort prior to clustering. </a:t>
            </a:r>
          </a:p>
          <a:p>
            <a:pPr marL="742950" indent="-742950" algn="just">
              <a:lnSpc>
                <a:spcPct val="120000"/>
              </a:lnSpc>
              <a:spcBef>
                <a:spcPts val="1200"/>
              </a:spcBef>
              <a:buFont typeface="Arial" panose="020B0604020202020204" pitchFamily="34" charset="0"/>
              <a:buChar char="•"/>
            </a:pPr>
            <a:r>
              <a:rPr lang="en-US" sz="3600" dirty="0">
                <a:latin typeface="Arial"/>
                <a:cs typeface="Arial"/>
              </a:rPr>
              <a:t>Cognitive data were reduced to 2-D using UMAP and clustered using Hierarchical Density Based Spatial Clustering of Applications with Noise (</a:t>
            </a:r>
            <a:r>
              <a:rPr lang="en-US" sz="3600" dirty="0">
                <a:highlight>
                  <a:srgbClr val="FFFFFF"/>
                </a:highlight>
                <a:latin typeface="Arial"/>
                <a:ea typeface="Calibri"/>
                <a:cs typeface="Calibri"/>
              </a:rPr>
              <a:t>minimum</a:t>
            </a:r>
            <a:r>
              <a:rPr lang="en-US" sz="3600" dirty="0">
                <a:highlight>
                  <a:srgbClr val="FFFFFF"/>
                </a:highlight>
                <a:latin typeface="Arial"/>
                <a:ea typeface="+mn-lt"/>
                <a:cs typeface="+mn-lt"/>
              </a:rPr>
              <a:t> number of points to form a cluster=5, minimum number of samples to define outliers=none, epsilon=0). The algorithm that yielded the largest minimal cluster size </a:t>
            </a:r>
            <a:r>
              <a:rPr lang="en-US" sz="3600" dirty="0">
                <a:highlight>
                  <a:srgbClr val="FFFFFF"/>
                </a:highlight>
                <a:latin typeface="Arial"/>
                <a:ea typeface="+mn-lt"/>
                <a:cs typeface="Arial"/>
              </a:rPr>
              <a:t>with a Silhouette score ≥0.60 </a:t>
            </a:r>
            <a:r>
              <a:rPr lang="en-US" sz="3600" dirty="0">
                <a:highlight>
                  <a:srgbClr val="FFFFFF"/>
                </a:highlight>
                <a:latin typeface="Arial"/>
                <a:ea typeface="+mn-lt"/>
                <a:cs typeface="Calibri"/>
              </a:rPr>
              <a:t>was</a:t>
            </a:r>
            <a:r>
              <a:rPr lang="en-US" sz="3600" dirty="0">
                <a:highlight>
                  <a:srgbClr val="FFFFFF"/>
                </a:highlight>
                <a:latin typeface="Arial"/>
                <a:ea typeface="+mn-lt"/>
                <a:cs typeface="+mn-lt"/>
              </a:rPr>
              <a:t> selected as the final cluster solution. </a:t>
            </a:r>
            <a:endParaRPr lang="en-US" sz="3600" b="1" dirty="0">
              <a:solidFill>
                <a:srgbClr val="000000"/>
              </a:solidFill>
              <a:latin typeface="Arial"/>
              <a:cs typeface="Arial"/>
            </a:endParaRPr>
          </a:p>
          <a:p>
            <a:pPr marL="742950" indent="-742950" algn="just">
              <a:lnSpc>
                <a:spcPct val="120000"/>
              </a:lnSpc>
              <a:buFont typeface="Arial" panose="020B0604020202020204" pitchFamily="34" charset="0"/>
              <a:buChar char="•"/>
            </a:pPr>
            <a:endParaRPr lang="en-US" sz="3600" dirty="0">
              <a:solidFill>
                <a:srgbClr val="000000"/>
              </a:solidFill>
              <a:highlight>
                <a:srgbClr val="FFFFFF"/>
              </a:highlight>
              <a:latin typeface="Arial"/>
              <a:ea typeface="Calibri"/>
              <a:cs typeface="Calibri"/>
            </a:endParaRPr>
          </a:p>
          <a:p>
            <a:pPr algn="just">
              <a:spcBef>
                <a:spcPts val="200"/>
              </a:spcBef>
            </a:pPr>
            <a:r>
              <a:rPr lang="en-US" sz="3600" b="1" dirty="0">
                <a:solidFill>
                  <a:srgbClr val="8C1616"/>
                </a:solidFill>
                <a:latin typeface="Arial"/>
                <a:cs typeface="Arial"/>
              </a:rPr>
              <a:t>RESULTS</a:t>
            </a:r>
            <a:endParaRPr lang="en-US" sz="3600" b="1" dirty="0">
              <a:latin typeface="Arial"/>
              <a:cs typeface="Arial"/>
            </a:endParaRPr>
          </a:p>
          <a:p>
            <a:pPr marL="571500" indent="-571500">
              <a:lnSpc>
                <a:spcPct val="120000"/>
              </a:lnSpc>
              <a:spcBef>
                <a:spcPts val="600"/>
              </a:spcBef>
              <a:buFont typeface="Arial" panose="020B0604020202020204" pitchFamily="34" charset="0"/>
              <a:buChar char="•"/>
            </a:pPr>
            <a:r>
              <a:rPr lang="en-US" sz="3600" dirty="0">
                <a:latin typeface="Arial"/>
                <a:cs typeface="Arial"/>
              </a:rPr>
              <a:t>Clustering revealed four cognitive subtypes (see Figure). Subtype 1 had the best performances with minimal variability across tests. Subtype 2 had lower learning, memory, and verbal fluency; subtype 3 had lower psychomotor and fine motor speed; subtype 4 had lower learning, memory, psychomotor on Digit Symbol and fine motor speed (</a:t>
            </a:r>
            <a:r>
              <a:rPr lang="en-US" sz="3600" dirty="0" err="1">
                <a:latin typeface="Arial"/>
                <a:cs typeface="Arial"/>
              </a:rPr>
              <a:t>ps</a:t>
            </a:r>
            <a:r>
              <a:rPr lang="en-US" sz="3600" dirty="0">
                <a:latin typeface="Arial"/>
                <a:cs typeface="Arial"/>
              </a:rPr>
              <a:t>&lt;.05). Trails A scores were similar across subtypes.</a:t>
            </a:r>
          </a:p>
        </p:txBody>
      </p:sp>
      <p:sp>
        <p:nvSpPr>
          <p:cNvPr id="3" name="Title 4">
            <a:extLst>
              <a:ext uri="{FF2B5EF4-FFF2-40B4-BE49-F238E27FC236}">
                <a16:creationId xmlns:a16="http://schemas.microsoft.com/office/drawing/2014/main" id="{10B9997A-BB9E-74FE-0F11-D2040EA6E60D}"/>
              </a:ext>
            </a:extLst>
          </p:cNvPr>
          <p:cNvSpPr txBox="1">
            <a:spLocks/>
          </p:cNvSpPr>
          <p:nvPr/>
        </p:nvSpPr>
        <p:spPr>
          <a:xfrm>
            <a:off x="36405372" y="12688716"/>
            <a:ext cx="12649674" cy="4205055"/>
          </a:xfrm>
          <a:prstGeom prst="rect">
            <a:avLst/>
          </a:prstGeom>
          <a:solidFill>
            <a:schemeClr val="accent5">
              <a:lumMod val="50000"/>
            </a:schemeClr>
          </a:solidFill>
        </p:spPr>
        <p:txBody>
          <a:bodyPr vert="horz" wrap="square" lIns="457200" tIns="457200" rIns="457200" bIns="457200" rtlCol="0" anchor="t" anchorCtr="0">
            <a:noAutofit/>
          </a:bodyPr>
          <a:lstStyle>
            <a:lvl1pPr algn="ctr" defTabSz="4389120" rtl="0" eaLnBrk="1" latinLnBrk="0" hangingPunct="1">
              <a:lnSpc>
                <a:spcPct val="90000"/>
              </a:lnSpc>
              <a:spcBef>
                <a:spcPct val="0"/>
              </a:spcBef>
              <a:buNone/>
              <a:defRPr sz="28800" kern="1200">
                <a:solidFill>
                  <a:schemeClr val="tx1"/>
                </a:solidFill>
                <a:latin typeface="+mj-lt"/>
                <a:ea typeface="+mj-ea"/>
                <a:cs typeface="+mj-cs"/>
              </a:defRPr>
            </a:lvl1pPr>
          </a:lstStyle>
          <a:p>
            <a:pPr>
              <a:lnSpc>
                <a:spcPct val="120000"/>
              </a:lnSpc>
            </a:pPr>
            <a:r>
              <a:rPr lang="en-US" sz="3600" b="1" dirty="0">
                <a:solidFill>
                  <a:schemeClr val="bg2"/>
                </a:solidFill>
                <a:latin typeface="Arial" panose="020B0604020202020204" pitchFamily="34" charset="0"/>
                <a:cs typeface="Arial" panose="020B0604020202020204" pitchFamily="34" charset="0"/>
              </a:rPr>
              <a:t>PLAIN LANGUAGE SUMMARY</a:t>
            </a:r>
          </a:p>
          <a:p>
            <a:pPr>
              <a:lnSpc>
                <a:spcPct val="120000"/>
              </a:lnSpc>
              <a:spcBef>
                <a:spcPts val="1200"/>
              </a:spcBef>
            </a:pPr>
            <a:r>
              <a:rPr lang="en-US" sz="3600" b="1" dirty="0">
                <a:solidFill>
                  <a:schemeClr val="bg2"/>
                </a:solidFill>
                <a:latin typeface="Arial" panose="020B0604020202020204" pitchFamily="34" charset="0"/>
                <a:cs typeface="Arial" panose="020B0604020202020204" pitchFamily="34" charset="0"/>
              </a:rPr>
              <a:t>Multiple cognitive profiles exist among PWH. The profiles associate with different demographic and health-related risk factors that may help to inform the development of tailored interventions.</a:t>
            </a:r>
          </a:p>
        </p:txBody>
      </p:sp>
      <p:sp>
        <p:nvSpPr>
          <p:cNvPr id="13" name="Text Box 2">
            <a:extLst>
              <a:ext uri="{FF2B5EF4-FFF2-40B4-BE49-F238E27FC236}">
                <a16:creationId xmlns:a16="http://schemas.microsoft.com/office/drawing/2014/main" id="{F7B65952-0084-8503-F3BE-58F18C5F8E27}"/>
              </a:ext>
            </a:extLst>
          </p:cNvPr>
          <p:cNvSpPr txBox="1">
            <a:spLocks noChangeArrowheads="1"/>
          </p:cNvSpPr>
          <p:nvPr/>
        </p:nvSpPr>
        <p:spPr bwMode="auto">
          <a:xfrm>
            <a:off x="15924935" y="19903951"/>
            <a:ext cx="19107014" cy="640080"/>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800"/>
              </a:spcAft>
            </a:pPr>
            <a:r>
              <a:rPr lang="en-US" sz="3600" b="1" kern="100" dirty="0">
                <a:effectLst/>
                <a:latin typeface="Arial" panose="020B0604020202020204" pitchFamily="34" charset="0"/>
                <a:ea typeface="Arial" panose="020B0604020202020204" pitchFamily="34" charset="0"/>
                <a:cs typeface="Arial" panose="020B0604020202020204" pitchFamily="34" charset="0"/>
              </a:rPr>
              <a:t>Table. </a:t>
            </a:r>
            <a:r>
              <a:rPr lang="en-US" sz="3600" dirty="0">
                <a:latin typeface="Arial"/>
                <a:cs typeface="Arial"/>
              </a:rPr>
              <a:t>Differences in demographic, biomarker and medical comorbidities across subtypes.</a:t>
            </a:r>
            <a:endParaRPr lang="en-US" sz="3600" kern="100" dirty="0">
              <a:latin typeface="Arial" panose="020B0604020202020204" pitchFamily="34" charset="0"/>
              <a:ea typeface="Arial" panose="020B0604020202020204" pitchFamily="34" charset="0"/>
              <a:cs typeface="Arial" panose="020B0604020202020204" pitchFamily="34" charset="0"/>
            </a:endParaRPr>
          </a:p>
        </p:txBody>
      </p:sp>
      <p:pic>
        <p:nvPicPr>
          <p:cNvPr id="33" name="Picture 32" descr="A brain with circuit board and red ribbon&#10;&#10;AI-generated content may be incorrect.">
            <a:extLst>
              <a:ext uri="{FF2B5EF4-FFF2-40B4-BE49-F238E27FC236}">
                <a16:creationId xmlns:a16="http://schemas.microsoft.com/office/drawing/2014/main" id="{23F44881-95A6-C23B-A4A1-BFA841A815EF}"/>
              </a:ext>
            </a:extLst>
          </p:cNvPr>
          <p:cNvPicPr>
            <a:picLocks noChangeAspect="1"/>
          </p:cNvPicPr>
          <p:nvPr/>
        </p:nvPicPr>
        <p:blipFill>
          <a:blip r:embed="rId3"/>
          <a:stretch>
            <a:fillRect/>
          </a:stretch>
        </p:blipFill>
        <p:spPr>
          <a:xfrm>
            <a:off x="656880" y="277065"/>
            <a:ext cx="3163737" cy="3351218"/>
          </a:xfrm>
          <a:prstGeom prst="rect">
            <a:avLst/>
          </a:prstGeom>
        </p:spPr>
      </p:pic>
      <p:pic>
        <p:nvPicPr>
          <p:cNvPr id="42" name="Picture 41">
            <a:extLst>
              <a:ext uri="{FF2B5EF4-FFF2-40B4-BE49-F238E27FC236}">
                <a16:creationId xmlns:a16="http://schemas.microsoft.com/office/drawing/2014/main" id="{00EEA255-E601-5CFF-121A-BC67256291F7}"/>
              </a:ext>
            </a:extLst>
          </p:cNvPr>
          <p:cNvPicPr>
            <a:picLocks noChangeAspect="1"/>
          </p:cNvPicPr>
          <p:nvPr/>
        </p:nvPicPr>
        <p:blipFill>
          <a:blip r:embed="rId4"/>
          <a:stretch>
            <a:fillRect/>
          </a:stretch>
        </p:blipFill>
        <p:spPr>
          <a:xfrm>
            <a:off x="15908295" y="10905168"/>
            <a:ext cx="19502836" cy="6821559"/>
          </a:xfrm>
          <a:prstGeom prst="rect">
            <a:avLst/>
          </a:prstGeom>
        </p:spPr>
      </p:pic>
      <p:sp>
        <p:nvSpPr>
          <p:cNvPr id="8" name="TextBox 7">
            <a:extLst>
              <a:ext uri="{FF2B5EF4-FFF2-40B4-BE49-F238E27FC236}">
                <a16:creationId xmlns:a16="http://schemas.microsoft.com/office/drawing/2014/main" id="{A0C13573-D929-7E01-2494-EB81F2251F3E}"/>
              </a:ext>
            </a:extLst>
          </p:cNvPr>
          <p:cNvSpPr txBox="1"/>
          <p:nvPr/>
        </p:nvSpPr>
        <p:spPr>
          <a:xfrm>
            <a:off x="36370307" y="26732025"/>
            <a:ext cx="12292361" cy="4862870"/>
          </a:xfrm>
          <a:prstGeom prst="rect">
            <a:avLst/>
          </a:prstGeom>
          <a:noFill/>
        </p:spPr>
        <p:txBody>
          <a:bodyPr wrap="square">
            <a:spAutoFit/>
          </a:bodyPr>
          <a:lstStyle/>
          <a:p>
            <a:pPr algn="just">
              <a:lnSpc>
                <a:spcPct val="120000"/>
              </a:lnSpc>
            </a:pPr>
            <a:r>
              <a:rPr lang="en-US" sz="4000" b="1" dirty="0">
                <a:solidFill>
                  <a:srgbClr val="8C1616"/>
                </a:solidFill>
                <a:latin typeface="Arial"/>
                <a:cs typeface="Arial"/>
              </a:rPr>
              <a:t>DISCLAIMER</a:t>
            </a:r>
            <a:endParaRPr lang="en-US" sz="4000" dirty="0">
              <a:latin typeface="Arial"/>
              <a:cs typeface="Arial"/>
            </a:endParaRPr>
          </a:p>
          <a:p>
            <a:pPr algn="just">
              <a:spcBef>
                <a:spcPts val="1200"/>
              </a:spcBef>
            </a:pPr>
            <a:r>
              <a:rPr lang="en-US" sz="3600" dirty="0">
                <a:latin typeface="Arial"/>
                <a:cs typeface="Arial"/>
              </a:rPr>
              <a:t>The views expressed are those of the authors and should not be construed to represent the positions of the U.S. Army, the Department of Defense, NIH, the Department of Health and Human Services, or the Henry M. Jackson Foundation for the Advancement of Military Medicine, Inc. The investigators have adhered to the policies for protection of human subjects as prescribed in AR-70-25</a:t>
            </a:r>
            <a:endParaRPr lang="en-US" sz="3600" dirty="0"/>
          </a:p>
        </p:txBody>
      </p:sp>
      <p:sp>
        <p:nvSpPr>
          <p:cNvPr id="10" name="TextBox 9">
            <a:extLst>
              <a:ext uri="{FF2B5EF4-FFF2-40B4-BE49-F238E27FC236}">
                <a16:creationId xmlns:a16="http://schemas.microsoft.com/office/drawing/2014/main" id="{1401354D-4EAF-1D61-9C05-EB50683BCD82}"/>
              </a:ext>
            </a:extLst>
          </p:cNvPr>
          <p:cNvSpPr txBox="1"/>
          <p:nvPr/>
        </p:nvSpPr>
        <p:spPr>
          <a:xfrm>
            <a:off x="36370307" y="22116328"/>
            <a:ext cx="12257295" cy="4085542"/>
          </a:xfrm>
          <a:prstGeom prst="rect">
            <a:avLst/>
          </a:prstGeom>
          <a:noFill/>
        </p:spPr>
        <p:txBody>
          <a:bodyPr wrap="square">
            <a:spAutoFit/>
          </a:bodyPr>
          <a:lstStyle/>
          <a:p>
            <a:pPr algn="just">
              <a:lnSpc>
                <a:spcPct val="120000"/>
              </a:lnSpc>
            </a:pPr>
            <a:r>
              <a:rPr lang="en-US" sz="3600" b="1" dirty="0">
                <a:solidFill>
                  <a:srgbClr val="8C1616"/>
                </a:solidFill>
                <a:latin typeface="Arial"/>
                <a:cs typeface="Arial"/>
              </a:rPr>
              <a:t>ACKNOWLEDGEMENTS</a:t>
            </a:r>
          </a:p>
          <a:p>
            <a:pPr algn="just">
              <a:spcBef>
                <a:spcPts val="1200"/>
              </a:spcBef>
            </a:pPr>
            <a:r>
              <a:rPr lang="en-US" sz="3600" dirty="0">
                <a:latin typeface="Arial" panose="020B0604020202020204" pitchFamily="34" charset="0"/>
                <a:cs typeface="Arial" panose="020B0604020202020204" pitchFamily="34" charset="0"/>
              </a:rPr>
              <a:t>NIMH contract: 75N95023C000013: </a:t>
            </a:r>
            <a:r>
              <a:rPr lang="en-US" sz="3600" b="1" dirty="0">
                <a:latin typeface="Arial" panose="020B0604020202020204" pitchFamily="34" charset="0"/>
                <a:cs typeface="Arial" panose="020B0604020202020204" pitchFamily="34" charset="0"/>
              </a:rPr>
              <a:t>M</a:t>
            </a:r>
            <a:r>
              <a:rPr lang="en-US" sz="3600" dirty="0">
                <a:latin typeface="Arial" panose="020B0604020202020204" pitchFamily="34" charset="0"/>
                <a:cs typeface="Arial" panose="020B0604020202020204" pitchFamily="34" charset="0"/>
              </a:rPr>
              <a:t>ulti-modal </a:t>
            </a:r>
            <a:r>
              <a:rPr lang="en-US" sz="3600" b="1" dirty="0">
                <a:latin typeface="Arial" panose="020B0604020202020204" pitchFamily="34" charset="0"/>
                <a:cs typeface="Arial" panose="020B0604020202020204" pitchFamily="34" charset="0"/>
              </a:rPr>
              <a:t>I</a:t>
            </a:r>
            <a:r>
              <a:rPr lang="en-US" sz="3600" dirty="0">
                <a:latin typeface="Arial" panose="020B0604020202020204" pitchFamily="34" charset="0"/>
                <a:cs typeface="Arial" panose="020B0604020202020204" pitchFamily="34" charset="0"/>
              </a:rPr>
              <a:t>ntegrated </a:t>
            </a:r>
            <a:r>
              <a:rPr lang="en-US" sz="3600" b="1" dirty="0">
                <a:latin typeface="Arial" panose="020B0604020202020204" pitchFamily="34" charset="0"/>
                <a:cs typeface="Arial" panose="020B0604020202020204" pitchFamily="34" charset="0"/>
              </a:rPr>
              <a:t>A</a:t>
            </a:r>
            <a:r>
              <a:rPr lang="en-US" sz="3600" dirty="0">
                <a:latin typeface="Arial" panose="020B0604020202020204" pitchFamily="34" charset="0"/>
                <a:cs typeface="Arial" panose="020B0604020202020204" pitchFamily="34" charset="0"/>
              </a:rPr>
              <a:t>nalysis and </a:t>
            </a:r>
            <a:r>
              <a:rPr lang="en-US" sz="3600" b="1" dirty="0">
                <a:latin typeface="Arial" panose="020B0604020202020204" pitchFamily="34" charset="0"/>
                <a:cs typeface="Arial" panose="020B0604020202020204" pitchFamily="34" charset="0"/>
              </a:rPr>
              <a:t>A</a:t>
            </a:r>
            <a:r>
              <a:rPr lang="en-US" sz="3600" dirty="0">
                <a:latin typeface="Arial" panose="020B0604020202020204" pitchFamily="34" charset="0"/>
                <a:cs typeface="Arial" panose="020B0604020202020204" pitchFamily="34" charset="0"/>
              </a:rPr>
              <a:t>ssessment </a:t>
            </a:r>
            <a:r>
              <a:rPr lang="en-US" sz="3600" b="1" dirty="0">
                <a:latin typeface="Arial" panose="020B0604020202020204" pitchFamily="34" charset="0"/>
                <a:cs typeface="Arial" panose="020B0604020202020204" pitchFamily="34" charset="0"/>
              </a:rPr>
              <a:t>D</a:t>
            </a:r>
            <a:r>
              <a:rPr lang="en-US" sz="3600" dirty="0">
                <a:latin typeface="Arial" panose="020B0604020202020204" pitchFamily="34" charset="0"/>
                <a:cs typeface="Arial" panose="020B0604020202020204" pitchFamily="34" charset="0"/>
              </a:rPr>
              <a:t>evelopment for </a:t>
            </a:r>
            <a:r>
              <a:rPr lang="en-US" sz="3600" b="1" dirty="0" err="1">
                <a:latin typeface="Arial" panose="020B0604020202020204" pitchFamily="34" charset="0"/>
                <a:cs typeface="Arial" panose="020B0604020202020204" pitchFamily="34" charset="0"/>
              </a:rPr>
              <a:t>N</a:t>
            </a:r>
            <a:r>
              <a:rPr lang="en-US" sz="3600" dirty="0" err="1">
                <a:latin typeface="Arial" panose="020B0604020202020204" pitchFamily="34" charset="0"/>
                <a:cs typeface="Arial" panose="020B0604020202020204" pitchFamily="34" charset="0"/>
              </a:rPr>
              <a:t>euro</a:t>
            </a:r>
            <a:r>
              <a:rPr lang="en-US" sz="3600" b="1" dirty="0" err="1">
                <a:latin typeface="Arial" panose="020B0604020202020204" pitchFamily="34" charset="0"/>
                <a:cs typeface="Arial" panose="020B0604020202020204" pitchFamily="34" charset="0"/>
              </a:rPr>
              <a:t>HIV</a:t>
            </a:r>
            <a:r>
              <a:rPr lang="en-US" sz="3600" dirty="0">
                <a:latin typeface="Arial" panose="020B0604020202020204" pitchFamily="34" charset="0"/>
                <a:cs typeface="Arial" panose="020B0604020202020204" pitchFamily="34" charset="0"/>
              </a:rPr>
              <a:t> </a:t>
            </a:r>
            <a:r>
              <a:rPr lang="en-US" sz="3600" b="1" dirty="0">
                <a:latin typeface="Arial" panose="020B0604020202020204" pitchFamily="34" charset="0"/>
                <a:cs typeface="Arial" panose="020B0604020202020204" pitchFamily="34" charset="0"/>
              </a:rPr>
              <a:t>O</a:t>
            </a:r>
            <a:r>
              <a:rPr lang="en-US" sz="3600" dirty="0">
                <a:latin typeface="Arial" panose="020B0604020202020204" pitchFamily="34" charset="0"/>
                <a:cs typeface="Arial" panose="020B0604020202020204" pitchFamily="34" charset="0"/>
              </a:rPr>
              <a:t>utcomes (MIAAD NHIV)</a:t>
            </a:r>
            <a:endParaRPr lang="en-US" sz="3600" b="1" dirty="0">
              <a:solidFill>
                <a:srgbClr val="8C1616"/>
              </a:solidFill>
              <a:latin typeface="Arial" panose="020B0604020202020204" pitchFamily="34" charset="0"/>
              <a:cs typeface="Arial" panose="020B0604020202020204" pitchFamily="34" charset="0"/>
            </a:endParaRPr>
          </a:p>
          <a:p>
            <a:pPr algn="just">
              <a:lnSpc>
                <a:spcPct val="120000"/>
              </a:lnSpc>
              <a:spcBef>
                <a:spcPts val="1800"/>
              </a:spcBef>
            </a:pPr>
            <a:r>
              <a:rPr lang="en-US" sz="3600" b="1" dirty="0">
                <a:solidFill>
                  <a:srgbClr val="8C1616"/>
                </a:solidFill>
                <a:latin typeface="Arial"/>
                <a:cs typeface="Arial"/>
              </a:rPr>
              <a:t>AUTHOR CONTACT INFORMATION</a:t>
            </a:r>
          </a:p>
          <a:p>
            <a:pPr algn="just">
              <a:lnSpc>
                <a:spcPct val="120000"/>
              </a:lnSpc>
            </a:pPr>
            <a:r>
              <a:rPr lang="en-US" sz="3600" dirty="0">
                <a:latin typeface="Arial"/>
                <a:cs typeface="Arial"/>
                <a:hlinkClick r:id="rId5"/>
              </a:rPr>
              <a:t>paulro@umsl.edu</a:t>
            </a:r>
            <a:r>
              <a:rPr lang="en-US" sz="3600" dirty="0">
                <a:latin typeface="Arial"/>
                <a:cs typeface="Arial"/>
              </a:rPr>
              <a:t> </a:t>
            </a:r>
            <a:endParaRPr lang="en-US" sz="3600" dirty="0"/>
          </a:p>
        </p:txBody>
      </p:sp>
      <p:sp>
        <p:nvSpPr>
          <p:cNvPr id="11" name="TextBox 10">
            <a:extLst>
              <a:ext uri="{FF2B5EF4-FFF2-40B4-BE49-F238E27FC236}">
                <a16:creationId xmlns:a16="http://schemas.microsoft.com/office/drawing/2014/main" id="{FBB3B64B-67CB-B3D8-FEC9-0329A3C57F17}"/>
              </a:ext>
            </a:extLst>
          </p:cNvPr>
          <p:cNvSpPr txBox="1"/>
          <p:nvPr/>
        </p:nvSpPr>
        <p:spPr>
          <a:xfrm>
            <a:off x="36405372" y="17682411"/>
            <a:ext cx="12257295" cy="4284699"/>
          </a:xfrm>
          <a:prstGeom prst="rect">
            <a:avLst/>
          </a:prstGeom>
          <a:noFill/>
        </p:spPr>
        <p:txBody>
          <a:bodyPr wrap="square">
            <a:spAutoFit/>
          </a:bodyPr>
          <a:lstStyle/>
          <a:p>
            <a:pPr algn="just">
              <a:lnSpc>
                <a:spcPct val="120000"/>
              </a:lnSpc>
            </a:pPr>
            <a:r>
              <a:rPr lang="en-US" sz="3600" b="1" dirty="0">
                <a:solidFill>
                  <a:srgbClr val="8C1616"/>
                </a:solidFill>
                <a:latin typeface="Arial" panose="020B0604020202020204" pitchFamily="34" charset="0"/>
                <a:cs typeface="Arial" panose="020B0604020202020204" pitchFamily="34" charset="0"/>
              </a:rPr>
              <a:t>KEY CITATIONS</a:t>
            </a:r>
          </a:p>
          <a:p>
            <a:pPr marL="571500" indent="-571500" algn="just">
              <a:spcBef>
                <a:spcPts val="1200"/>
              </a:spcBef>
              <a:buFont typeface="Arial" panose="020B0604020202020204" pitchFamily="34" charset="0"/>
              <a:buChar char="•"/>
            </a:pPr>
            <a:r>
              <a:rPr lang="en-US" sz="3600" dirty="0">
                <a:latin typeface="Arial" panose="020B0604020202020204" pitchFamily="34" charset="0"/>
                <a:cs typeface="Arial" panose="020B0604020202020204" pitchFamily="34" charset="0"/>
              </a:rPr>
              <a:t>Ellis et al.. </a:t>
            </a:r>
            <a:r>
              <a:rPr lang="pt-BR" sz="3600" dirty="0">
                <a:latin typeface="Arial" panose="020B0604020202020204" pitchFamily="34" charset="0"/>
                <a:cs typeface="Arial" panose="020B0604020202020204" pitchFamily="34" charset="0"/>
              </a:rPr>
              <a:t>AIDS. 2026, 1;40(3): 271-282.</a:t>
            </a:r>
          </a:p>
          <a:p>
            <a:pPr marL="571500" indent="-571500" algn="just">
              <a:buFont typeface="Arial" panose="020B0604020202020204" pitchFamily="34" charset="0"/>
              <a:buChar char="•"/>
            </a:pPr>
            <a:r>
              <a:rPr lang="en-US" sz="3600" dirty="0">
                <a:latin typeface="Arial" panose="020B0604020202020204" pitchFamily="34" charset="0"/>
                <a:cs typeface="Arial" panose="020B0604020202020204" pitchFamily="34" charset="0"/>
              </a:rPr>
              <a:t>Mukerji et al. J . Infect Dis. 2023, 17; 227 (Suppl 1):S48-S57</a:t>
            </a:r>
          </a:p>
          <a:p>
            <a:pPr marL="571500" indent="-571500" algn="just">
              <a:buFont typeface="Arial" panose="020B0604020202020204" pitchFamily="34" charset="0"/>
              <a:buChar char="•"/>
            </a:pPr>
            <a:r>
              <a:rPr lang="en-US" sz="3600" dirty="0">
                <a:latin typeface="Arial" panose="020B0604020202020204" pitchFamily="34" charset="0"/>
                <a:cs typeface="Arial" panose="020B0604020202020204" pitchFamily="34" charset="0"/>
              </a:rPr>
              <a:t>Rao et al. J Infect Dis. 2023, 17; 227(Suppl 1):S58-S61.</a:t>
            </a:r>
          </a:p>
          <a:p>
            <a:pPr marL="571500" indent="-571500" algn="just">
              <a:buFont typeface="Arial" panose="020B0604020202020204" pitchFamily="34" charset="0"/>
              <a:buChar char="•"/>
            </a:pPr>
            <a:r>
              <a:rPr lang="en-US" sz="3600" dirty="0">
                <a:latin typeface="Arial" panose="020B0604020202020204" pitchFamily="34" charset="0"/>
                <a:cs typeface="Arial" panose="020B0604020202020204" pitchFamily="34" charset="0"/>
              </a:rPr>
              <a:t>Tang et al. Brain Commun. 2024, 29; 6(4).</a:t>
            </a:r>
          </a:p>
          <a:p>
            <a:pPr algn="just">
              <a:lnSpc>
                <a:spcPct val="120000"/>
              </a:lnSpc>
            </a:pPr>
            <a:r>
              <a:rPr lang="en-US" sz="3600" dirty="0">
                <a:latin typeface="Arial" panose="020B0604020202020204" pitchFamily="34" charset="0"/>
                <a:cs typeface="Arial" panose="020B0604020202020204" pitchFamily="34" charset="0"/>
              </a:rPr>
              <a:t> </a:t>
            </a:r>
            <a:endParaRPr lang="en-US" sz="4000" dirty="0">
              <a:latin typeface="Arial"/>
              <a:cs typeface="Arial"/>
            </a:endParaRPr>
          </a:p>
        </p:txBody>
      </p:sp>
      <p:sp>
        <p:nvSpPr>
          <p:cNvPr id="2" name="Text Box 2">
            <a:extLst>
              <a:ext uri="{FF2B5EF4-FFF2-40B4-BE49-F238E27FC236}">
                <a16:creationId xmlns:a16="http://schemas.microsoft.com/office/drawing/2014/main" id="{AC670A53-C35A-E56E-8B27-C5512DC20C9D}"/>
              </a:ext>
            </a:extLst>
          </p:cNvPr>
          <p:cNvSpPr txBox="1">
            <a:spLocks noChangeArrowheads="1"/>
          </p:cNvSpPr>
          <p:nvPr/>
        </p:nvSpPr>
        <p:spPr bwMode="auto">
          <a:xfrm>
            <a:off x="15881402" y="17852049"/>
            <a:ext cx="19107014" cy="1880516"/>
          </a:xfrm>
          <a:prstGeom prst="rect">
            <a:avLst/>
          </a:prstGeom>
          <a:noFill/>
          <a:ln w="9525">
            <a:noFill/>
            <a:miter lim="800000"/>
            <a:headEnd/>
            <a:tailEnd/>
          </a:ln>
        </p:spPr>
        <p:txBody>
          <a:bodyPr rot="0" vert="horz" wrap="square" lIns="91440" tIns="45720" rIns="91440" bIns="45720" anchor="t" anchorCtr="0">
            <a:noAutofit/>
          </a:bodyPr>
          <a:lstStyle/>
          <a:p>
            <a:pPr marL="0" marR="0">
              <a:buNone/>
            </a:pPr>
            <a:r>
              <a:rPr lang="en-US" sz="3600" b="1" kern="100" dirty="0">
                <a:effectLst/>
                <a:latin typeface="Arial" panose="020B0604020202020204" pitchFamily="34" charset="0"/>
                <a:ea typeface="Arial" panose="020B0604020202020204" pitchFamily="34" charset="0"/>
                <a:cs typeface="Arial" panose="020B0604020202020204" pitchFamily="34" charset="0"/>
              </a:rPr>
              <a:t>Fig. </a:t>
            </a:r>
            <a:r>
              <a:rPr lang="en-US" sz="3600" kern="100" dirty="0">
                <a:effectLst/>
                <a:latin typeface="Arial" panose="020B0604020202020204" pitchFamily="34" charset="0"/>
                <a:ea typeface="Arial" panose="020B0604020202020204" pitchFamily="34" charset="0"/>
                <a:cs typeface="Arial" panose="020B0604020202020204" pitchFamily="34" charset="0"/>
              </a:rPr>
              <a:t>Subtype 1 had the highest test scores. Subtype 2 had a relative weakness </a:t>
            </a:r>
            <a:r>
              <a:rPr lang="en-US" sz="3600" kern="100" dirty="0">
                <a:latin typeface="Arial" panose="020B0604020202020204" pitchFamily="34" charset="0"/>
                <a:ea typeface="Arial" panose="020B0604020202020204" pitchFamily="34" charset="0"/>
                <a:cs typeface="Arial" panose="020B0604020202020204" pitchFamily="34" charset="0"/>
              </a:rPr>
              <a:t>on </a:t>
            </a:r>
            <a:r>
              <a:rPr lang="en-US" sz="3600" kern="100" dirty="0">
                <a:effectLst/>
                <a:latin typeface="Arial" panose="020B0604020202020204" pitchFamily="34" charset="0"/>
                <a:ea typeface="Arial" panose="020B0604020202020204" pitchFamily="34" charset="0"/>
                <a:cs typeface="Arial" panose="020B0604020202020204" pitchFamily="34" charset="0"/>
              </a:rPr>
              <a:t>learning, memory, and verbal fluency; subtype 3 had a relative weakness on verbal fluency, psychomotor and fine motor speed; </a:t>
            </a:r>
            <a:r>
              <a:rPr lang="en-US" sz="3600" kern="100" dirty="0">
                <a:latin typeface="Arial" panose="020B0604020202020204" pitchFamily="34" charset="0"/>
                <a:ea typeface="Arial" panose="020B0604020202020204" pitchFamily="34" charset="0"/>
                <a:cs typeface="Arial" panose="020B0604020202020204" pitchFamily="34" charset="0"/>
              </a:rPr>
              <a:t>subtype 4 had the lowest scores except verbal fluency. </a:t>
            </a:r>
          </a:p>
          <a:p>
            <a:pPr marL="0" marR="0">
              <a:lnSpc>
                <a:spcPct val="115000"/>
              </a:lnSpc>
              <a:spcAft>
                <a:spcPts val="800"/>
              </a:spcAft>
              <a:buNone/>
            </a:pPr>
            <a:endParaRPr lang="en-US" sz="3600" kern="100" dirty="0">
              <a:latin typeface="Arial" panose="020B0604020202020204" pitchFamily="34" charset="0"/>
              <a:ea typeface="Arial" panose="020B0604020202020204" pitchFamily="34" charset="0"/>
              <a:cs typeface="Arial" panose="020B0604020202020204" pitchFamily="34" charset="0"/>
            </a:endParaRPr>
          </a:p>
        </p:txBody>
      </p:sp>
      <p:sp>
        <p:nvSpPr>
          <p:cNvPr id="4" name="Text Box 2">
            <a:extLst>
              <a:ext uri="{FF2B5EF4-FFF2-40B4-BE49-F238E27FC236}">
                <a16:creationId xmlns:a16="http://schemas.microsoft.com/office/drawing/2014/main" id="{46FF9EB2-01E6-09AC-5A87-6F89C254B13B}"/>
              </a:ext>
            </a:extLst>
          </p:cNvPr>
          <p:cNvSpPr txBox="1">
            <a:spLocks noChangeArrowheads="1"/>
          </p:cNvSpPr>
          <p:nvPr/>
        </p:nvSpPr>
        <p:spPr bwMode="auto">
          <a:xfrm>
            <a:off x="15924935" y="10324426"/>
            <a:ext cx="19107014" cy="774806"/>
          </a:xfrm>
          <a:prstGeom prst="rect">
            <a:avLst/>
          </a:prstGeom>
          <a:noFill/>
          <a:ln w="9525">
            <a:noFill/>
            <a:miter lim="800000"/>
            <a:headEnd/>
            <a:tailEnd/>
          </a:ln>
        </p:spPr>
        <p:txBody>
          <a:bodyPr rot="0" vert="horz" wrap="square" lIns="91440" tIns="45720" rIns="91440" bIns="45720" anchor="t" anchorCtr="0">
            <a:noAutofit/>
          </a:bodyPr>
          <a:lstStyle/>
          <a:p>
            <a:pPr marL="0" marR="0">
              <a:buNone/>
            </a:pPr>
            <a:r>
              <a:rPr lang="en-US" sz="3600" b="1" kern="100" dirty="0">
                <a:effectLst/>
                <a:latin typeface="Arial" panose="020B0604020202020204" pitchFamily="34" charset="0"/>
                <a:ea typeface="Arial" panose="020B0604020202020204" pitchFamily="34" charset="0"/>
                <a:cs typeface="Arial" panose="020B0604020202020204" pitchFamily="34" charset="0"/>
              </a:rPr>
              <a:t>Figure</a:t>
            </a:r>
            <a:r>
              <a:rPr lang="en-US" sz="3600" b="1" kern="100" dirty="0">
                <a:latin typeface="Arial" panose="020B0604020202020204" pitchFamily="34" charset="0"/>
                <a:ea typeface="Arial" panose="020B0604020202020204" pitchFamily="34" charset="0"/>
                <a:cs typeface="Arial" panose="020B0604020202020204" pitchFamily="34" charset="0"/>
              </a:rPr>
              <a:t>. </a:t>
            </a:r>
            <a:r>
              <a:rPr lang="en-US" sz="3600" kern="100" dirty="0">
                <a:latin typeface="Arial" panose="020B0604020202020204" pitchFamily="34" charset="0"/>
                <a:ea typeface="Arial" panose="020B0604020202020204" pitchFamily="34" charset="0"/>
                <a:cs typeface="Arial" panose="020B0604020202020204" pitchFamily="34" charset="0"/>
              </a:rPr>
              <a:t>Cognitive profiles by subtype. </a:t>
            </a:r>
          </a:p>
          <a:p>
            <a:pPr marL="0" marR="0">
              <a:lnSpc>
                <a:spcPct val="115000"/>
              </a:lnSpc>
              <a:spcAft>
                <a:spcPts val="800"/>
              </a:spcAft>
              <a:buNone/>
            </a:pPr>
            <a:endParaRPr lang="en-US" sz="3600" kern="100" dirty="0">
              <a:latin typeface="Arial" panose="020B0604020202020204" pitchFamily="34" charset="0"/>
              <a:ea typeface="Arial" panose="020B0604020202020204" pitchFamily="34" charset="0"/>
              <a:cs typeface="Arial" panose="020B0604020202020204" pitchFamily="34" charset="0"/>
            </a:endParaRPr>
          </a:p>
        </p:txBody>
      </p:sp>
      <p:graphicFrame>
        <p:nvGraphicFramePr>
          <p:cNvPr id="7" name="Table 6">
            <a:extLst>
              <a:ext uri="{FF2B5EF4-FFF2-40B4-BE49-F238E27FC236}">
                <a16:creationId xmlns:a16="http://schemas.microsoft.com/office/drawing/2014/main" id="{39BD48DB-07A6-FA2C-77E4-A66CC4B3925F}"/>
              </a:ext>
            </a:extLst>
          </p:cNvPr>
          <p:cNvGraphicFramePr>
            <a:graphicFrameLocks noGrp="1"/>
          </p:cNvGraphicFramePr>
          <p:nvPr>
            <p:extLst>
              <p:ext uri="{D42A27DB-BD31-4B8C-83A1-F6EECF244321}">
                <p14:modId xmlns:p14="http://schemas.microsoft.com/office/powerpoint/2010/main" val="2840099871"/>
              </p:ext>
            </p:extLst>
          </p:nvPr>
        </p:nvGraphicFramePr>
        <p:xfrm>
          <a:off x="16038034" y="20715417"/>
          <a:ext cx="19276011" cy="12033215"/>
        </p:xfrm>
        <a:graphic>
          <a:graphicData uri="http://schemas.openxmlformats.org/drawingml/2006/table">
            <a:tbl>
              <a:tblPr firstRow="1" firstCol="1" bandRow="1">
                <a:tableStyleId>{3B4B98B0-60AC-42C2-AFA5-B58CD77FA1E5}</a:tableStyleId>
              </a:tblPr>
              <a:tblGrid>
                <a:gridCol w="5194673">
                  <a:extLst>
                    <a:ext uri="{9D8B030D-6E8A-4147-A177-3AD203B41FA5}">
                      <a16:colId xmlns:a16="http://schemas.microsoft.com/office/drawing/2014/main" val="3045205252"/>
                    </a:ext>
                  </a:extLst>
                </a:gridCol>
                <a:gridCol w="3103597">
                  <a:extLst>
                    <a:ext uri="{9D8B030D-6E8A-4147-A177-3AD203B41FA5}">
                      <a16:colId xmlns:a16="http://schemas.microsoft.com/office/drawing/2014/main" val="2039080103"/>
                    </a:ext>
                  </a:extLst>
                </a:gridCol>
                <a:gridCol w="3659247">
                  <a:extLst>
                    <a:ext uri="{9D8B030D-6E8A-4147-A177-3AD203B41FA5}">
                      <a16:colId xmlns:a16="http://schemas.microsoft.com/office/drawing/2014/main" val="2140786104"/>
                    </a:ext>
                  </a:extLst>
                </a:gridCol>
                <a:gridCol w="3659247">
                  <a:extLst>
                    <a:ext uri="{9D8B030D-6E8A-4147-A177-3AD203B41FA5}">
                      <a16:colId xmlns:a16="http://schemas.microsoft.com/office/drawing/2014/main" val="1361602184"/>
                    </a:ext>
                  </a:extLst>
                </a:gridCol>
                <a:gridCol w="3659247">
                  <a:extLst>
                    <a:ext uri="{9D8B030D-6E8A-4147-A177-3AD203B41FA5}">
                      <a16:colId xmlns:a16="http://schemas.microsoft.com/office/drawing/2014/main" val="55543991"/>
                    </a:ext>
                  </a:extLst>
                </a:gridCol>
              </a:tblGrid>
              <a:tr h="545082">
                <a:tc>
                  <a:txBody>
                    <a:bodyPr/>
                    <a:lstStyle/>
                    <a:p>
                      <a:pPr marL="0" marR="0">
                        <a:lnSpc>
                          <a:spcPct val="100000"/>
                        </a:lnSpc>
                        <a:spcAft>
                          <a:spcPts val="800"/>
                        </a:spcAft>
                        <a:buNone/>
                      </a:pPr>
                      <a:r>
                        <a:rPr lang="en-US" sz="3200" kern="100" dirty="0">
                          <a:effectLst/>
                          <a:latin typeface="Arial" panose="020B0604020202020204" pitchFamily="34" charset="0"/>
                          <a:cs typeface="Arial" panose="020B0604020202020204" pitchFamily="34" charset="0"/>
                        </a:rPr>
                        <a:t>​</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00000"/>
                        </a:lnSpc>
                        <a:spcAft>
                          <a:spcPts val="800"/>
                        </a:spcAft>
                        <a:buNone/>
                      </a:pPr>
                      <a:r>
                        <a:rPr lang="en-US" sz="3200" kern="100" dirty="0">
                          <a:effectLst/>
                          <a:latin typeface="Arial" panose="020B0604020202020204" pitchFamily="34" charset="0"/>
                          <a:cs typeface="Arial" panose="020B0604020202020204" pitchFamily="34" charset="0"/>
                        </a:rPr>
                        <a:t>Subtype 1​</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00000"/>
                        </a:lnSpc>
                        <a:spcAft>
                          <a:spcPts val="800"/>
                        </a:spcAft>
                        <a:buNone/>
                      </a:pPr>
                      <a:r>
                        <a:rPr lang="en-US" sz="3200" kern="100" dirty="0">
                          <a:effectLst/>
                          <a:latin typeface="Arial" panose="020B0604020202020204" pitchFamily="34" charset="0"/>
                          <a:cs typeface="Arial" panose="020B0604020202020204" pitchFamily="34" charset="0"/>
                        </a:rPr>
                        <a:t>Subtype 2</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00000"/>
                        </a:lnSpc>
                        <a:spcAft>
                          <a:spcPts val="800"/>
                        </a:spcAft>
                        <a:buNone/>
                      </a:pPr>
                      <a:r>
                        <a:rPr lang="en-US" sz="3200" kern="100" dirty="0">
                          <a:effectLst/>
                          <a:latin typeface="Arial" panose="020B0604020202020204" pitchFamily="34" charset="0"/>
                          <a:cs typeface="Arial" panose="020B0604020202020204" pitchFamily="34" charset="0"/>
                        </a:rPr>
                        <a:t>Subtype 3​</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00000"/>
                        </a:lnSpc>
                        <a:spcAft>
                          <a:spcPts val="800"/>
                        </a:spcAft>
                        <a:buNone/>
                      </a:pPr>
                      <a:r>
                        <a:rPr lang="en-US" sz="3200" kern="100" dirty="0">
                          <a:effectLst/>
                          <a:latin typeface="Arial" panose="020B0604020202020204" pitchFamily="34" charset="0"/>
                          <a:cs typeface="Arial" panose="020B0604020202020204" pitchFamily="34" charset="0"/>
                        </a:rPr>
                        <a:t>Subtype 4​</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1470401234"/>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CHARTER​</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cs typeface="Arial" panose="020B0604020202020204" pitchFamily="34" charset="0"/>
                        </a:rPr>
                        <a:t>33 (43.4%)​</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16 (29.1%)​</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13 (35.1%)​</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18 (40.0%)​</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713774637"/>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RV254​</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cs typeface="Arial" panose="020B0604020202020204" pitchFamily="34" charset="0"/>
                        </a:rPr>
                        <a:t>12 (15.8%)​</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6 (10.9%)​</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a:effectLst/>
                          <a:latin typeface="Arial" panose="020B0604020202020204" pitchFamily="34" charset="0"/>
                          <a:cs typeface="Arial" panose="020B0604020202020204" pitchFamily="34" charset="0"/>
                        </a:rPr>
                        <a:t>11 (29.7%)​</a:t>
                      </a:r>
                      <a:endParaRPr lang="en-US" sz="3200" kern="10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4 (8.9%)​</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3715004496"/>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WUSTL​</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a:effectLst/>
                          <a:latin typeface="Arial" panose="020B0604020202020204" pitchFamily="34" charset="0"/>
                          <a:cs typeface="Arial" panose="020B0604020202020204" pitchFamily="34" charset="0"/>
                        </a:rPr>
                        <a:t>31 (40.8%)​</a:t>
                      </a:r>
                      <a:endParaRPr lang="en-US" sz="3200" b="0" kern="10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33 (60.0%)​</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a:effectLst/>
                          <a:latin typeface="Arial" panose="020B0604020202020204" pitchFamily="34" charset="0"/>
                          <a:cs typeface="Arial" panose="020B0604020202020204" pitchFamily="34" charset="0"/>
                        </a:rPr>
                        <a:t>13 (35.1%)​</a:t>
                      </a:r>
                      <a:endParaRPr lang="en-US" sz="3200" kern="10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23 (51.1%)​</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2721197761"/>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Age​</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cs typeface="Arial" panose="020B0604020202020204" pitchFamily="34" charset="0"/>
                        </a:rPr>
                        <a:t>49.24 (14.87)​</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46.75 (13.93)​</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47.22 (17.57)​</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53.44 (10.85)​</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3140240023"/>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Minority race [a**,b***]​</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cs typeface="Arial" panose="020B0604020202020204" pitchFamily="34" charset="0"/>
                        </a:rPr>
                        <a:t>35 (46.1%)​</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41 (74.5%)​</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a:effectLst/>
                          <a:latin typeface="Arial" panose="020B0604020202020204" pitchFamily="34" charset="0"/>
                          <a:cs typeface="Arial" panose="020B0604020202020204" pitchFamily="34" charset="0"/>
                        </a:rPr>
                        <a:t>27 (73.0%)​</a:t>
                      </a:r>
                      <a:endParaRPr lang="en-US" sz="3200" kern="10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38 (84.4%)​</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201245902"/>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Education (12+ years) [b*]​</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cs typeface="Arial" panose="020B0604020202020204" pitchFamily="34" charset="0"/>
                        </a:rPr>
                        <a:t>71 (93.4%)​</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48 (87.3%)​</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31 (83.8%)​</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34 (75.6%)​</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1777517604"/>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ea typeface="Aptos" panose="020B0004020202020204" pitchFamily="34" charset="0"/>
                          <a:cs typeface="Arial" panose="020B0604020202020204" pitchFamily="34" charset="0"/>
                        </a:rPr>
                        <a:t>CD4+ T-cell count (cells/µL)</a:t>
                      </a: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ea typeface="Aptos" panose="020B0004020202020204" pitchFamily="34" charset="0"/>
                          <a:cs typeface="Arial" panose="020B0604020202020204" pitchFamily="34" charset="0"/>
                        </a:rPr>
                        <a:t>621 (269)</a:t>
                      </a: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ea typeface="Aptos" panose="020B0004020202020204" pitchFamily="34" charset="0"/>
                          <a:cs typeface="Arial" panose="020B0604020202020204" pitchFamily="34" charset="0"/>
                        </a:rPr>
                        <a:t>661 (275)</a:t>
                      </a: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ea typeface="Aptos" panose="020B0004020202020204" pitchFamily="34" charset="0"/>
                          <a:cs typeface="Arial" panose="020B0604020202020204" pitchFamily="34" charset="0"/>
                        </a:rPr>
                        <a:t>528 (323)</a:t>
                      </a: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ea typeface="Aptos" panose="020B0004020202020204" pitchFamily="34" charset="0"/>
                          <a:cs typeface="Arial" panose="020B0604020202020204" pitchFamily="34" charset="0"/>
                        </a:rPr>
                        <a:t>635 (364)</a:t>
                      </a:r>
                    </a:p>
                  </a:txBody>
                  <a:tcPr marL="38576" marR="38576" marT="38576" marB="38576" anchor="ctr"/>
                </a:tc>
                <a:extLst>
                  <a:ext uri="{0D108BD9-81ED-4DB2-BD59-A6C34878D82A}">
                    <a16:rowId xmlns:a16="http://schemas.microsoft.com/office/drawing/2014/main" val="1723524915"/>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Hematocrit % [a**,b*]​</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cs typeface="Arial" panose="020B0604020202020204" pitchFamily="34" charset="0"/>
                        </a:rPr>
                        <a:t>43.88 (4.08)​</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41.04 (4.76)​</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42.18 (4.96)​</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a:effectLst/>
                          <a:latin typeface="Arial" panose="020B0604020202020204" pitchFamily="34" charset="0"/>
                          <a:cs typeface="Arial" panose="020B0604020202020204" pitchFamily="34" charset="0"/>
                        </a:rPr>
                        <a:t>41.72 (4.55)​</a:t>
                      </a:r>
                      <a:endParaRPr lang="en-US" sz="3200" kern="10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1769923037"/>
                  </a:ext>
                </a:extLst>
              </a:tr>
              <a:tr h="561717">
                <a:tc>
                  <a:txBody>
                    <a:bodyPr/>
                    <a:lstStyle/>
                    <a:p>
                      <a:pPr marL="0" marR="0">
                        <a:lnSpc>
                          <a:spcPct val="115000"/>
                        </a:lnSpc>
                        <a:spcAft>
                          <a:spcPts val="800"/>
                        </a:spcAft>
                        <a:buNone/>
                      </a:pPr>
                      <a:r>
                        <a:rPr lang="en-US" sz="3200" b="0" kern="100">
                          <a:effectLst/>
                          <a:latin typeface="Arial" panose="020B0604020202020204" pitchFamily="34" charset="0"/>
                          <a:cs typeface="Arial" panose="020B0604020202020204" pitchFamily="34" charset="0"/>
                        </a:rPr>
                        <a:t>Hemoglobin [a**]​</a:t>
                      </a:r>
                      <a:endParaRPr lang="en-US" sz="3200" b="0" kern="10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cs typeface="Arial" panose="020B0604020202020204" pitchFamily="34" charset="0"/>
                        </a:rPr>
                        <a:t>14.80 (1.57)​</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13.73 (1.78)​</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13.99 (1.63)​</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13.78 (1.64)​</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3546328886"/>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ALT [a**,b*]​</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a:effectLst/>
                          <a:latin typeface="Arial" panose="020B0604020202020204" pitchFamily="34" charset="0"/>
                          <a:cs typeface="Arial" panose="020B0604020202020204" pitchFamily="34" charset="0"/>
                        </a:rPr>
                        <a:t>30.68 (16.41)​</a:t>
                      </a:r>
                      <a:endParaRPr lang="en-US" sz="3200" b="0" kern="10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21.87 (12.28)​</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31.22 (34.05)​</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26.30 (22.10)​</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3804093269"/>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AST/ALT Ratio [a**,b***]​</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a:effectLst/>
                          <a:latin typeface="Arial" panose="020B0604020202020204" pitchFamily="34" charset="0"/>
                          <a:cs typeface="Arial" panose="020B0604020202020204" pitchFamily="34" charset="0"/>
                        </a:rPr>
                        <a:t>1.02 (0.40)​</a:t>
                      </a:r>
                      <a:endParaRPr lang="en-US" sz="3200" b="0" kern="10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1.19 (0.33)​</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1.22 (0.57)​</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1.44 (0.63)​</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963576610"/>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HDL Cholesterol [a**]​</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cs typeface="Arial" panose="020B0604020202020204" pitchFamily="34" charset="0"/>
                        </a:rPr>
                        <a:t>48.14 (17.58)​</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54.91 (12.94)​</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49.69 (14.45)​</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53.47 (19.69)​</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3790203513"/>
                  </a:ext>
                </a:extLst>
              </a:tr>
              <a:tr h="561717">
                <a:tc>
                  <a:txBody>
                    <a:bodyPr/>
                    <a:lstStyle/>
                    <a:p>
                      <a:pPr marL="0" marR="0">
                        <a:lnSpc>
                          <a:spcPct val="115000"/>
                        </a:lnSpc>
                        <a:spcAft>
                          <a:spcPts val="800"/>
                        </a:spcAft>
                        <a:buNone/>
                      </a:pPr>
                      <a:r>
                        <a:rPr lang="en-US" sz="3200" b="0" kern="100">
                          <a:effectLst/>
                          <a:latin typeface="Arial" panose="020B0604020202020204" pitchFamily="34" charset="0"/>
                          <a:cs typeface="Arial" panose="020B0604020202020204" pitchFamily="34" charset="0"/>
                        </a:rPr>
                        <a:t>Triglycerides [a*]​</a:t>
                      </a:r>
                      <a:endParaRPr lang="en-US" sz="3200" b="0" kern="10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cs typeface="Arial" panose="020B0604020202020204" pitchFamily="34" charset="0"/>
                        </a:rPr>
                        <a:t>151.22 (104.52)​</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a:effectLst/>
                          <a:latin typeface="Arial" panose="020B0604020202020204" pitchFamily="34" charset="0"/>
                          <a:cs typeface="Arial" panose="020B0604020202020204" pitchFamily="34" charset="0"/>
                        </a:rPr>
                        <a:t>116.11 (95.47)​</a:t>
                      </a:r>
                      <a:endParaRPr lang="en-US" sz="3200" kern="10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100.86 (39.52)​</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107.29 (44.51)​</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1519375772"/>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Hypertension [c*,c*]​</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cs typeface="Arial" panose="020B0604020202020204" pitchFamily="34" charset="0"/>
                        </a:rPr>
                        <a:t>29 (39.2%)​</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17 (31.5%)​</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14 (37.8%)​</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26 (61.9%)​</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2490588466"/>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ea typeface="Aptos" panose="020B0004020202020204" pitchFamily="34" charset="0"/>
                          <a:cs typeface="Arial" panose="020B0604020202020204" pitchFamily="34" charset="0"/>
                        </a:rPr>
                        <a:t>Hepatitis C [c</a:t>
                      </a:r>
                      <a:r>
                        <a:rPr lang="en-US" sz="3200" b="1" kern="1200" baseline="30000" dirty="0">
                          <a:solidFill>
                            <a:schemeClr val="tx1"/>
                          </a:solidFill>
                          <a:effectLst/>
                          <a:latin typeface="+mn-lt"/>
                          <a:ea typeface="+mn-ea"/>
                          <a:cs typeface="+mn-cs"/>
                        </a:rPr>
                        <a:t>†</a:t>
                      </a:r>
                      <a:r>
                        <a:rPr lang="en-US" sz="3200" b="0" kern="100" dirty="0">
                          <a:effectLst/>
                          <a:latin typeface="Arial" panose="020B0604020202020204" pitchFamily="34" charset="0"/>
                          <a:ea typeface="Aptos" panose="020B0004020202020204" pitchFamily="34" charset="0"/>
                          <a:cs typeface="Arial" panose="020B0604020202020204" pitchFamily="34" charset="0"/>
                        </a:rPr>
                        <a:t>]</a:t>
                      </a: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ea typeface="Aptos" panose="020B0004020202020204" pitchFamily="34" charset="0"/>
                          <a:cs typeface="Arial" panose="020B0604020202020204" pitchFamily="34" charset="0"/>
                        </a:rPr>
                        <a:t>15 (20.3%)</a:t>
                      </a: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ea typeface="Aptos" panose="020B0004020202020204" pitchFamily="34" charset="0"/>
                          <a:cs typeface="Arial" panose="020B0604020202020204" pitchFamily="34" charset="0"/>
                        </a:rPr>
                        <a:t>7 (13.0%)</a:t>
                      </a: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ea typeface="Aptos" panose="020B0004020202020204" pitchFamily="34" charset="0"/>
                          <a:cs typeface="Arial" panose="020B0604020202020204" pitchFamily="34" charset="0"/>
                        </a:rPr>
                        <a:t>11 (29.7%)</a:t>
                      </a: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ea typeface="Aptos" panose="020B0004020202020204" pitchFamily="34" charset="0"/>
                          <a:cs typeface="Arial" panose="020B0604020202020204" pitchFamily="34" charset="0"/>
                        </a:rPr>
                        <a:t>16 (38.1%)</a:t>
                      </a:r>
                    </a:p>
                  </a:txBody>
                  <a:tcPr marL="38576" marR="38576" marT="38576" marB="38576" anchor="ctr"/>
                </a:tc>
                <a:extLst>
                  <a:ext uri="{0D108BD9-81ED-4DB2-BD59-A6C34878D82A}">
                    <a16:rowId xmlns:a16="http://schemas.microsoft.com/office/drawing/2014/main" val="881692831"/>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Diabetes​</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a:effectLst/>
                          <a:latin typeface="Arial" panose="020B0604020202020204" pitchFamily="34" charset="0"/>
                          <a:cs typeface="Arial" panose="020B0604020202020204" pitchFamily="34" charset="0"/>
                        </a:rPr>
                        <a:t>12 (16.2%)​</a:t>
                      </a:r>
                      <a:endParaRPr lang="en-US" sz="3200" b="0" kern="10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5 (9.3%)​</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5 (13.5%)​</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9 (21.4%)​</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2056247500"/>
                  </a:ext>
                </a:extLst>
              </a:tr>
              <a:tr h="561717">
                <a:tc>
                  <a:txBody>
                    <a:bodyPr/>
                    <a:lstStyle/>
                    <a:p>
                      <a:pPr marL="0" marR="0">
                        <a:lnSpc>
                          <a:spcPct val="115000"/>
                        </a:lnSpc>
                        <a:spcAft>
                          <a:spcPts val="800"/>
                        </a:spcAft>
                        <a:buNone/>
                      </a:pPr>
                      <a:r>
                        <a:rPr lang="en-US" sz="3200" b="0" kern="100" dirty="0">
                          <a:effectLst/>
                          <a:latin typeface="Arial" panose="020B0604020202020204" pitchFamily="34" charset="0"/>
                          <a:cs typeface="Arial" panose="020B0604020202020204" pitchFamily="34" charset="0"/>
                        </a:rPr>
                        <a:t>Depression ​</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b="0" kern="100" dirty="0">
                          <a:effectLst/>
                          <a:latin typeface="Arial" panose="020B0604020202020204" pitchFamily="34" charset="0"/>
                          <a:cs typeface="Arial" panose="020B0604020202020204" pitchFamily="34" charset="0"/>
                        </a:rPr>
                        <a:t>11 (24.4%)​</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6 (27.3%)​</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9 (37.5%)​</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a:txBody>
                    <a:bodyPr/>
                    <a:lstStyle/>
                    <a:p>
                      <a:pPr marL="0" marR="0" algn="ctr">
                        <a:lnSpc>
                          <a:spcPct val="115000"/>
                        </a:lnSpc>
                        <a:spcAft>
                          <a:spcPts val="800"/>
                        </a:spcAft>
                        <a:buNone/>
                      </a:pPr>
                      <a:r>
                        <a:rPr lang="en-US" sz="3200" kern="100" dirty="0">
                          <a:effectLst/>
                          <a:latin typeface="Arial" panose="020B0604020202020204" pitchFamily="34" charset="0"/>
                          <a:cs typeface="Arial" panose="020B0604020202020204" pitchFamily="34" charset="0"/>
                        </a:rPr>
                        <a:t>6 (27.3%)​</a:t>
                      </a:r>
                      <a:endParaRPr lang="en-US" sz="320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extLst>
                  <a:ext uri="{0D108BD9-81ED-4DB2-BD59-A6C34878D82A}">
                    <a16:rowId xmlns:a16="http://schemas.microsoft.com/office/drawing/2014/main" val="2132792214"/>
                  </a:ext>
                </a:extLst>
              </a:tr>
              <a:tr h="1433351">
                <a:tc gridSpan="5">
                  <a:txBody>
                    <a:bodyPr/>
                    <a:lstStyle/>
                    <a:p>
                      <a:pPr marL="0" marR="0" lvl="0" indent="0" algn="l" defTabSz="4389120" rtl="0" eaLnBrk="1" fontAlgn="auto" latinLnBrk="0" hangingPunct="1">
                        <a:lnSpc>
                          <a:spcPct val="100000"/>
                        </a:lnSpc>
                        <a:spcBef>
                          <a:spcPts val="0"/>
                        </a:spcBef>
                        <a:spcAft>
                          <a:spcPts val="0"/>
                        </a:spcAft>
                        <a:buClrTx/>
                        <a:buSzTx/>
                        <a:buFontTx/>
                        <a:buNone/>
                        <a:tabLst/>
                        <a:defRPr/>
                      </a:pPr>
                      <a:r>
                        <a:rPr lang="en-US" sz="3200" b="0" kern="100" baseline="30000" dirty="0">
                          <a:effectLst/>
                          <a:latin typeface="Arial" panose="020B0604020202020204" pitchFamily="34" charset="0"/>
                          <a:cs typeface="Arial" panose="020B0604020202020204" pitchFamily="34" charset="0"/>
                        </a:rPr>
                        <a:t>a</a:t>
                      </a:r>
                      <a:r>
                        <a:rPr lang="en-US" sz="3200" b="0" kern="100" dirty="0">
                          <a:effectLst/>
                          <a:latin typeface="Arial" panose="020B0604020202020204" pitchFamily="34" charset="0"/>
                          <a:cs typeface="Arial" panose="020B0604020202020204" pitchFamily="34" charset="0"/>
                        </a:rPr>
                        <a:t>1vs2,</a:t>
                      </a:r>
                      <a:r>
                        <a:rPr lang="en-US" sz="3200" b="0" kern="100" baseline="30000" dirty="0">
                          <a:effectLst/>
                          <a:latin typeface="Arial" panose="020B0604020202020204" pitchFamily="34" charset="0"/>
                          <a:cs typeface="Arial" panose="020B0604020202020204" pitchFamily="34" charset="0"/>
                        </a:rPr>
                        <a:t> b</a:t>
                      </a:r>
                      <a:r>
                        <a:rPr lang="en-US" sz="3200" b="0" kern="100" dirty="0">
                          <a:effectLst/>
                          <a:latin typeface="Arial" panose="020B0604020202020204" pitchFamily="34" charset="0"/>
                          <a:cs typeface="Arial" panose="020B0604020202020204" pitchFamily="34" charset="0"/>
                        </a:rPr>
                        <a:t>1vs4,</a:t>
                      </a:r>
                      <a:r>
                        <a:rPr lang="en-US" sz="3200" b="0" kern="100" baseline="30000" dirty="0">
                          <a:effectLst/>
                          <a:latin typeface="Arial" panose="020B0604020202020204" pitchFamily="34" charset="0"/>
                          <a:cs typeface="Arial" panose="020B0604020202020204" pitchFamily="34" charset="0"/>
                        </a:rPr>
                        <a:t> c</a:t>
                      </a:r>
                      <a:r>
                        <a:rPr lang="en-US" sz="3200" b="0" kern="100" dirty="0">
                          <a:effectLst/>
                          <a:latin typeface="Arial" panose="020B0604020202020204" pitchFamily="34" charset="0"/>
                          <a:cs typeface="Arial" panose="020B0604020202020204" pitchFamily="34" charset="0"/>
                        </a:rPr>
                        <a:t>2vs4. ***p&lt;.001, **p&lt;.01, *p&lt;.05, </a:t>
                      </a:r>
                      <a:r>
                        <a:rPr lang="en-US" sz="3200" b="1" kern="1200" baseline="30000" dirty="0">
                          <a:solidFill>
                            <a:schemeClr val="tx1"/>
                          </a:solidFill>
                          <a:effectLst/>
                          <a:latin typeface="+mn-lt"/>
                          <a:ea typeface="+mn-ea"/>
                          <a:cs typeface="+mn-cs"/>
                        </a:rPr>
                        <a:t>†</a:t>
                      </a:r>
                      <a:r>
                        <a:rPr lang="en-US" sz="3200" b="0" kern="100" dirty="0">
                          <a:effectLst/>
                          <a:latin typeface="Arial" panose="020B0604020202020204" pitchFamily="34" charset="0"/>
                          <a:cs typeface="Arial" panose="020B0604020202020204" pitchFamily="34" charset="0"/>
                        </a:rPr>
                        <a:t>p&lt;.10. P-values were adjusted using FDR. Values are Mean (Standard Deviation) for continuous and N(%) for categorical variables. ​</a:t>
                      </a:r>
                      <a:endParaRPr lang="en-US" sz="3200" b="0" kern="100" dirty="0">
                        <a:effectLst/>
                        <a:latin typeface="Arial" panose="020B0604020202020204" pitchFamily="34" charset="0"/>
                        <a:ea typeface="Aptos" panose="020B0004020202020204" pitchFamily="34" charset="0"/>
                        <a:cs typeface="Arial" panose="020B0604020202020204" pitchFamily="34" charset="0"/>
                      </a:endParaRPr>
                    </a:p>
                  </a:txBody>
                  <a:tcPr marL="38576" marR="38576" marT="38576" marB="38576" anchor="ctr"/>
                </a:tc>
                <a:tc hMerge="1">
                  <a:txBody>
                    <a:bodyPr/>
                    <a:lstStyle/>
                    <a:p>
                      <a:pPr marL="0" marR="0" algn="ctr">
                        <a:lnSpc>
                          <a:spcPct val="115000"/>
                        </a:lnSpc>
                        <a:spcAft>
                          <a:spcPts val="800"/>
                        </a:spcAft>
                        <a:buNone/>
                      </a:pPr>
                      <a:endParaRPr lang="en-US" sz="4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576" marR="38576" marT="38576" marB="38576" anchor="ctr"/>
                </a:tc>
                <a:tc hMerge="1">
                  <a:txBody>
                    <a:bodyPr/>
                    <a:lstStyle/>
                    <a:p>
                      <a:pPr marL="0" marR="0" algn="ctr">
                        <a:lnSpc>
                          <a:spcPct val="115000"/>
                        </a:lnSpc>
                        <a:spcAft>
                          <a:spcPts val="800"/>
                        </a:spcAft>
                        <a:buNone/>
                      </a:pPr>
                      <a:endParaRPr lang="en-US" sz="4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576" marR="38576" marT="38576" marB="38576" anchor="ctr"/>
                </a:tc>
                <a:tc hMerge="1">
                  <a:txBody>
                    <a:bodyPr/>
                    <a:lstStyle/>
                    <a:p>
                      <a:pPr marL="0" marR="0" algn="ctr">
                        <a:lnSpc>
                          <a:spcPct val="115000"/>
                        </a:lnSpc>
                        <a:spcAft>
                          <a:spcPts val="800"/>
                        </a:spcAft>
                        <a:buNone/>
                      </a:pPr>
                      <a:endParaRPr lang="en-US" sz="4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576" marR="38576" marT="38576" marB="38576" anchor="ctr"/>
                </a:tc>
                <a:tc hMerge="1">
                  <a:txBody>
                    <a:bodyPr/>
                    <a:lstStyle/>
                    <a:p>
                      <a:pPr marL="0" marR="0" algn="ctr">
                        <a:lnSpc>
                          <a:spcPct val="115000"/>
                        </a:lnSpc>
                        <a:spcAft>
                          <a:spcPts val="800"/>
                        </a:spcAft>
                        <a:buNone/>
                      </a:pPr>
                      <a:endParaRPr lang="en-US" sz="4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576" marR="38576" marT="38576" marB="38576" anchor="ctr"/>
                </a:tc>
                <a:extLst>
                  <a:ext uri="{0D108BD9-81ED-4DB2-BD59-A6C34878D82A}">
                    <a16:rowId xmlns:a16="http://schemas.microsoft.com/office/drawing/2014/main" val="2670107065"/>
                  </a:ext>
                </a:extLst>
              </a:tr>
            </a:tbl>
          </a:graphicData>
        </a:graphic>
      </p:graphicFrame>
    </p:spTree>
    <p:extLst>
      <p:ext uri="{BB962C8B-B14F-4D97-AF65-F5344CB8AC3E}">
        <p14:creationId xmlns:p14="http://schemas.microsoft.com/office/powerpoint/2010/main" val="3811826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I Poster PowerPointTemplate" id="{D1A5D400-EFD4-460F-AC14-34B99A381677}" vid="{E4E7F868-5AD6-4C89-B349-939F0783FB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8c84690-0584-435e-81e5-4e2463b79d3a">
      <Terms xmlns="http://schemas.microsoft.com/office/infopath/2007/PartnerControls"/>
    </lcf76f155ced4ddcb4097134ff3c332f>
    <TaxCatchAll xmlns="fab32cfb-14ed-4634-b259-6b7d4fa1322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21DD87319D01B43AF7E69625FAE41DC" ma:contentTypeVersion="15" ma:contentTypeDescription="Create a new document." ma:contentTypeScope="" ma:versionID="f577f26feda2e7c1f49e7f4eadb7b101">
  <xsd:schema xmlns:xsd="http://www.w3.org/2001/XMLSchema" xmlns:xs="http://www.w3.org/2001/XMLSchema" xmlns:p="http://schemas.microsoft.com/office/2006/metadata/properties" xmlns:ns2="18c84690-0584-435e-81e5-4e2463b79d3a" xmlns:ns3="fab32cfb-14ed-4634-b259-6b7d4fa1322d" targetNamespace="http://schemas.microsoft.com/office/2006/metadata/properties" ma:root="true" ma:fieldsID="1d717707d38646b2a4e1b6db40aed8de" ns2:_="" ns3:_="">
    <xsd:import namespace="18c84690-0584-435e-81e5-4e2463b79d3a"/>
    <xsd:import namespace="fab32cfb-14ed-4634-b259-6b7d4fa1322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c84690-0584-435e-81e5-4e2463b79d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3e20e570-3a27-4eff-9ea0-d3488a33fbf1"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ab32cfb-14ed-4634-b259-6b7d4fa1322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efe6eb1-5f56-4006-a208-d8a45d6492fd}" ma:internalName="TaxCatchAll" ma:showField="CatchAllData" ma:web="fab32cfb-14ed-4634-b259-6b7d4fa1322d">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11FF8B-8D6B-4D84-A584-F4B2B463B07C}">
  <ds:schemaRefs>
    <ds:schemaRef ds:uri="18c84690-0584-435e-81e5-4e2463b79d3a"/>
    <ds:schemaRef ds:uri="fab32cfb-14ed-4634-b259-6b7d4fa1322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3CB3368-7CCD-4DA2-9B9A-9160FAEE0E57}">
  <ds:schemaRefs>
    <ds:schemaRef ds:uri="http://schemas.microsoft.com/sharepoint/v3/contenttype/forms"/>
  </ds:schemaRefs>
</ds:datastoreItem>
</file>

<file path=customXml/itemProps3.xml><?xml version="1.0" encoding="utf-8"?>
<ds:datastoreItem xmlns:ds="http://schemas.openxmlformats.org/officeDocument/2006/customXml" ds:itemID="{D1A2F577-DD22-4757-B8A3-93E1C3051889}">
  <ds:schemaRefs>
    <ds:schemaRef ds:uri="18c84690-0584-435e-81e5-4e2463b79d3a"/>
    <ds:schemaRef ds:uri="fab32cfb-14ed-4634-b259-6b7d4fa1322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1830</Words>
  <Application>Microsoft Office PowerPoint</Application>
  <PresentationFormat>Benutzerdefiniert</PresentationFormat>
  <Paragraphs>143</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 Theme</vt:lpstr>
      <vt:lpstr>Data-driven clustering identified four distinct cognitive subtypes in PWH. Subtypes differed on key sociodemographic factors and  medical comorbidities.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Notes:  1. Correct fonts won’t load until you open this in PowerPoint (e.g., if you’re previewing this in your browser it’ll look uglier than it actually is).  2. Generate QR codes here: https://www.qrcode-monkey.com/</dc:title>
  <dc:creator>Morrison, Mike</dc:creator>
  <cp:lastModifiedBy>Bastian Grewe</cp:lastModifiedBy>
  <cp:revision>696</cp:revision>
  <cp:lastPrinted>2019-09-17T15:52:02Z</cp:lastPrinted>
  <dcterms:created xsi:type="dcterms:W3CDTF">2019-07-02T13:39:34Z</dcterms:created>
  <dcterms:modified xsi:type="dcterms:W3CDTF">2026-02-28T12:43:38Z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0x010100721DD87319D01B43AF7E69625FAE41DC</vt:lpwstr>
  </property>
  <property fmtid="{D5CDD505-2E9C-101B-9397-08002B2CF9AE}" pid="3" name="MediaServiceImageTags">
    <vt:lpwstr/>
  </property>
  <property fmtid="{D5CDD505-2E9C-101B-9397-08002B2CF9AE}" pid="4" name="MSIP_Label_418c1083-8924-401d-97ae-40f5eed0fcd8_Enabled">
    <vt:lpwstr>true</vt:lpwstr>
  </property>
  <property fmtid="{D5CDD505-2E9C-101B-9397-08002B2CF9AE}" pid="5" name="MSIP_Label_418c1083-8924-401d-97ae-40f5eed0fcd8_SetDate">
    <vt:lpwstr>2026-02-28T12:43:11Z</vt:lpwstr>
  </property>
  <property fmtid="{D5CDD505-2E9C-101B-9397-08002B2CF9AE}" pid="6" name="MSIP_Label_418c1083-8924-401d-97ae-40f5eed0fcd8_Method">
    <vt:lpwstr>Standard</vt:lpwstr>
  </property>
  <property fmtid="{D5CDD505-2E9C-101B-9397-08002B2CF9AE}" pid="7" name="MSIP_Label_418c1083-8924-401d-97ae-40f5eed0fcd8_Name">
    <vt:lpwstr>418c1083-8924-401d-97ae-40f5eed0fcd8</vt:lpwstr>
  </property>
  <property fmtid="{D5CDD505-2E9C-101B-9397-08002B2CF9AE}" pid="8" name="MSIP_Label_418c1083-8924-401d-97ae-40f5eed0fcd8_SiteId">
    <vt:lpwstr>a5a8bcaa-3292-41e6-b735-5e8b21f4dbfd</vt:lpwstr>
  </property>
  <property fmtid="{D5CDD505-2E9C-101B-9397-08002B2CF9AE}" pid="9" name="MSIP_Label_418c1083-8924-401d-97ae-40f5eed0fcd8_ActionId">
    <vt:lpwstr>776b4482-8c6e-4746-9d1f-fa2afa97ffaf</vt:lpwstr>
  </property>
  <property fmtid="{D5CDD505-2E9C-101B-9397-08002B2CF9AE}" pid="10" name="MSIP_Label_418c1083-8924-401d-97ae-40f5eed0fcd8_ContentBits">
    <vt:lpwstr>0</vt:lpwstr>
  </property>
  <property fmtid="{D5CDD505-2E9C-101B-9397-08002B2CF9AE}" pid="11" name="MSIP_Label_418c1083-8924-401d-97ae-40f5eed0fcd8_Tag">
    <vt:lpwstr>10, 3, 0, 1</vt:lpwstr>
  </property>
</Properties>
</file>