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3"/>
  </p:notesMasterIdLst>
  <p:sldIdLst>
    <p:sldId id="296" r:id="rId2"/>
  </p:sldIdLst>
  <p:sldSz cx="49377600" cy="32918400"/>
  <p:notesSz cx="6985000" cy="92837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15576" userDrawn="1">
          <p15:clr>
            <a:srgbClr val="A4A3A4"/>
          </p15:clr>
        </p15:guide>
        <p15:guide id="3" pos="6024" userDrawn="1">
          <p15:clr>
            <a:srgbClr val="A4A3A4"/>
          </p15:clr>
        </p15:guide>
        <p15:guide id="4" pos="264" userDrawn="1">
          <p15:clr>
            <a:srgbClr val="A4A3A4"/>
          </p15:clr>
        </p15:guide>
        <p15:guide id="5" pos="864" userDrawn="1">
          <p15:clr>
            <a:srgbClr val="A4A3A4"/>
          </p15:clr>
        </p15:guide>
        <p15:guide id="6" orient="horz" pos="1036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1F73"/>
    <a:srgbClr val="470055"/>
    <a:srgbClr val="1F918C"/>
    <a:srgbClr val="FFFFFF"/>
    <a:srgbClr val="263238"/>
    <a:srgbClr val="EEEBE9"/>
    <a:srgbClr val="EA4C89"/>
    <a:srgbClr val="FFF59D"/>
    <a:srgbClr val="EFF8F3"/>
    <a:srgbClr val="874A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7503" autoAdjust="0"/>
    <p:restoredTop sz="92579" autoAdjust="0"/>
  </p:normalViewPr>
  <p:slideViewPr>
    <p:cSldViewPr snapToGrid="0" showGuides="1">
      <p:cViewPr varScale="1">
        <p:scale>
          <a:sx n="20" d="100"/>
          <a:sy n="20" d="100"/>
        </p:scale>
        <p:origin x="2496" y="252"/>
      </p:cViewPr>
      <p:guideLst>
        <p:guide pos="15576"/>
        <p:guide pos="6024"/>
        <p:guide pos="264"/>
        <p:guide pos="864"/>
        <p:guide orient="horz" pos="1036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26833" cy="465797"/>
          </a:xfrm>
          <a:prstGeom prst="rect">
            <a:avLst/>
          </a:prstGeom>
        </p:spPr>
        <p:txBody>
          <a:bodyPr vert="horz" lIns="92945" tIns="46473" rIns="92945" bIns="46473" rtlCol="0"/>
          <a:lstStyle>
            <a:lvl1pPr algn="l">
              <a:defRPr sz="1200"/>
            </a:lvl1pPr>
          </a:lstStyle>
          <a:p>
            <a:endParaRPr lang="en-US"/>
          </a:p>
        </p:txBody>
      </p:sp>
      <p:sp>
        <p:nvSpPr>
          <p:cNvPr id="3" name="Date Placeholder 2"/>
          <p:cNvSpPr>
            <a:spLocks noGrp="1"/>
          </p:cNvSpPr>
          <p:nvPr>
            <p:ph type="dt" idx="1"/>
          </p:nvPr>
        </p:nvSpPr>
        <p:spPr>
          <a:xfrm>
            <a:off x="3956552" y="0"/>
            <a:ext cx="3026833" cy="465797"/>
          </a:xfrm>
          <a:prstGeom prst="rect">
            <a:avLst/>
          </a:prstGeom>
        </p:spPr>
        <p:txBody>
          <a:bodyPr vert="horz" lIns="92945" tIns="46473" rIns="92945" bIns="46473" rtlCol="0"/>
          <a:lstStyle>
            <a:lvl1pPr algn="r">
              <a:defRPr sz="1200"/>
            </a:lvl1pPr>
          </a:lstStyle>
          <a:p>
            <a:fld id="{BD1CB04D-1C75-43E0-9B64-B7DDAA42BB2C}" type="datetimeFigureOut">
              <a:rPr lang="en-US" smtClean="0"/>
              <a:t>2/28/2026</a:t>
            </a:fld>
            <a:endParaRPr lang="en-US"/>
          </a:p>
        </p:txBody>
      </p:sp>
      <p:sp>
        <p:nvSpPr>
          <p:cNvPr id="4" name="Slide Image Placeholder 3"/>
          <p:cNvSpPr>
            <a:spLocks noGrp="1" noRot="1" noChangeAspect="1"/>
          </p:cNvSpPr>
          <p:nvPr>
            <p:ph type="sldImg" idx="2"/>
          </p:nvPr>
        </p:nvSpPr>
        <p:spPr>
          <a:xfrm>
            <a:off x="1144588" y="1160463"/>
            <a:ext cx="4695825" cy="3132137"/>
          </a:xfrm>
          <a:prstGeom prst="rect">
            <a:avLst/>
          </a:prstGeom>
          <a:noFill/>
          <a:ln w="12700">
            <a:solidFill>
              <a:prstClr val="black"/>
            </a:solidFill>
          </a:ln>
        </p:spPr>
        <p:txBody>
          <a:bodyPr vert="horz" lIns="92945" tIns="46473" rIns="92945" bIns="46473" rtlCol="0" anchor="ctr"/>
          <a:lstStyle/>
          <a:p>
            <a:endParaRPr lang="en-US"/>
          </a:p>
        </p:txBody>
      </p:sp>
      <p:sp>
        <p:nvSpPr>
          <p:cNvPr id="5" name="Notes Placeholder 4"/>
          <p:cNvSpPr>
            <a:spLocks noGrp="1"/>
          </p:cNvSpPr>
          <p:nvPr>
            <p:ph type="body" sz="quarter" idx="3"/>
          </p:nvPr>
        </p:nvSpPr>
        <p:spPr>
          <a:xfrm>
            <a:off x="698500" y="4467781"/>
            <a:ext cx="5588000" cy="3655457"/>
          </a:xfrm>
          <a:prstGeom prst="rect">
            <a:avLst/>
          </a:prstGeom>
        </p:spPr>
        <p:txBody>
          <a:bodyPr vert="horz" lIns="92945" tIns="46473" rIns="92945" bIns="46473"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17905"/>
            <a:ext cx="3026833" cy="465796"/>
          </a:xfrm>
          <a:prstGeom prst="rect">
            <a:avLst/>
          </a:prstGeom>
        </p:spPr>
        <p:txBody>
          <a:bodyPr vert="horz" lIns="92945" tIns="46473" rIns="92945" bIns="46473" rtlCol="0" anchor="b"/>
          <a:lstStyle>
            <a:lvl1pPr algn="l">
              <a:defRPr sz="1200"/>
            </a:lvl1pPr>
          </a:lstStyle>
          <a:p>
            <a:endParaRPr lang="en-US"/>
          </a:p>
        </p:txBody>
      </p:sp>
      <p:sp>
        <p:nvSpPr>
          <p:cNvPr id="7" name="Slide Number Placeholder 6"/>
          <p:cNvSpPr>
            <a:spLocks noGrp="1"/>
          </p:cNvSpPr>
          <p:nvPr>
            <p:ph type="sldNum" sz="quarter" idx="5"/>
          </p:nvPr>
        </p:nvSpPr>
        <p:spPr>
          <a:xfrm>
            <a:off x="3956552" y="8817905"/>
            <a:ext cx="3026833" cy="465796"/>
          </a:xfrm>
          <a:prstGeom prst="rect">
            <a:avLst/>
          </a:prstGeom>
        </p:spPr>
        <p:txBody>
          <a:bodyPr vert="horz" lIns="92945" tIns="46473" rIns="92945" bIns="46473" rtlCol="0" anchor="b"/>
          <a:lstStyle>
            <a:lvl1pPr algn="r">
              <a:defRPr sz="1200"/>
            </a:lvl1pPr>
          </a:lstStyle>
          <a:p>
            <a:fld id="{E26C2670-3342-473C-969D-FDFF399F2050}" type="slidenum">
              <a:rPr lang="en-US" smtClean="0"/>
              <a:t>‹Nr.›</a:t>
            </a:fld>
            <a:endParaRPr lang="en-US"/>
          </a:p>
        </p:txBody>
      </p:sp>
    </p:spTree>
    <p:extLst>
      <p:ext uri="{BB962C8B-B14F-4D97-AF65-F5344CB8AC3E}">
        <p14:creationId xmlns:p14="http://schemas.microsoft.com/office/powerpoint/2010/main" val="8317496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50000"/>
              </a:lnSpc>
            </a:pPr>
            <a:r>
              <a:rPr lang="en-US" b="1" dirty="0"/>
              <a:t>Poster Development Guide</a:t>
            </a:r>
          </a:p>
          <a:p>
            <a:pPr marL="171025" indent="-171025">
              <a:lnSpc>
                <a:spcPct val="150000"/>
              </a:lnSpc>
              <a:buFont typeface="Arial" panose="020B0604020202020204" pitchFamily="34" charset="0"/>
              <a:buChar char="•"/>
            </a:pPr>
            <a:r>
              <a:rPr lang="en-US" b="1" dirty="0"/>
              <a:t>Formatting</a:t>
            </a:r>
            <a:r>
              <a:rPr lang="en-US" b="1" baseline="0" dirty="0"/>
              <a:t> Notes</a:t>
            </a:r>
          </a:p>
          <a:p>
            <a:pPr marL="627088" lvl="1" indent="-171025">
              <a:lnSpc>
                <a:spcPct val="150000"/>
              </a:lnSpc>
              <a:buFont typeface="Arial" panose="020B0604020202020204" pitchFamily="34" charset="0"/>
              <a:buChar char="•"/>
            </a:pPr>
            <a:r>
              <a:rPr lang="en-US" b="1" dirty="0"/>
              <a:t>To Edit</a:t>
            </a:r>
            <a:r>
              <a:rPr lang="en-US" b="1" baseline="0" dirty="0"/>
              <a:t> </a:t>
            </a:r>
            <a:r>
              <a:rPr lang="en-US" b="1" dirty="0"/>
              <a:t>In PowerPoint: </a:t>
            </a:r>
            <a:r>
              <a:rPr lang="en-US" dirty="0"/>
              <a:t>Click View &gt; Guides to make editing easier. Keep text within guides</a:t>
            </a:r>
          </a:p>
          <a:p>
            <a:pPr marL="630338" lvl="1" indent="-174274">
              <a:lnSpc>
                <a:spcPct val="150000"/>
              </a:lnSpc>
              <a:buFont typeface="Arial" panose="020B0604020202020204" pitchFamily="34" charset="0"/>
              <a:buChar char="•"/>
            </a:pPr>
            <a:r>
              <a:rPr lang="en-US" dirty="0"/>
              <a:t>If</a:t>
            </a:r>
            <a:r>
              <a:rPr lang="en-US" baseline="0" dirty="0"/>
              <a:t> you wish, you may change the background colors, but use a </a:t>
            </a:r>
            <a:r>
              <a:rPr lang="en-US" b="1" baseline="0" dirty="0"/>
              <a:t>light color or white for the overall background </a:t>
            </a:r>
            <a:r>
              <a:rPr lang="en-US" baseline="0" dirty="0"/>
              <a:t>of the poster and a </a:t>
            </a:r>
            <a:r>
              <a:rPr lang="en-US" b="1" baseline="0" dirty="0"/>
              <a:t>bold color for the main findings section</a:t>
            </a:r>
          </a:p>
          <a:p>
            <a:pPr marL="630338" lvl="1" indent="-174274">
              <a:lnSpc>
                <a:spcPct val="150000"/>
              </a:lnSpc>
              <a:buFont typeface="Arial" panose="020B0604020202020204" pitchFamily="34" charset="0"/>
              <a:buChar char="•"/>
            </a:pPr>
            <a:r>
              <a:rPr lang="en-US" b="1" dirty="0"/>
              <a:t>Author list</a:t>
            </a:r>
            <a:r>
              <a:rPr lang="en-US" dirty="0"/>
              <a:t>: Don’t split names onto two lines (e.g., “John [line break] Smith”). If that happens, use a new line. </a:t>
            </a:r>
            <a:r>
              <a:rPr lang="en-US" b="1" dirty="0"/>
              <a:t>Bold the name of the presenting author</a:t>
            </a:r>
            <a:r>
              <a:rPr lang="en-US" dirty="0"/>
              <a:t> </a:t>
            </a:r>
          </a:p>
          <a:p>
            <a:pPr marL="630338" lvl="1" indent="-174274">
              <a:lnSpc>
                <a:spcPct val="150000"/>
              </a:lnSpc>
              <a:buFont typeface="Arial" panose="020B0604020202020204" pitchFamily="34" charset="0"/>
              <a:buChar char="•"/>
            </a:pPr>
            <a:r>
              <a:rPr lang="en-US" b="1" dirty="0"/>
              <a:t>Font</a:t>
            </a:r>
            <a:r>
              <a:rPr lang="en-US" b="1" baseline="0" dirty="0"/>
              <a:t> Size: </a:t>
            </a:r>
            <a:r>
              <a:rPr lang="en-US" b="0" dirty="0"/>
              <a:t>Do not drop below </a:t>
            </a:r>
            <a:r>
              <a:rPr lang="en-US" b="1" dirty="0"/>
              <a:t>font size 36 </a:t>
            </a:r>
            <a:r>
              <a:rPr lang="en-US" b="0" dirty="0"/>
              <a:t>in the main</a:t>
            </a:r>
            <a:r>
              <a:rPr lang="en-US" b="0" baseline="0" dirty="0"/>
              <a:t> information sections (</a:t>
            </a:r>
            <a:r>
              <a:rPr lang="en-US" b="0" dirty="0"/>
              <a:t>Background, Methods, Results, Conclusions)</a:t>
            </a:r>
            <a:r>
              <a:rPr lang="en-US" b="1" dirty="0"/>
              <a:t>. </a:t>
            </a:r>
            <a:r>
              <a:rPr lang="en-US" b="0" dirty="0"/>
              <a:t>If you </a:t>
            </a:r>
            <a:r>
              <a:rPr lang="en-US" dirty="0"/>
              <a:t>have extra space, increase the font size,</a:t>
            </a:r>
            <a:r>
              <a:rPr lang="en-US" baseline="0" dirty="0"/>
              <a:t> but maintain some white space to make it easier for attendees to read your text</a:t>
            </a:r>
          </a:p>
          <a:p>
            <a:pPr marL="630338" lvl="1" indent="-174274">
              <a:lnSpc>
                <a:spcPct val="150000"/>
              </a:lnSpc>
              <a:buFont typeface="Arial" panose="020B0604020202020204" pitchFamily="34" charset="0"/>
              <a:buChar char="•"/>
            </a:pPr>
            <a:r>
              <a:rPr lang="en-US" b="1" dirty="0"/>
              <a:t>Use of Color: </a:t>
            </a:r>
            <a:r>
              <a:rPr lang="en-US" b="0" dirty="0"/>
              <a:t>To keep attendees</a:t>
            </a:r>
            <a:r>
              <a:rPr lang="en-US" b="0" baseline="0" dirty="0"/>
              <a:t> focused on your main findings and important details in your graphs and figures, </a:t>
            </a:r>
            <a:r>
              <a:rPr lang="en-US" b="1" baseline="0" dirty="0"/>
              <a:t>d</a:t>
            </a:r>
            <a:r>
              <a:rPr lang="en-US" b="1" dirty="0"/>
              <a:t>o not use color in the sidebars</a:t>
            </a:r>
          </a:p>
          <a:p>
            <a:pPr marL="630338" lvl="1" indent="-174274">
              <a:lnSpc>
                <a:spcPct val="150000"/>
              </a:lnSpc>
              <a:buFont typeface="Arial" panose="020B0604020202020204" pitchFamily="34" charset="0"/>
              <a:buChar char="•"/>
            </a:pPr>
            <a:r>
              <a:rPr lang="en-US" b="1" baseline="0" dirty="0"/>
              <a:t>Print Size: </a:t>
            </a:r>
            <a:r>
              <a:rPr lang="en-US" b="0" baseline="0" dirty="0"/>
              <a:t>Using this template</a:t>
            </a:r>
            <a:r>
              <a:rPr lang="en-US" b="1" baseline="0" dirty="0"/>
              <a:t>, </a:t>
            </a:r>
            <a:r>
              <a:rPr lang="en-US" b="0" baseline="0" dirty="0"/>
              <a:t>the optimal print size is </a:t>
            </a:r>
            <a:r>
              <a:rPr lang="en-US" b="1" baseline="0" dirty="0"/>
              <a:t>54 inches (width) x 36 inches (height) </a:t>
            </a:r>
            <a:r>
              <a:rPr lang="en-US" b="0" u="sng" baseline="0" dirty="0"/>
              <a:t>or</a:t>
            </a:r>
            <a:r>
              <a:rPr lang="en-US" b="1" baseline="0" dirty="0"/>
              <a:t> 60 inches x 40 inches</a:t>
            </a:r>
            <a:r>
              <a:rPr lang="en-US" b="0" baseline="0" dirty="0"/>
              <a:t> (137.2 cm x 91.4 cm or 152.4 cm x 101.6).  Printing the poster in a smaller size may save some cost, but the 54” x 36” size  will maintain the suggested font size and layout in the final printed version of the poster (and maintain the effectiveness of the poster design). </a:t>
            </a:r>
          </a:p>
          <a:p>
            <a:pPr marL="1086403" lvl="2" indent="-174274">
              <a:lnSpc>
                <a:spcPct val="150000"/>
              </a:lnSpc>
              <a:buFont typeface="Arial" panose="020B0604020202020204" pitchFamily="34" charset="0"/>
              <a:buChar char="•"/>
            </a:pPr>
            <a:r>
              <a:rPr lang="en-US" b="0" baseline="0" dirty="0"/>
              <a:t>Poster Board Dimensions: Regardless of whether you use this template, the size of the board for displaying your poster at CROI is 96 inches (width) x 48 inches (height). The maximum size of a poster is 93 inches (width) x 45 inches (height). The minimum size for a poster is 36 inches (width) x 24 inches (height) so attendees can see the poster at a minimum of 10 feet away</a:t>
            </a:r>
          </a:p>
          <a:p>
            <a:pPr marL="174274" indent="-174274">
              <a:lnSpc>
                <a:spcPct val="150000"/>
              </a:lnSpc>
              <a:buFont typeface="Arial" panose="020B0604020202020204" pitchFamily="34" charset="0"/>
              <a:buChar char="•"/>
            </a:pPr>
            <a:r>
              <a:rPr lang="en-US" b="1" baseline="0" dirty="0"/>
              <a:t>Poster Content Requirements</a:t>
            </a:r>
          </a:p>
          <a:p>
            <a:pPr marL="630338" lvl="1" indent="-174274">
              <a:lnSpc>
                <a:spcPct val="150000"/>
              </a:lnSpc>
              <a:buFont typeface="Arial" panose="020B0604020202020204" pitchFamily="34" charset="0"/>
              <a:buChar char="•"/>
            </a:pPr>
            <a:r>
              <a:rPr lang="en-US" b="1" baseline="0" dirty="0"/>
              <a:t>Poster Number</a:t>
            </a:r>
            <a:r>
              <a:rPr lang="en-US" baseline="0" dirty="0"/>
              <a:t>: The poster number should be displayed in the upper right corner (0000 in the template). This is </a:t>
            </a:r>
            <a:r>
              <a:rPr lang="en-US" b="1" baseline="0" dirty="0"/>
              <a:t>not the abstract number you had during submission </a:t>
            </a:r>
            <a:r>
              <a:rPr lang="en-US" baseline="0" dirty="0"/>
              <a:t>but a number you will be assigned and sent to you by email which notes the position of the poster in the poster hall. This number will be sent to you after late-breaking abstracts have been accepted in January</a:t>
            </a:r>
            <a:endParaRPr lang="en-US" dirty="0"/>
          </a:p>
          <a:p>
            <a:pPr marL="630338" lvl="1" indent="-174274" defTabSz="912129">
              <a:lnSpc>
                <a:spcPct val="150000"/>
              </a:lnSpc>
              <a:buFont typeface="Arial" panose="020B0604020202020204" pitchFamily="34" charset="0"/>
              <a:buChar char="•"/>
              <a:defRPr/>
            </a:pPr>
            <a:r>
              <a:rPr lang="en-US" b="1" dirty="0"/>
              <a:t>Poster Title:</a:t>
            </a:r>
            <a:r>
              <a:rPr lang="en-US" b="1" baseline="0" dirty="0"/>
              <a:t> </a:t>
            </a:r>
            <a:r>
              <a:rPr lang="en-US" dirty="0"/>
              <a:t>The title should be the same as the title submitted with the abstract </a:t>
            </a:r>
          </a:p>
          <a:p>
            <a:pPr marL="630338" lvl="1" indent="-174274">
              <a:lnSpc>
                <a:spcPct val="150000"/>
              </a:lnSpc>
              <a:buFont typeface="Arial" panose="020B0604020202020204" pitchFamily="34" charset="0"/>
              <a:buChar char="•"/>
            </a:pPr>
            <a:r>
              <a:rPr lang="en-US" b="1" dirty="0"/>
              <a:t>QR Codes</a:t>
            </a:r>
            <a:r>
              <a:rPr lang="en-US" b="1" baseline="0" dirty="0"/>
              <a:t> are not allowed by CROI</a:t>
            </a:r>
            <a:endParaRPr lang="en-US" dirty="0"/>
          </a:p>
        </p:txBody>
      </p:sp>
      <p:sp>
        <p:nvSpPr>
          <p:cNvPr id="4" name="Slide Number Placeholder 3"/>
          <p:cNvSpPr>
            <a:spLocks noGrp="1"/>
          </p:cNvSpPr>
          <p:nvPr>
            <p:ph type="sldNum" sz="quarter" idx="5"/>
          </p:nvPr>
        </p:nvSpPr>
        <p:spPr/>
        <p:txBody>
          <a:bodyPr/>
          <a:lstStyle/>
          <a:p>
            <a:fld id="{E26C2670-3342-473C-969D-FDFF399F2050}" type="slidenum">
              <a:rPr lang="en-US" smtClean="0"/>
              <a:t>1</a:t>
            </a:fld>
            <a:endParaRPr lang="en-US"/>
          </a:p>
        </p:txBody>
      </p:sp>
    </p:spTree>
    <p:extLst>
      <p:ext uri="{BB962C8B-B14F-4D97-AF65-F5344CB8AC3E}">
        <p14:creationId xmlns:p14="http://schemas.microsoft.com/office/powerpoint/2010/main" val="21104995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703320" y="5387342"/>
            <a:ext cx="41970960" cy="11460480"/>
          </a:xfrm>
        </p:spPr>
        <p:txBody>
          <a:bodyPr anchor="b"/>
          <a:lstStyle>
            <a:lvl1pPr algn="ctr">
              <a:defRPr sz="28800"/>
            </a:lvl1pPr>
          </a:lstStyle>
          <a:p>
            <a:r>
              <a:rPr lang="en-US"/>
              <a:t>Click to edit Master title style</a:t>
            </a:r>
            <a:endParaRPr lang="en-US" dirty="0"/>
          </a:p>
        </p:txBody>
      </p:sp>
      <p:sp>
        <p:nvSpPr>
          <p:cNvPr id="3" name="Subtitle 2"/>
          <p:cNvSpPr>
            <a:spLocks noGrp="1"/>
          </p:cNvSpPr>
          <p:nvPr>
            <p:ph type="subTitle" idx="1"/>
          </p:nvPr>
        </p:nvSpPr>
        <p:spPr>
          <a:xfrm>
            <a:off x="6172200" y="17289782"/>
            <a:ext cx="37033200" cy="7947658"/>
          </a:xfrm>
        </p:spPr>
        <p:txBody>
          <a:bodyPr/>
          <a:lstStyle>
            <a:lvl1pPr marL="0" indent="0" algn="ctr">
              <a:buNone/>
              <a:defRPr sz="11520"/>
            </a:lvl1pPr>
            <a:lvl2pPr marL="2194560" indent="0" algn="ctr">
              <a:buNone/>
              <a:defRPr sz="9600"/>
            </a:lvl2pPr>
            <a:lvl3pPr marL="4389120" indent="0" algn="ctr">
              <a:buNone/>
              <a:defRPr sz="8640"/>
            </a:lvl3pPr>
            <a:lvl4pPr marL="6583680" indent="0" algn="ctr">
              <a:buNone/>
              <a:defRPr sz="7680"/>
            </a:lvl4pPr>
            <a:lvl5pPr marL="8778240" indent="0" algn="ctr">
              <a:buNone/>
              <a:defRPr sz="7680"/>
            </a:lvl5pPr>
            <a:lvl6pPr marL="10972800" indent="0" algn="ctr">
              <a:buNone/>
              <a:defRPr sz="7680"/>
            </a:lvl6pPr>
            <a:lvl7pPr marL="13167360" indent="0" algn="ctr">
              <a:buNone/>
              <a:defRPr sz="7680"/>
            </a:lvl7pPr>
            <a:lvl8pPr marL="15361920" indent="0" algn="ctr">
              <a:buNone/>
              <a:defRPr sz="7680"/>
            </a:lvl8pPr>
            <a:lvl9pPr marL="17556480" indent="0" algn="ctr">
              <a:buNone/>
              <a:defRPr sz="768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6017559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42136949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5335848" y="1752600"/>
            <a:ext cx="10647045" cy="2789682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3394713" y="1752600"/>
            <a:ext cx="31323915" cy="27896822"/>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3062549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F135061-2F74-46D4-9F8F-C77EF304855D}"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3111048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368995" y="8206749"/>
            <a:ext cx="42588180" cy="13693138"/>
          </a:xfrm>
        </p:spPr>
        <p:txBody>
          <a:bodyPr anchor="b"/>
          <a:lstStyle>
            <a:lvl1pPr>
              <a:defRPr sz="28800"/>
            </a:lvl1pPr>
          </a:lstStyle>
          <a:p>
            <a:r>
              <a:rPr lang="en-US"/>
              <a:t>Click to edit Master title style</a:t>
            </a:r>
            <a:endParaRPr lang="en-US" dirty="0"/>
          </a:p>
        </p:txBody>
      </p:sp>
      <p:sp>
        <p:nvSpPr>
          <p:cNvPr id="3" name="Text Placeholder 2"/>
          <p:cNvSpPr>
            <a:spLocks noGrp="1"/>
          </p:cNvSpPr>
          <p:nvPr>
            <p:ph type="body" idx="1"/>
          </p:nvPr>
        </p:nvSpPr>
        <p:spPr>
          <a:xfrm>
            <a:off x="3368995" y="22029429"/>
            <a:ext cx="42588180" cy="7200898"/>
          </a:xfrm>
        </p:spPr>
        <p:txBody>
          <a:bodyPr/>
          <a:lstStyle>
            <a:lvl1pPr marL="0" indent="0">
              <a:buNone/>
              <a:defRPr sz="11520">
                <a:solidFill>
                  <a:schemeClr val="tx1"/>
                </a:solidFill>
              </a:defRPr>
            </a:lvl1pPr>
            <a:lvl2pPr marL="2194560" indent="0">
              <a:buNone/>
              <a:defRPr sz="9600">
                <a:solidFill>
                  <a:schemeClr val="tx1">
                    <a:tint val="75000"/>
                  </a:schemeClr>
                </a:solidFill>
              </a:defRPr>
            </a:lvl2pPr>
            <a:lvl3pPr marL="4389120" indent="0">
              <a:buNone/>
              <a:defRPr sz="8640">
                <a:solidFill>
                  <a:schemeClr val="tx1">
                    <a:tint val="75000"/>
                  </a:schemeClr>
                </a:solidFill>
              </a:defRPr>
            </a:lvl3pPr>
            <a:lvl4pPr marL="6583680" indent="0">
              <a:buNone/>
              <a:defRPr sz="7680">
                <a:solidFill>
                  <a:schemeClr val="tx1">
                    <a:tint val="75000"/>
                  </a:schemeClr>
                </a:solidFill>
              </a:defRPr>
            </a:lvl4pPr>
            <a:lvl5pPr marL="8778240" indent="0">
              <a:buNone/>
              <a:defRPr sz="7680">
                <a:solidFill>
                  <a:schemeClr val="tx1">
                    <a:tint val="75000"/>
                  </a:schemeClr>
                </a:solidFill>
              </a:defRPr>
            </a:lvl5pPr>
            <a:lvl6pPr marL="10972800" indent="0">
              <a:buNone/>
              <a:defRPr sz="7680">
                <a:solidFill>
                  <a:schemeClr val="tx1">
                    <a:tint val="75000"/>
                  </a:schemeClr>
                </a:solidFill>
              </a:defRPr>
            </a:lvl6pPr>
            <a:lvl7pPr marL="13167360" indent="0">
              <a:buNone/>
              <a:defRPr sz="7680">
                <a:solidFill>
                  <a:schemeClr val="tx1">
                    <a:tint val="75000"/>
                  </a:schemeClr>
                </a:solidFill>
              </a:defRPr>
            </a:lvl7pPr>
            <a:lvl8pPr marL="15361920" indent="0">
              <a:buNone/>
              <a:defRPr sz="7680">
                <a:solidFill>
                  <a:schemeClr val="tx1">
                    <a:tint val="75000"/>
                  </a:schemeClr>
                </a:solidFill>
              </a:defRPr>
            </a:lvl8pPr>
            <a:lvl9pPr marL="17556480" indent="0">
              <a:buNone/>
              <a:defRPr sz="768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3F135061-2F74-46D4-9F8F-C77EF304855D}" type="datetimeFigureOut">
              <a:rPr lang="en-US" smtClean="0"/>
              <a:t>2/28/2026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055305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33947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24997410" y="8763000"/>
            <a:ext cx="20985480" cy="208864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F135061-2F74-46D4-9F8F-C77EF304855D}"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4282151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01141" y="1752607"/>
            <a:ext cx="42588180" cy="6362702"/>
          </a:xfrm>
        </p:spPr>
        <p:txBody>
          <a:bodyPr/>
          <a:lstStyle/>
          <a:p>
            <a:r>
              <a:rPr lang="en-US"/>
              <a:t>Click to edit Master title style</a:t>
            </a:r>
            <a:endParaRPr lang="en-US" dirty="0"/>
          </a:p>
        </p:txBody>
      </p:sp>
      <p:sp>
        <p:nvSpPr>
          <p:cNvPr id="3" name="Text Placeholder 2"/>
          <p:cNvSpPr>
            <a:spLocks noGrp="1"/>
          </p:cNvSpPr>
          <p:nvPr>
            <p:ph type="body" idx="1"/>
          </p:nvPr>
        </p:nvSpPr>
        <p:spPr>
          <a:xfrm>
            <a:off x="3401147" y="8069582"/>
            <a:ext cx="20889036"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4" name="Content Placeholder 3"/>
          <p:cNvSpPr>
            <a:spLocks noGrp="1"/>
          </p:cNvSpPr>
          <p:nvPr>
            <p:ph sz="half" idx="2"/>
          </p:nvPr>
        </p:nvSpPr>
        <p:spPr>
          <a:xfrm>
            <a:off x="3401147" y="12024360"/>
            <a:ext cx="20889036"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24997413" y="8069582"/>
            <a:ext cx="20991911" cy="3954778"/>
          </a:xfrm>
        </p:spPr>
        <p:txBody>
          <a:bodyPr anchor="b"/>
          <a:lstStyle>
            <a:lvl1pPr marL="0" indent="0">
              <a:buNone/>
              <a:defRPr sz="11520" b="1"/>
            </a:lvl1pPr>
            <a:lvl2pPr marL="2194560" indent="0">
              <a:buNone/>
              <a:defRPr sz="9600" b="1"/>
            </a:lvl2pPr>
            <a:lvl3pPr marL="4389120" indent="0">
              <a:buNone/>
              <a:defRPr sz="8640" b="1"/>
            </a:lvl3pPr>
            <a:lvl4pPr marL="6583680" indent="0">
              <a:buNone/>
              <a:defRPr sz="7680" b="1"/>
            </a:lvl4pPr>
            <a:lvl5pPr marL="8778240" indent="0">
              <a:buNone/>
              <a:defRPr sz="7680" b="1"/>
            </a:lvl5pPr>
            <a:lvl6pPr marL="10972800" indent="0">
              <a:buNone/>
              <a:defRPr sz="7680" b="1"/>
            </a:lvl6pPr>
            <a:lvl7pPr marL="13167360" indent="0">
              <a:buNone/>
              <a:defRPr sz="7680" b="1"/>
            </a:lvl7pPr>
            <a:lvl8pPr marL="15361920" indent="0">
              <a:buNone/>
              <a:defRPr sz="7680" b="1"/>
            </a:lvl8pPr>
            <a:lvl9pPr marL="17556480" indent="0">
              <a:buNone/>
              <a:defRPr sz="7680" b="1"/>
            </a:lvl9pPr>
          </a:lstStyle>
          <a:p>
            <a:pPr lvl="0"/>
            <a:r>
              <a:rPr lang="en-US"/>
              <a:t>Edit Master text styles</a:t>
            </a:r>
          </a:p>
        </p:txBody>
      </p:sp>
      <p:sp>
        <p:nvSpPr>
          <p:cNvPr id="6" name="Content Placeholder 5"/>
          <p:cNvSpPr>
            <a:spLocks noGrp="1"/>
          </p:cNvSpPr>
          <p:nvPr>
            <p:ph sz="quarter" idx="4"/>
          </p:nvPr>
        </p:nvSpPr>
        <p:spPr>
          <a:xfrm>
            <a:off x="24997413" y="12024360"/>
            <a:ext cx="20991911" cy="176860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F135061-2F74-46D4-9F8F-C77EF304855D}" type="datetimeFigureOut">
              <a:rPr lang="en-US" smtClean="0"/>
              <a:t>2/28/2026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273838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F135061-2F74-46D4-9F8F-C77EF304855D}" type="datetimeFigureOut">
              <a:rPr lang="en-US" smtClean="0"/>
              <a:t>2/28/2026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34205061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F135061-2F74-46D4-9F8F-C77EF304855D}" type="datetimeFigureOut">
              <a:rPr lang="en-US" smtClean="0"/>
              <a:t>2/28/2026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2705658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Content Placeholder 2"/>
          <p:cNvSpPr>
            <a:spLocks noGrp="1"/>
          </p:cNvSpPr>
          <p:nvPr>
            <p:ph idx="1"/>
          </p:nvPr>
        </p:nvSpPr>
        <p:spPr>
          <a:xfrm>
            <a:off x="20991911" y="4739647"/>
            <a:ext cx="24997410" cy="23393400"/>
          </a:xfrm>
        </p:spPr>
        <p:txBody>
          <a:bodyPr/>
          <a:lstStyle>
            <a:lvl1pPr>
              <a:defRPr sz="15360"/>
            </a:lvl1pPr>
            <a:lvl2pPr>
              <a:defRPr sz="13440"/>
            </a:lvl2pPr>
            <a:lvl3pPr>
              <a:defRPr sz="11520"/>
            </a:lvl3pPr>
            <a:lvl4pPr>
              <a:defRPr sz="9600"/>
            </a:lvl4pPr>
            <a:lvl5pPr>
              <a:defRPr sz="9600"/>
            </a:lvl5pPr>
            <a:lvl6pPr>
              <a:defRPr sz="9600"/>
            </a:lvl6pPr>
            <a:lvl7pPr>
              <a:defRPr sz="9600"/>
            </a:lvl7pPr>
            <a:lvl8pPr>
              <a:defRPr sz="9600"/>
            </a:lvl8pPr>
            <a:lvl9pPr>
              <a:defRPr sz="9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14463945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01142" y="2194560"/>
            <a:ext cx="15925561" cy="7680960"/>
          </a:xfrm>
        </p:spPr>
        <p:txBody>
          <a:bodyPr anchor="b"/>
          <a:lstStyle>
            <a:lvl1pPr>
              <a:defRPr sz="15360"/>
            </a:lvl1pPr>
          </a:lstStyle>
          <a:p>
            <a:r>
              <a:rPr lang="en-US"/>
              <a:t>Click to edit Master title style</a:t>
            </a:r>
            <a:endParaRPr lang="en-US" dirty="0"/>
          </a:p>
        </p:txBody>
      </p:sp>
      <p:sp>
        <p:nvSpPr>
          <p:cNvPr id="3" name="Picture Placeholder 2"/>
          <p:cNvSpPr>
            <a:spLocks noGrp="1" noChangeAspect="1"/>
          </p:cNvSpPr>
          <p:nvPr>
            <p:ph type="pic" idx="1"/>
          </p:nvPr>
        </p:nvSpPr>
        <p:spPr>
          <a:xfrm>
            <a:off x="20991911" y="4739647"/>
            <a:ext cx="24997410" cy="23393400"/>
          </a:xfrm>
        </p:spPr>
        <p:txBody>
          <a:bodyPr anchor="t"/>
          <a:lstStyle>
            <a:lvl1pPr marL="0" indent="0">
              <a:buNone/>
              <a:defRPr sz="15360"/>
            </a:lvl1pPr>
            <a:lvl2pPr marL="2194560" indent="0">
              <a:buNone/>
              <a:defRPr sz="13440"/>
            </a:lvl2pPr>
            <a:lvl3pPr marL="4389120" indent="0">
              <a:buNone/>
              <a:defRPr sz="1152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r>
              <a:rPr lang="en-US"/>
              <a:t>Click icon to add picture</a:t>
            </a:r>
            <a:endParaRPr lang="en-US" dirty="0"/>
          </a:p>
        </p:txBody>
      </p:sp>
      <p:sp>
        <p:nvSpPr>
          <p:cNvPr id="4" name="Text Placeholder 3"/>
          <p:cNvSpPr>
            <a:spLocks noGrp="1"/>
          </p:cNvSpPr>
          <p:nvPr>
            <p:ph type="body" sz="half" idx="2"/>
          </p:nvPr>
        </p:nvSpPr>
        <p:spPr>
          <a:xfrm>
            <a:off x="3401142" y="9875520"/>
            <a:ext cx="15925561" cy="18295622"/>
          </a:xfrm>
        </p:spPr>
        <p:txBody>
          <a:bodyPr/>
          <a:lstStyle>
            <a:lvl1pPr marL="0" indent="0">
              <a:buNone/>
              <a:defRPr sz="7680"/>
            </a:lvl1pPr>
            <a:lvl2pPr marL="2194560" indent="0">
              <a:buNone/>
              <a:defRPr sz="6720"/>
            </a:lvl2pPr>
            <a:lvl3pPr marL="4389120" indent="0">
              <a:buNone/>
              <a:defRPr sz="5760"/>
            </a:lvl3pPr>
            <a:lvl4pPr marL="6583680" indent="0">
              <a:buNone/>
              <a:defRPr sz="4800"/>
            </a:lvl4pPr>
            <a:lvl5pPr marL="8778240" indent="0">
              <a:buNone/>
              <a:defRPr sz="4800"/>
            </a:lvl5pPr>
            <a:lvl6pPr marL="10972800" indent="0">
              <a:buNone/>
              <a:defRPr sz="4800"/>
            </a:lvl6pPr>
            <a:lvl7pPr marL="13167360" indent="0">
              <a:buNone/>
              <a:defRPr sz="4800"/>
            </a:lvl7pPr>
            <a:lvl8pPr marL="15361920" indent="0">
              <a:buNone/>
              <a:defRPr sz="4800"/>
            </a:lvl8pPr>
            <a:lvl9pPr marL="17556480" indent="0">
              <a:buNone/>
              <a:defRPr sz="4800"/>
            </a:lvl9pPr>
          </a:lstStyle>
          <a:p>
            <a:pPr lvl="0"/>
            <a:r>
              <a:rPr lang="en-US"/>
              <a:t>Edit Master text styles</a:t>
            </a:r>
          </a:p>
        </p:txBody>
      </p:sp>
      <p:sp>
        <p:nvSpPr>
          <p:cNvPr id="5" name="Date Placeholder 4"/>
          <p:cNvSpPr>
            <a:spLocks noGrp="1"/>
          </p:cNvSpPr>
          <p:nvPr>
            <p:ph type="dt" sz="half" idx="10"/>
          </p:nvPr>
        </p:nvSpPr>
        <p:spPr/>
        <p:txBody>
          <a:bodyPr/>
          <a:lstStyle/>
          <a:p>
            <a:fld id="{3F135061-2F74-46D4-9F8F-C77EF304855D}" type="datetimeFigureOut">
              <a:rPr lang="en-US" smtClean="0"/>
              <a:t>2/28/2026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3FC52CE-B062-47D6-A8CB-AF6B214D1AE5}" type="slidenum">
              <a:rPr lang="en-US" smtClean="0"/>
              <a:t>‹Nr.›</a:t>
            </a:fld>
            <a:endParaRPr lang="en-US"/>
          </a:p>
        </p:txBody>
      </p:sp>
    </p:spTree>
    <p:extLst>
      <p:ext uri="{BB962C8B-B14F-4D97-AF65-F5344CB8AC3E}">
        <p14:creationId xmlns:p14="http://schemas.microsoft.com/office/powerpoint/2010/main" val="6200141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394710" y="1752607"/>
            <a:ext cx="42588180" cy="6362702"/>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3394710" y="8763000"/>
            <a:ext cx="42588180" cy="2088642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394710" y="30510487"/>
            <a:ext cx="11109960" cy="1752600"/>
          </a:xfrm>
          <a:prstGeom prst="rect">
            <a:avLst/>
          </a:prstGeom>
        </p:spPr>
        <p:txBody>
          <a:bodyPr vert="horz" lIns="91440" tIns="45720" rIns="91440" bIns="45720" rtlCol="0" anchor="ctr"/>
          <a:lstStyle>
            <a:lvl1pPr algn="l">
              <a:defRPr sz="5760">
                <a:solidFill>
                  <a:schemeClr val="tx1">
                    <a:tint val="75000"/>
                  </a:schemeClr>
                </a:solidFill>
              </a:defRPr>
            </a:lvl1pPr>
          </a:lstStyle>
          <a:p>
            <a:fld id="{3F135061-2F74-46D4-9F8F-C77EF304855D}" type="datetimeFigureOut">
              <a:rPr lang="en-US" smtClean="0"/>
              <a:t>2/28/2026</a:t>
            </a:fld>
            <a:endParaRPr lang="en-US"/>
          </a:p>
        </p:txBody>
      </p:sp>
      <p:sp>
        <p:nvSpPr>
          <p:cNvPr id="5" name="Footer Placeholder 4"/>
          <p:cNvSpPr>
            <a:spLocks noGrp="1"/>
          </p:cNvSpPr>
          <p:nvPr>
            <p:ph type="ftr" sz="quarter" idx="3"/>
          </p:nvPr>
        </p:nvSpPr>
        <p:spPr>
          <a:xfrm>
            <a:off x="16356330" y="30510487"/>
            <a:ext cx="16664940" cy="1752600"/>
          </a:xfrm>
          <a:prstGeom prst="rect">
            <a:avLst/>
          </a:prstGeom>
        </p:spPr>
        <p:txBody>
          <a:bodyPr vert="horz" lIns="91440" tIns="45720" rIns="91440" bIns="45720" rtlCol="0" anchor="ctr"/>
          <a:lstStyle>
            <a:lvl1pPr algn="ctr">
              <a:defRPr sz="5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4872930" y="30510487"/>
            <a:ext cx="11109960" cy="1752600"/>
          </a:xfrm>
          <a:prstGeom prst="rect">
            <a:avLst/>
          </a:prstGeom>
        </p:spPr>
        <p:txBody>
          <a:bodyPr vert="horz" lIns="91440" tIns="45720" rIns="91440" bIns="45720" rtlCol="0" anchor="ctr"/>
          <a:lstStyle>
            <a:lvl1pPr algn="r">
              <a:defRPr sz="5760">
                <a:solidFill>
                  <a:schemeClr val="tx1">
                    <a:tint val="75000"/>
                  </a:schemeClr>
                </a:solidFill>
              </a:defRPr>
            </a:lvl1pPr>
          </a:lstStyle>
          <a:p>
            <a:fld id="{63FC52CE-B062-47D6-A8CB-AF6B214D1AE5}" type="slidenum">
              <a:rPr lang="en-US" smtClean="0"/>
              <a:t>‹Nr.›</a:t>
            </a:fld>
            <a:endParaRPr lang="en-US"/>
          </a:p>
        </p:txBody>
      </p:sp>
    </p:spTree>
    <p:extLst>
      <p:ext uri="{BB962C8B-B14F-4D97-AF65-F5344CB8AC3E}">
        <p14:creationId xmlns:p14="http://schemas.microsoft.com/office/powerpoint/2010/main" val="234320607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4389120" rtl="0" eaLnBrk="1" latinLnBrk="0" hangingPunct="1">
        <a:lnSpc>
          <a:spcPct val="90000"/>
        </a:lnSpc>
        <a:spcBef>
          <a:spcPct val="0"/>
        </a:spcBef>
        <a:buNone/>
        <a:defRPr sz="21120" kern="1200">
          <a:solidFill>
            <a:schemeClr val="tx1"/>
          </a:solidFill>
          <a:latin typeface="+mj-lt"/>
          <a:ea typeface="+mj-ea"/>
          <a:cs typeface="+mj-cs"/>
        </a:defRPr>
      </a:lvl1pPr>
    </p:titleStyle>
    <p:bodyStyle>
      <a:lvl1pPr marL="1097280" indent="-1097280" algn="l" defTabSz="4389120" rtl="0" eaLnBrk="1" latinLnBrk="0" hangingPunct="1">
        <a:lnSpc>
          <a:spcPct val="90000"/>
        </a:lnSpc>
        <a:spcBef>
          <a:spcPts val="4800"/>
        </a:spcBef>
        <a:buFont typeface="Arial" panose="020B0604020202020204" pitchFamily="34" charset="0"/>
        <a:buChar char="•"/>
        <a:defRPr sz="13440" kern="1200">
          <a:solidFill>
            <a:schemeClr val="tx1"/>
          </a:solidFill>
          <a:latin typeface="+mn-lt"/>
          <a:ea typeface="+mn-ea"/>
          <a:cs typeface="+mn-cs"/>
        </a:defRPr>
      </a:lvl1pPr>
      <a:lvl2pPr marL="3291840" indent="-1097280" algn="l" defTabSz="4389120" rtl="0" eaLnBrk="1" latinLnBrk="0" hangingPunct="1">
        <a:lnSpc>
          <a:spcPct val="90000"/>
        </a:lnSpc>
        <a:spcBef>
          <a:spcPts val="2400"/>
        </a:spcBef>
        <a:buFont typeface="Arial" panose="020B0604020202020204" pitchFamily="34" charset="0"/>
        <a:buChar char="•"/>
        <a:defRPr sz="11520" kern="1200">
          <a:solidFill>
            <a:schemeClr val="tx1"/>
          </a:solidFill>
          <a:latin typeface="+mn-lt"/>
          <a:ea typeface="+mn-ea"/>
          <a:cs typeface="+mn-cs"/>
        </a:defRPr>
      </a:lvl2pPr>
      <a:lvl3pPr marL="5486400" indent="-1097280" algn="l" defTabSz="4389120" rtl="0" eaLnBrk="1" latinLnBrk="0" hangingPunct="1">
        <a:lnSpc>
          <a:spcPct val="90000"/>
        </a:lnSpc>
        <a:spcBef>
          <a:spcPts val="2400"/>
        </a:spcBef>
        <a:buFont typeface="Arial" panose="020B0604020202020204" pitchFamily="34" charset="0"/>
        <a:buChar char="•"/>
        <a:defRPr sz="9600" kern="1200">
          <a:solidFill>
            <a:schemeClr val="tx1"/>
          </a:solidFill>
          <a:latin typeface="+mn-lt"/>
          <a:ea typeface="+mn-ea"/>
          <a:cs typeface="+mn-cs"/>
        </a:defRPr>
      </a:lvl3pPr>
      <a:lvl4pPr marL="76809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4pPr>
      <a:lvl5pPr marL="987552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5pPr>
      <a:lvl6pPr marL="1207008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6pPr>
      <a:lvl7pPr marL="1426464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7pPr>
      <a:lvl8pPr marL="1645920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8pPr>
      <a:lvl9pPr marL="18653760" indent="-1097280" algn="l" defTabSz="4389120" rtl="0" eaLnBrk="1" latinLnBrk="0" hangingPunct="1">
        <a:lnSpc>
          <a:spcPct val="90000"/>
        </a:lnSpc>
        <a:spcBef>
          <a:spcPts val="2400"/>
        </a:spcBef>
        <a:buFont typeface="Arial" panose="020B0604020202020204" pitchFamily="34" charset="0"/>
        <a:buChar char="•"/>
        <a:defRPr sz="8640" kern="1200">
          <a:solidFill>
            <a:schemeClr val="tx1"/>
          </a:solidFill>
          <a:latin typeface="+mn-lt"/>
          <a:ea typeface="+mn-ea"/>
          <a:cs typeface="+mn-cs"/>
        </a:defRPr>
      </a:lvl9pPr>
    </p:bodyStyle>
    <p:otherStyle>
      <a:defPPr>
        <a:defRPr lang="en-US"/>
      </a:defPPr>
      <a:lvl1pPr marL="0" algn="l" defTabSz="4389120" rtl="0" eaLnBrk="1" latinLnBrk="0" hangingPunct="1">
        <a:defRPr sz="8640" kern="1200">
          <a:solidFill>
            <a:schemeClr val="tx1"/>
          </a:solidFill>
          <a:latin typeface="+mn-lt"/>
          <a:ea typeface="+mn-ea"/>
          <a:cs typeface="+mn-cs"/>
        </a:defRPr>
      </a:lvl1pPr>
      <a:lvl2pPr marL="2194560" algn="l" defTabSz="4389120" rtl="0" eaLnBrk="1" latinLnBrk="0" hangingPunct="1">
        <a:defRPr sz="8640" kern="1200">
          <a:solidFill>
            <a:schemeClr val="tx1"/>
          </a:solidFill>
          <a:latin typeface="+mn-lt"/>
          <a:ea typeface="+mn-ea"/>
          <a:cs typeface="+mn-cs"/>
        </a:defRPr>
      </a:lvl2pPr>
      <a:lvl3pPr marL="4389120" algn="l" defTabSz="4389120" rtl="0" eaLnBrk="1" latinLnBrk="0" hangingPunct="1">
        <a:defRPr sz="8640" kern="1200">
          <a:solidFill>
            <a:schemeClr val="tx1"/>
          </a:solidFill>
          <a:latin typeface="+mn-lt"/>
          <a:ea typeface="+mn-ea"/>
          <a:cs typeface="+mn-cs"/>
        </a:defRPr>
      </a:lvl3pPr>
      <a:lvl4pPr marL="6583680" algn="l" defTabSz="4389120" rtl="0" eaLnBrk="1" latinLnBrk="0" hangingPunct="1">
        <a:defRPr sz="8640" kern="1200">
          <a:solidFill>
            <a:schemeClr val="tx1"/>
          </a:solidFill>
          <a:latin typeface="+mn-lt"/>
          <a:ea typeface="+mn-ea"/>
          <a:cs typeface="+mn-cs"/>
        </a:defRPr>
      </a:lvl4pPr>
      <a:lvl5pPr marL="8778240" algn="l" defTabSz="4389120" rtl="0" eaLnBrk="1" latinLnBrk="0" hangingPunct="1">
        <a:defRPr sz="8640" kern="1200">
          <a:solidFill>
            <a:schemeClr val="tx1"/>
          </a:solidFill>
          <a:latin typeface="+mn-lt"/>
          <a:ea typeface="+mn-ea"/>
          <a:cs typeface="+mn-cs"/>
        </a:defRPr>
      </a:lvl5pPr>
      <a:lvl6pPr marL="10972800" algn="l" defTabSz="4389120" rtl="0" eaLnBrk="1" latinLnBrk="0" hangingPunct="1">
        <a:defRPr sz="8640" kern="1200">
          <a:solidFill>
            <a:schemeClr val="tx1"/>
          </a:solidFill>
          <a:latin typeface="+mn-lt"/>
          <a:ea typeface="+mn-ea"/>
          <a:cs typeface="+mn-cs"/>
        </a:defRPr>
      </a:lvl6pPr>
      <a:lvl7pPr marL="13167360" algn="l" defTabSz="4389120" rtl="0" eaLnBrk="1" latinLnBrk="0" hangingPunct="1">
        <a:defRPr sz="8640" kern="1200">
          <a:solidFill>
            <a:schemeClr val="tx1"/>
          </a:solidFill>
          <a:latin typeface="+mn-lt"/>
          <a:ea typeface="+mn-ea"/>
          <a:cs typeface="+mn-cs"/>
        </a:defRPr>
      </a:lvl7pPr>
      <a:lvl8pPr marL="15361920" algn="l" defTabSz="4389120" rtl="0" eaLnBrk="1" latinLnBrk="0" hangingPunct="1">
        <a:defRPr sz="8640" kern="1200">
          <a:solidFill>
            <a:schemeClr val="tx1"/>
          </a:solidFill>
          <a:latin typeface="+mn-lt"/>
          <a:ea typeface="+mn-ea"/>
          <a:cs typeface="+mn-cs"/>
        </a:defRPr>
      </a:lvl8pPr>
      <a:lvl9pPr marL="17556480" algn="l" defTabSz="4389120" rtl="0" eaLnBrk="1" latinLnBrk="0" hangingPunct="1">
        <a:defRPr sz="8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Rectangle 65">
            <a:extLst>
              <a:ext uri="{FF2B5EF4-FFF2-40B4-BE49-F238E27FC236}">
                <a16:creationId xmlns:a16="http://schemas.microsoft.com/office/drawing/2014/main" id="{C091033D-A73A-4C77-9507-B1ABBE06C7BA}"/>
              </a:ext>
            </a:extLst>
          </p:cNvPr>
          <p:cNvSpPr/>
          <p:nvPr/>
        </p:nvSpPr>
        <p:spPr>
          <a:xfrm>
            <a:off x="859536" y="23939312"/>
            <a:ext cx="12435840" cy="71120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4" name="Rectangle 63">
            <a:extLst>
              <a:ext uri="{FF2B5EF4-FFF2-40B4-BE49-F238E27FC236}">
                <a16:creationId xmlns:a16="http://schemas.microsoft.com/office/drawing/2014/main" id="{1AFF5CE4-7815-4FD5-9150-D33B21D48A96}"/>
              </a:ext>
            </a:extLst>
          </p:cNvPr>
          <p:cNvSpPr/>
          <p:nvPr/>
        </p:nvSpPr>
        <p:spPr>
          <a:xfrm>
            <a:off x="857432" y="5084064"/>
            <a:ext cx="12435840" cy="71120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65" name="Rectangle 64">
            <a:extLst>
              <a:ext uri="{FF2B5EF4-FFF2-40B4-BE49-F238E27FC236}">
                <a16:creationId xmlns:a16="http://schemas.microsoft.com/office/drawing/2014/main" id="{8738741F-1F2D-4516-A075-E15D3B80FC57}"/>
              </a:ext>
            </a:extLst>
          </p:cNvPr>
          <p:cNvSpPr/>
          <p:nvPr/>
        </p:nvSpPr>
        <p:spPr>
          <a:xfrm>
            <a:off x="859536" y="11672972"/>
            <a:ext cx="12435840" cy="71120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5" name="TextBox 14">
            <a:extLst>
              <a:ext uri="{FF2B5EF4-FFF2-40B4-BE49-F238E27FC236}">
                <a16:creationId xmlns:a16="http://schemas.microsoft.com/office/drawing/2014/main" id="{8E35B311-3C19-412C-ADE6-EB2E4158F366}"/>
              </a:ext>
            </a:extLst>
          </p:cNvPr>
          <p:cNvSpPr txBox="1"/>
          <p:nvPr/>
        </p:nvSpPr>
        <p:spPr>
          <a:xfrm>
            <a:off x="857433" y="5053334"/>
            <a:ext cx="12433939" cy="20325692"/>
          </a:xfrm>
          <a:prstGeom prst="rect">
            <a:avLst/>
          </a:prstGeom>
          <a:noFill/>
        </p:spPr>
        <p:txBody>
          <a:bodyPr wrap="square" rtlCol="0">
            <a:spAutoFit/>
          </a:bodyPr>
          <a:lstStyle/>
          <a:p>
            <a:pPr algn="ctr">
              <a:lnSpc>
                <a:spcPct val="120000"/>
              </a:lnSpc>
              <a:spcAft>
                <a:spcPts val="600"/>
              </a:spcAft>
            </a:pPr>
            <a:r>
              <a:rPr lang="en-US" sz="3800" b="1" dirty="0">
                <a:solidFill>
                  <a:schemeClr val="bg1"/>
                </a:solidFill>
                <a:latin typeface="Arial" panose="020B0604020202020204" pitchFamily="34" charset="0"/>
                <a:cs typeface="Arial" panose="020B0604020202020204" pitchFamily="34" charset="0"/>
              </a:rPr>
              <a:t>BACKGROUND</a:t>
            </a:r>
            <a:r>
              <a:rPr lang="en-US" sz="3600" b="1" dirty="0">
                <a:latin typeface="Arial" panose="020B0604020202020204" pitchFamily="34" charset="0"/>
                <a:cs typeface="Arial" panose="020B0604020202020204" pitchFamily="34" charset="0"/>
              </a:rPr>
              <a:t> </a:t>
            </a:r>
          </a:p>
          <a:p>
            <a:pPr algn="just">
              <a:lnSpc>
                <a:spcPct val="120000"/>
              </a:lnSpc>
              <a:spcAft>
                <a:spcPts val="1200"/>
              </a:spcAft>
            </a:pPr>
            <a:r>
              <a:rPr lang="en-US" sz="3600" dirty="0">
                <a:latin typeface="Arial" panose="020B0604020202020204" pitchFamily="34" charset="0"/>
                <a:cs typeface="Arial" panose="020B0604020202020204" pitchFamily="34" charset="0"/>
              </a:rPr>
              <a:t>The Randomized Trial to Prevent Vascular Events in HIV (REPRIEVE) demonstrated a 36% reduction in major adverse cardiovascular events (MACE) with pitavastatin among people with HIV (PWH). Little is known about the relationship between lipid-lowering and MACE in PWH. </a:t>
            </a:r>
          </a:p>
          <a:p>
            <a:pPr algn="just">
              <a:lnSpc>
                <a:spcPct val="120000"/>
              </a:lnSpc>
            </a:pPr>
            <a:r>
              <a:rPr lang="en-US" sz="3600" dirty="0">
                <a:latin typeface="Arial" panose="020B0604020202020204" pitchFamily="34" charset="0"/>
                <a:cs typeface="Arial" panose="020B0604020202020204" pitchFamily="34" charset="0"/>
              </a:rPr>
              <a:t>We evaluated pitavastatin effects on lipids, relationship of lipid levels to MACE, and examined mediation of pitavastatin effects on MACE through lipid-lowering.</a:t>
            </a:r>
          </a:p>
          <a:p>
            <a:pPr algn="just">
              <a:lnSpc>
                <a:spcPct val="120000"/>
              </a:lnSpc>
            </a:pPr>
            <a:endParaRPr lang="en-US" sz="1000" dirty="0">
              <a:latin typeface="Arial" panose="020B0604020202020204" pitchFamily="34" charset="0"/>
              <a:cs typeface="Arial" panose="020B0604020202020204" pitchFamily="34" charset="0"/>
            </a:endParaRPr>
          </a:p>
          <a:p>
            <a:pPr algn="ctr">
              <a:lnSpc>
                <a:spcPct val="120000"/>
              </a:lnSpc>
              <a:spcBef>
                <a:spcPts val="1800"/>
              </a:spcBef>
              <a:spcAft>
                <a:spcPts val="600"/>
              </a:spcAft>
            </a:pPr>
            <a:r>
              <a:rPr lang="en-US" sz="3800" b="1" dirty="0">
                <a:solidFill>
                  <a:schemeClr val="bg1"/>
                </a:solidFill>
                <a:latin typeface="Arial" panose="020B0604020202020204" pitchFamily="34" charset="0"/>
                <a:cs typeface="Arial" panose="020B0604020202020204" pitchFamily="34" charset="0"/>
              </a:rPr>
              <a:t>METHODS</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REPRIEVE was a prospective, double-blind, placebo-controlled (1:1) trial evaluating pitavastatin (4mg/day) for primary prevention of MACE among PWH.</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PWH on stable ART with CD4 count &gt;100 cells/mm</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 at low-moderate ASCVD risk by combination of PCE score and  LDL-C were followed for a median of 5.6 years.</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Centrally-tested fasting lipids were evaluated at baseline and annually thereafter. </a:t>
            </a:r>
          </a:p>
          <a:p>
            <a:pPr marL="1200150" lvl="1" indent="-74295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LDL-C derived using </a:t>
            </a:r>
            <a:r>
              <a:rPr lang="en-US" sz="3600" dirty="0" err="1">
                <a:latin typeface="Arial" panose="020B0604020202020204" pitchFamily="34" charset="0"/>
                <a:cs typeface="Arial" panose="020B0604020202020204" pitchFamily="34" charset="0"/>
              </a:rPr>
              <a:t>Friedewald</a:t>
            </a:r>
            <a:r>
              <a:rPr lang="en-US" sz="3600" dirty="0">
                <a:latin typeface="Arial" panose="020B0604020202020204" pitchFamily="34" charset="0"/>
                <a:cs typeface="Arial" panose="020B0604020202020204" pitchFamily="34" charset="0"/>
              </a:rPr>
              <a:t> formula (at TG≤400 mg/dL) or direct LDL-C (at 400&lt;TG&lt;500 mg/dL).</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Pitavastatin effect on LDL-C (outcome) was estimated using linear mixed effects models and GEE.</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Relationship between lipid levels (time-updated covariate) and time to first MACE (outcome) was assessed using Cox regression models.</a:t>
            </a:r>
          </a:p>
          <a:p>
            <a:pPr marL="742950" indent="-74295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Mediation of pitavastatin effect on MACE via LDL-C-lowering was examined using </a:t>
            </a:r>
            <a:r>
              <a:rPr lang="en-US" sz="3600" dirty="0" err="1">
                <a:latin typeface="Arial" panose="020B0604020202020204" pitchFamily="34" charset="0"/>
                <a:cs typeface="Arial" panose="020B0604020202020204" pitchFamily="34" charset="0"/>
              </a:rPr>
              <a:t>Vansteelandt</a:t>
            </a:r>
            <a:r>
              <a:rPr lang="en-US" sz="3600" dirty="0">
                <a:latin typeface="Arial" panose="020B0604020202020204" pitchFamily="34" charset="0"/>
                <a:cs typeface="Arial" panose="020B0604020202020204" pitchFamily="34" charset="0"/>
              </a:rPr>
              <a:t> method.</a:t>
            </a:r>
          </a:p>
          <a:p>
            <a:pPr marL="742950" indent="-742950" algn="ctr">
              <a:lnSpc>
                <a:spcPct val="120000"/>
              </a:lnSpc>
              <a:buFont typeface="Arial" panose="020B0604020202020204" pitchFamily="34" charset="0"/>
              <a:buChar char="•"/>
            </a:pPr>
            <a:endParaRPr lang="en-US" sz="1600" b="1" dirty="0">
              <a:solidFill>
                <a:schemeClr val="bg1"/>
              </a:solidFill>
              <a:latin typeface="Arial" panose="020B0604020202020204" pitchFamily="34" charset="0"/>
              <a:cs typeface="Arial" panose="020B0604020202020204" pitchFamily="34" charset="0"/>
            </a:endParaRPr>
          </a:p>
          <a:p>
            <a:pPr algn="ctr">
              <a:lnSpc>
                <a:spcPct val="120000"/>
              </a:lnSpc>
            </a:pPr>
            <a:r>
              <a:rPr lang="en-US" sz="3800" b="1" dirty="0">
                <a:solidFill>
                  <a:schemeClr val="bg1"/>
                </a:solidFill>
                <a:latin typeface="Arial" panose="020B0604020202020204" pitchFamily="34" charset="0"/>
                <a:cs typeface="Arial" panose="020B0604020202020204" pitchFamily="34" charset="0"/>
              </a:rPr>
              <a:t>RESULTS</a:t>
            </a:r>
          </a:p>
        </p:txBody>
      </p:sp>
      <p:pic>
        <p:nvPicPr>
          <p:cNvPr id="14" name="Picture 13">
            <a:extLst>
              <a:ext uri="{FF2B5EF4-FFF2-40B4-BE49-F238E27FC236}">
                <a16:creationId xmlns:a16="http://schemas.microsoft.com/office/drawing/2014/main" id="{5C230EB0-D46D-4130-82E4-9DA652B4BCD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470344" y="26959078"/>
            <a:ext cx="8321041" cy="4480560"/>
          </a:xfrm>
          <a:prstGeom prst="rect">
            <a:avLst/>
          </a:prstGeom>
        </p:spPr>
      </p:pic>
      <p:grpSp>
        <p:nvGrpSpPr>
          <p:cNvPr id="59" name="Group 58">
            <a:extLst>
              <a:ext uri="{FF2B5EF4-FFF2-40B4-BE49-F238E27FC236}">
                <a16:creationId xmlns:a16="http://schemas.microsoft.com/office/drawing/2014/main" id="{22D765E8-5BC7-47E1-81E2-7E6DB6F93F7C}"/>
              </a:ext>
            </a:extLst>
          </p:cNvPr>
          <p:cNvGrpSpPr/>
          <p:nvPr/>
        </p:nvGrpSpPr>
        <p:grpSpPr>
          <a:xfrm>
            <a:off x="41647212" y="26782048"/>
            <a:ext cx="7358527" cy="4525677"/>
            <a:chOff x="23092353" y="29769272"/>
            <a:chExt cx="8034441" cy="3746712"/>
          </a:xfrm>
        </p:grpSpPr>
        <p:sp>
          <p:nvSpPr>
            <p:cNvPr id="61" name="TextBox 60">
              <a:extLst>
                <a:ext uri="{FF2B5EF4-FFF2-40B4-BE49-F238E27FC236}">
                  <a16:creationId xmlns:a16="http://schemas.microsoft.com/office/drawing/2014/main" id="{321C25DE-7DF3-4480-BAD6-617DBA3405BC}"/>
                </a:ext>
              </a:extLst>
            </p:cNvPr>
            <p:cNvSpPr txBox="1"/>
            <p:nvPr/>
          </p:nvSpPr>
          <p:spPr>
            <a:xfrm>
              <a:off x="23092353" y="29769272"/>
              <a:ext cx="8034441" cy="2826124"/>
            </a:xfrm>
            <a:prstGeom prst="rect">
              <a:avLst/>
            </a:prstGeom>
            <a:noFill/>
          </p:spPr>
          <p:txBody>
            <a:bodyPr wrap="square">
              <a:spAutoFit/>
            </a:bodyPr>
            <a:lstStyle/>
            <a:p>
              <a:pPr>
                <a:lnSpc>
                  <a:spcPct val="114000"/>
                </a:lnSpc>
              </a:pPr>
              <a:r>
                <a:rPr lang="en-US" sz="3200" b="1" dirty="0">
                  <a:latin typeface="Arial" panose="020B0604020202020204" pitchFamily="34" charset="0"/>
                  <a:cs typeface="Arial" panose="020B0604020202020204" pitchFamily="34" charset="0"/>
                </a:rPr>
                <a:t>Funding: </a:t>
              </a:r>
            </a:p>
            <a:p>
              <a:pPr>
                <a:lnSpc>
                  <a:spcPct val="114000"/>
                </a:lnSpc>
              </a:pPr>
              <a:r>
                <a:rPr lang="en-US" sz="3200" dirty="0">
                  <a:latin typeface="Arial" panose="020B0604020202020204" pitchFamily="34" charset="0"/>
                  <a:cs typeface="Arial" panose="020B0604020202020204" pitchFamily="34" charset="0"/>
                </a:rPr>
                <a:t>REPRIEVE is supported by</a:t>
              </a:r>
            </a:p>
            <a:p>
              <a:pPr>
                <a:lnSpc>
                  <a:spcPct val="114000"/>
                </a:lnSpc>
              </a:pPr>
              <a:r>
                <a:rPr lang="en-US" sz="3200" dirty="0">
                  <a:latin typeface="Arial" panose="020B0604020202020204" pitchFamily="34" charset="0"/>
                  <a:cs typeface="Arial" panose="020B0604020202020204" pitchFamily="34" charset="0"/>
                </a:rPr>
                <a:t>the NIH, ACTG, </a:t>
              </a:r>
            </a:p>
            <a:p>
              <a:pPr>
                <a:lnSpc>
                  <a:spcPct val="114000"/>
                </a:lnSpc>
              </a:pPr>
              <a:r>
                <a:rPr lang="en-US" sz="3200" dirty="0">
                  <a:latin typeface="Arial" panose="020B0604020202020204" pitchFamily="34" charset="0"/>
                  <a:cs typeface="Arial" panose="020B0604020202020204" pitchFamily="34" charset="0"/>
                </a:rPr>
                <a:t>Kowa Pharmaceuticals, </a:t>
              </a:r>
            </a:p>
            <a:p>
              <a:pPr>
                <a:lnSpc>
                  <a:spcPct val="114000"/>
                </a:lnSpc>
              </a:pPr>
              <a:r>
                <a:rPr lang="en-US" sz="3200" dirty="0">
                  <a:latin typeface="Arial" panose="020B0604020202020204" pitchFamily="34" charset="0"/>
                  <a:cs typeface="Arial" panose="020B0604020202020204" pitchFamily="34" charset="0"/>
                </a:rPr>
                <a:t>Gilead Sciences, and </a:t>
              </a:r>
            </a:p>
            <a:p>
              <a:pPr>
                <a:lnSpc>
                  <a:spcPct val="114000"/>
                </a:lnSpc>
              </a:pPr>
              <a:r>
                <a:rPr lang="en-US" sz="3200" dirty="0" err="1">
                  <a:latin typeface="Arial" panose="020B0604020202020204" pitchFamily="34" charset="0"/>
                  <a:cs typeface="Arial" panose="020B0604020202020204" pitchFamily="34" charset="0"/>
                </a:rPr>
                <a:t>ViiV</a:t>
              </a:r>
              <a:r>
                <a:rPr lang="en-US" sz="3200" dirty="0">
                  <a:latin typeface="Arial" panose="020B0604020202020204" pitchFamily="34" charset="0"/>
                  <a:cs typeface="Arial" panose="020B0604020202020204" pitchFamily="34" charset="0"/>
                </a:rPr>
                <a:t> Healthcare.</a:t>
              </a:r>
            </a:p>
          </p:txBody>
        </p:sp>
        <p:pic>
          <p:nvPicPr>
            <p:cNvPr id="63" name="Picture 62" descr="A black and grey logo&#10;&#10;Description automatically generated">
              <a:extLst>
                <a:ext uri="{FF2B5EF4-FFF2-40B4-BE49-F238E27FC236}">
                  <a16:creationId xmlns:a16="http://schemas.microsoft.com/office/drawing/2014/main" id="{D1D09AF0-037F-47A0-B369-7C67AC9B8F23}"/>
                </a:ext>
              </a:extLst>
            </p:cNvPr>
            <p:cNvPicPr>
              <a:picLocks noChangeAspect="1"/>
            </p:cNvPicPr>
            <p:nvPr/>
          </p:nvPicPr>
          <p:blipFill rotWithShape="1">
            <a:blip r:embed="rId4">
              <a:extLst>
                <a:ext uri="{28A0092B-C50C-407E-A947-70E740481C1C}">
                  <a14:useLocalDpi xmlns:a14="http://schemas.microsoft.com/office/drawing/2010/main" val="0"/>
                </a:ext>
              </a:extLst>
            </a:blip>
            <a:srcRect l="3732" t="1" r="78338" b="2253"/>
            <a:stretch/>
          </p:blipFill>
          <p:spPr>
            <a:xfrm>
              <a:off x="28677412" y="30307353"/>
              <a:ext cx="1460267" cy="1456978"/>
            </a:xfrm>
            <a:prstGeom prst="rect">
              <a:avLst/>
            </a:prstGeom>
          </p:spPr>
        </p:pic>
        <p:pic>
          <p:nvPicPr>
            <p:cNvPr id="62" name="Picture 61" descr="A blue and grey sign with white text&#10;&#10;Description automatically generated">
              <a:extLst>
                <a:ext uri="{FF2B5EF4-FFF2-40B4-BE49-F238E27FC236}">
                  <a16:creationId xmlns:a16="http://schemas.microsoft.com/office/drawing/2014/main" id="{34E23178-5FD4-4BB6-A890-13472E199371}"/>
                </a:ext>
              </a:extLst>
            </p:cNvPr>
            <p:cNvPicPr>
              <a:picLocks noChangeAspect="1"/>
            </p:cNvPicPr>
            <p:nvPr/>
          </p:nvPicPr>
          <p:blipFill rotWithShape="1">
            <a:blip r:embed="rId5">
              <a:extLst>
                <a:ext uri="{28A0092B-C50C-407E-A947-70E740481C1C}">
                  <a14:useLocalDpi xmlns:a14="http://schemas.microsoft.com/office/drawing/2010/main" val="0"/>
                </a:ext>
              </a:extLst>
            </a:blip>
            <a:srcRect r="59781"/>
            <a:stretch/>
          </p:blipFill>
          <p:spPr>
            <a:xfrm>
              <a:off x="24133489" y="32778729"/>
              <a:ext cx="1605028" cy="737255"/>
            </a:xfrm>
            <a:prstGeom prst="rect">
              <a:avLst/>
            </a:prstGeom>
          </p:spPr>
        </p:pic>
      </p:grpSp>
      <p:sp>
        <p:nvSpPr>
          <p:cNvPr id="67" name="Rectangle 66">
            <a:extLst>
              <a:ext uri="{FF2B5EF4-FFF2-40B4-BE49-F238E27FC236}">
                <a16:creationId xmlns:a16="http://schemas.microsoft.com/office/drawing/2014/main" id="{5637AEB2-3AE5-4393-8595-0F1458DCA8A5}"/>
              </a:ext>
            </a:extLst>
          </p:cNvPr>
          <p:cNvSpPr/>
          <p:nvPr/>
        </p:nvSpPr>
        <p:spPr>
          <a:xfrm>
            <a:off x="36127944" y="12633776"/>
            <a:ext cx="12435840" cy="711200"/>
          </a:xfrm>
          <a:prstGeom prst="rect">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a:p>
        </p:txBody>
      </p:sp>
      <p:sp>
        <p:nvSpPr>
          <p:cNvPr id="17" name="TextBox 16">
            <a:extLst>
              <a:ext uri="{FF2B5EF4-FFF2-40B4-BE49-F238E27FC236}">
                <a16:creationId xmlns:a16="http://schemas.microsoft.com/office/drawing/2014/main" id="{8E35B311-3C19-412C-ADE6-EB2E4158F366}"/>
              </a:ext>
            </a:extLst>
          </p:cNvPr>
          <p:cNvSpPr txBox="1"/>
          <p:nvPr/>
        </p:nvSpPr>
        <p:spPr>
          <a:xfrm>
            <a:off x="36128821" y="4853997"/>
            <a:ext cx="12435840" cy="23342224"/>
          </a:xfrm>
          <a:prstGeom prst="rect">
            <a:avLst/>
          </a:prstGeom>
          <a:noFill/>
        </p:spPr>
        <p:txBody>
          <a:bodyPr wrap="square" rtlCol="0">
            <a:spAutoFit/>
          </a:bodyPr>
          <a:lstStyle/>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Time-updated average LDL-C was associated with risk of  MACE [Fig. 4].</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20% lower MACE risk per 30%-lower LDL-C</a:t>
            </a:r>
          </a:p>
          <a:p>
            <a:pPr marL="571500" indent="-571500" algn="just">
              <a:lnSpc>
                <a:spcPct val="120000"/>
              </a:lnSpc>
              <a:buSzPct val="100000"/>
              <a:buFont typeface="Arial" panose="020B0604020202020204" pitchFamily="34" charset="0"/>
              <a:buChar char="•"/>
            </a:pPr>
            <a:r>
              <a:rPr lang="en-US" sz="3600" dirty="0">
                <a:latin typeface="Arial" panose="020B0604020202020204" pitchFamily="34" charset="0"/>
                <a:cs typeface="Arial" panose="020B0604020202020204" pitchFamily="34" charset="0"/>
              </a:rPr>
              <a:t>Time-updated average TG was associated with risk of MACE [Fig. 4]. </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5% lower MACE risk per 12%-lower TG</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Robust to adjustment for LDL-C</a:t>
            </a:r>
          </a:p>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In an exploratory mediation analysis, 68% of the total pitavastatin effect on MACE was estimated to have been mediated through LDL-C, although with low precision [Fig. 5].</a:t>
            </a:r>
            <a:endParaRPr lang="en-US" sz="3600" dirty="0">
              <a:solidFill>
                <a:srgbClr val="FF0000"/>
              </a:solidFill>
              <a:latin typeface="Arial" panose="020B0604020202020204" pitchFamily="34" charset="0"/>
              <a:cs typeface="Arial" panose="020B0604020202020204" pitchFamily="34" charset="0"/>
            </a:endParaRPr>
          </a:p>
          <a:p>
            <a:pPr algn="just">
              <a:lnSpc>
                <a:spcPct val="120000"/>
              </a:lnSpc>
            </a:pPr>
            <a:endParaRPr lang="en-US" sz="2800" b="1" dirty="0">
              <a:solidFill>
                <a:srgbClr val="FF0000"/>
              </a:solidFill>
              <a:latin typeface="Arial" panose="020B0604020202020204" pitchFamily="34" charset="0"/>
              <a:cs typeface="Arial" panose="020B0604020202020204" pitchFamily="34" charset="0"/>
            </a:endParaRPr>
          </a:p>
          <a:p>
            <a:pPr algn="ctr">
              <a:lnSpc>
                <a:spcPct val="120000"/>
              </a:lnSpc>
            </a:pPr>
            <a:r>
              <a:rPr lang="en-US" sz="3800" b="1" dirty="0">
                <a:solidFill>
                  <a:schemeClr val="bg1"/>
                </a:solidFill>
                <a:latin typeface="Arial" panose="020B0604020202020204" pitchFamily="34" charset="0"/>
                <a:cs typeface="Arial" panose="020B0604020202020204" pitchFamily="34" charset="0"/>
              </a:rPr>
              <a:t>CONCLUSIONS</a:t>
            </a:r>
          </a:p>
          <a:p>
            <a:pPr marL="571500" indent="-571500" algn="just">
              <a:lnSpc>
                <a:spcPct val="120000"/>
              </a:lnSpc>
              <a:spcBef>
                <a:spcPts val="600"/>
              </a:spcBef>
              <a:buFont typeface="Arial" panose="020B0604020202020204" pitchFamily="34" charset="0"/>
              <a:buChar char="•"/>
            </a:pPr>
            <a:r>
              <a:rPr lang="en-US" sz="3600" dirty="0">
                <a:latin typeface="Arial" panose="020B0604020202020204" pitchFamily="34" charset="0"/>
                <a:cs typeface="Arial" panose="020B0604020202020204" pitchFamily="34" charset="0"/>
              </a:rPr>
              <a:t>Among the cohort of PWH with minimally elevated LDL-C, LDL-C levels strongly related to MACE.</a:t>
            </a:r>
          </a:p>
          <a:p>
            <a:pPr marL="1028700" lvl="1" indent="-571500" algn="just">
              <a:lnSpc>
                <a:spcPct val="120000"/>
              </a:lnSpc>
              <a:spcBef>
                <a:spcPts val="600"/>
              </a:spcBef>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This underscores the importance of LDL-C-lowering as a goal in primary CVD prevention in PWH.</a:t>
            </a:r>
          </a:p>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Pitavastatin (4 mg/day) demonstrated a robust 30% reduction in LDL-C. </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Higher-intensity statin therapy or additional agents may be needed to achieve LDL-C targets for primary CVD prevention among PWH with LDL-C levels ≥130 mg/dL. </a:t>
            </a:r>
          </a:p>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Pitavastatin effects on LDL-C strongly related to MACE but may not fully account for all the MACE reduction, leaving the possibility of contributions from other pathways. </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In the PWH population with residual MACE risk related to inflammation and immune activation, these mechanisms may warrant further study. </a:t>
            </a:r>
          </a:p>
          <a:p>
            <a:pPr marL="571500" indent="-571500" algn="just">
              <a:lnSpc>
                <a:spcPct val="120000"/>
              </a:lnSpc>
              <a:buSzPct val="100000"/>
              <a:buFont typeface="Arial" panose="020B0604020202020204" pitchFamily="34" charset="0"/>
              <a:buChar char="•"/>
            </a:pPr>
            <a:r>
              <a:rPr lang="en-US" sz="3600" dirty="0">
                <a:latin typeface="Arial" panose="020B0604020202020204" pitchFamily="34" charset="0"/>
                <a:cs typeface="Arial" panose="020B0604020202020204" pitchFamily="34" charset="0"/>
              </a:rPr>
              <a:t>Interpretation of findings is subject to the REPRIEVE eligibility criteria which required lower LDL-C at higher ASCVD risk, and LDL-C &lt;70 mg/dL among diabetics. </a:t>
            </a:r>
          </a:p>
          <a:p>
            <a:pPr marL="1028700" lvl="1" indent="-571500" algn="just">
              <a:lnSpc>
                <a:spcPct val="120000"/>
              </a:lnSpc>
              <a:buFont typeface="Arial" panose="020B0604020202020204" pitchFamily="34" charset="0"/>
              <a:buChar char="•"/>
            </a:pPr>
            <a:endParaRPr lang="en-US" sz="3600" dirty="0">
              <a:latin typeface="Arial" panose="020B0604020202020204" pitchFamily="34" charset="0"/>
              <a:cs typeface="Arial" panose="020B0604020202020204" pitchFamily="34" charset="0"/>
            </a:endParaRPr>
          </a:p>
          <a:p>
            <a:pPr algn="just">
              <a:lnSpc>
                <a:spcPct val="120000"/>
              </a:lnSpc>
            </a:pPr>
            <a:endParaRPr lang="en-US" sz="3600" dirty="0">
              <a:latin typeface="Arial" panose="020B0604020202020204" pitchFamily="34" charset="0"/>
              <a:cs typeface="Arial" panose="020B0604020202020204" pitchFamily="34" charset="0"/>
            </a:endParaRPr>
          </a:p>
          <a:p>
            <a:pPr algn="just">
              <a:lnSpc>
                <a:spcPct val="120000"/>
              </a:lnSpc>
            </a:pPr>
            <a:endParaRPr lang="en-US" sz="3600" dirty="0">
              <a:latin typeface="Arial" panose="020B0604020202020204" pitchFamily="34" charset="0"/>
              <a:cs typeface="Arial" panose="020B0604020202020204" pitchFamily="34" charset="0"/>
            </a:endParaRPr>
          </a:p>
        </p:txBody>
      </p:sp>
      <p:pic>
        <p:nvPicPr>
          <p:cNvPr id="60" name="Picture 59" descr="A logo with a globe and a red ribbon&#10;&#10;Description automatically generated">
            <a:extLst>
              <a:ext uri="{FF2B5EF4-FFF2-40B4-BE49-F238E27FC236}">
                <a16:creationId xmlns:a16="http://schemas.microsoft.com/office/drawing/2014/main" id="{A9D5773C-53C4-4F79-8C31-D520829994F7}"/>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r="37761" b="-3022"/>
          <a:stretch/>
        </p:blipFill>
        <p:spPr>
          <a:xfrm>
            <a:off x="44938100" y="29594704"/>
            <a:ext cx="2249979" cy="1102962"/>
          </a:xfrm>
          <a:prstGeom prst="rect">
            <a:avLst/>
          </a:prstGeom>
        </p:spPr>
      </p:pic>
      <p:sp>
        <p:nvSpPr>
          <p:cNvPr id="16" name="TextBox 15">
            <a:extLst>
              <a:ext uri="{FF2B5EF4-FFF2-40B4-BE49-F238E27FC236}">
                <a16:creationId xmlns:a16="http://schemas.microsoft.com/office/drawing/2014/main" id="{4E112BD8-3A5D-4B8C-B8B2-EFF5B2599416}"/>
              </a:ext>
            </a:extLst>
          </p:cNvPr>
          <p:cNvSpPr txBox="1"/>
          <p:nvPr/>
        </p:nvSpPr>
        <p:spPr>
          <a:xfrm>
            <a:off x="20722617" y="9584525"/>
            <a:ext cx="14810646" cy="16651161"/>
          </a:xfrm>
          <a:prstGeom prst="rect">
            <a:avLst/>
          </a:prstGeom>
          <a:solidFill>
            <a:schemeClr val="bg1"/>
          </a:solidFill>
        </p:spPr>
        <p:txBody>
          <a:bodyPr wrap="square" rtlCol="0">
            <a:spAutoFit/>
          </a:bodyPr>
          <a:lstStyle/>
          <a:p>
            <a:pPr marL="571500" indent="-571500">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Pitavastatin effects were primarily observed on LDL-C [Fig. 1].</a:t>
            </a:r>
          </a:p>
          <a:p>
            <a:pPr marL="1028700" lvl="1" indent="-571500">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At month 12, LDL-C was 30 mg/dL lower with pitavastatin</a:t>
            </a:r>
          </a:p>
          <a:p>
            <a:pPr marL="1485900" lvl="2" indent="-571500">
              <a:lnSpc>
                <a:spcPct val="120000"/>
              </a:lnSpc>
              <a:buSzPct val="70000"/>
              <a:buFont typeface="Arial" panose="020B0604020202020204" pitchFamily="34" charset="0"/>
              <a:buChar char="‒"/>
            </a:pPr>
            <a:r>
              <a:rPr lang="en-US" sz="3600" dirty="0">
                <a:latin typeface="Arial" panose="020B0604020202020204" pitchFamily="34" charset="0"/>
                <a:cs typeface="Arial" panose="020B0604020202020204" pitchFamily="34" charset="0"/>
              </a:rPr>
              <a:t>Corresponds to a 30% reduction [Fig. 2]</a:t>
            </a:r>
          </a:p>
          <a:p>
            <a:pPr marL="1485900" lvl="2" indent="-571500">
              <a:lnSpc>
                <a:spcPct val="120000"/>
              </a:lnSpc>
              <a:buSzPct val="70000"/>
              <a:buFont typeface="Arial" panose="020B0604020202020204" pitchFamily="34" charset="0"/>
              <a:buChar char="‒"/>
            </a:pPr>
            <a:r>
              <a:rPr lang="en-US" sz="3600" dirty="0">
                <a:latin typeface="Arial" panose="020B0604020202020204" pitchFamily="34" charset="0"/>
                <a:cs typeface="Arial" panose="020B0604020202020204" pitchFamily="34" charset="0"/>
              </a:rPr>
              <a:t>Relatively stable levels thereafter in both treatment groups</a:t>
            </a:r>
          </a:p>
          <a:p>
            <a:pPr marL="1028700" lvl="1" indent="-571500">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Consistent effects on non-HDL-C and TC (not shown)</a:t>
            </a:r>
          </a:p>
          <a:p>
            <a:pPr marL="1028700" lvl="1" indent="-571500">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Modest reduction in TG (pitavastatin vs. placebo)</a:t>
            </a:r>
          </a:p>
          <a:p>
            <a:pPr marL="1485900" lvl="2" indent="-571500">
              <a:lnSpc>
                <a:spcPct val="120000"/>
              </a:lnSpc>
              <a:buSzPct val="70000"/>
              <a:buFont typeface="Arial" panose="020B0604020202020204" pitchFamily="34" charset="0"/>
              <a:buChar char="‒"/>
            </a:pPr>
            <a:r>
              <a:rPr lang="en-US" sz="3600" dirty="0">
                <a:latin typeface="Arial" panose="020B0604020202020204" pitchFamily="34" charset="0"/>
                <a:cs typeface="Arial" panose="020B0604020202020204" pitchFamily="34" charset="0"/>
              </a:rPr>
              <a:t>Median change from baseline to month 12: -11 vs. 1 mg/dL</a:t>
            </a:r>
          </a:p>
          <a:p>
            <a:pPr marL="1028700" lvl="1" indent="-571500">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No effect on HDL-C (1 vs. 0 mg/dL)</a:t>
            </a:r>
          </a:p>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Relative LDL-C-lowering from baseline with pitavastatin was generally consistent across the prespecified baseline subgroups, including by baseline LDL-C [Fig. 2]. </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Slightly larger reduction in Southeast/East Asia (36%) and slightly smaller among Black PWH in High Income countries (23%)</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No differences by CD4, HIV-1 RNA or ART duration (not shown)</a:t>
            </a:r>
          </a:p>
          <a:p>
            <a:pPr marL="571500" indent="-571500" algn="just">
              <a:lnSpc>
                <a:spcPct val="120000"/>
              </a:lnSpc>
              <a:buFont typeface="Arial" panose="020B0604020202020204" pitchFamily="34" charset="0"/>
              <a:buChar char="•"/>
            </a:pPr>
            <a:r>
              <a:rPr lang="en-US" sz="3600" dirty="0">
                <a:latin typeface="Arial" panose="020B0604020202020204" pitchFamily="34" charset="0"/>
                <a:cs typeface="Arial" panose="020B0604020202020204" pitchFamily="34" charset="0"/>
              </a:rPr>
              <a:t>Pitavastatin lowered the risk of having elevated LDL-C above the clinical care targets [Fig. 3].</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Risk of LDL-C ≥100 mg/dL was 68% lower with pitavastatin: </a:t>
            </a:r>
          </a:p>
          <a:p>
            <a:pPr marL="1485900" lvl="2" indent="-571500" algn="just">
              <a:lnSpc>
                <a:spcPct val="120000"/>
              </a:lnSpc>
              <a:buSzPct val="70000"/>
              <a:buFont typeface="Arial" panose="020B0604020202020204" pitchFamily="34" charset="0"/>
              <a:buChar char="‒"/>
            </a:pPr>
            <a:r>
              <a:rPr lang="en-US" sz="3600" dirty="0">
                <a:latin typeface="Arial" panose="020B0604020202020204" pitchFamily="34" charset="0"/>
                <a:cs typeface="Arial" panose="020B0604020202020204" pitchFamily="34" charset="0"/>
              </a:rPr>
              <a:t>82% met target with pitavastatin vs. 43% with placebo</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Risk of LDL-C ≥70 mg/dL was 35% lower with pitavastatin: </a:t>
            </a:r>
          </a:p>
          <a:p>
            <a:pPr marL="1485900" lvl="2" indent="-571500" algn="just">
              <a:lnSpc>
                <a:spcPct val="120000"/>
              </a:lnSpc>
              <a:buSzPct val="70000"/>
              <a:buFont typeface="Arial" panose="020B0604020202020204" pitchFamily="34" charset="0"/>
              <a:buChar char="‒"/>
            </a:pPr>
            <a:r>
              <a:rPr lang="en-US" sz="3600" dirty="0">
                <a:latin typeface="Arial" panose="020B0604020202020204" pitchFamily="34" charset="0"/>
                <a:cs typeface="Arial" panose="020B0604020202020204" pitchFamily="34" charset="0"/>
              </a:rPr>
              <a:t>42% met target with pitavastatin vs. 11% with placebo</a:t>
            </a:r>
          </a:p>
          <a:p>
            <a:pPr marL="1028700" lvl="1" indent="-571500" algn="just">
              <a:lnSpc>
                <a:spcPct val="120000"/>
              </a:lnSpc>
              <a:buSzPct val="70000"/>
              <a:buFont typeface="Courier New" panose="02070309020205020404" pitchFamily="49" charset="0"/>
              <a:buChar char="o"/>
            </a:pPr>
            <a:r>
              <a:rPr lang="en-US" sz="3600" dirty="0">
                <a:latin typeface="Arial" panose="020B0604020202020204" pitchFamily="34" charset="0"/>
                <a:cs typeface="Arial" panose="020B0604020202020204" pitchFamily="34" charset="0"/>
              </a:rPr>
              <a:t>Those with higher baseline LDL-C were less likely to meet the targets, reflective of the observed 30% reduction with pitavastatin. </a:t>
            </a:r>
          </a:p>
          <a:p>
            <a:pPr marL="1485900" lvl="2" indent="-571500" algn="just">
              <a:lnSpc>
                <a:spcPct val="120000"/>
              </a:lnSpc>
              <a:buSzPct val="70000"/>
              <a:buFont typeface="Arial" panose="020B0604020202020204" pitchFamily="34" charset="0"/>
              <a:buChar char="‒"/>
            </a:pPr>
            <a:r>
              <a:rPr lang="en-US" sz="3600" dirty="0">
                <a:latin typeface="Arial" panose="020B0604020202020204" pitchFamily="34" charset="0"/>
                <a:cs typeface="Arial" panose="020B0604020202020204" pitchFamily="34" charset="0"/>
              </a:rPr>
              <a:t>Among those with baseline LDL-C ≥130 mg/dL: </a:t>
            </a:r>
          </a:p>
          <a:p>
            <a:pPr marL="2857500" lvl="5" indent="-571500" algn="just">
              <a:lnSpc>
                <a:spcPct val="120000"/>
              </a:lnSpc>
              <a:buSzPct val="70000"/>
              <a:buFont typeface="Wingdings" panose="05000000000000000000" pitchFamily="2" charset="2"/>
              <a:buChar char="§"/>
            </a:pPr>
            <a:r>
              <a:rPr lang="en-US" sz="3600" dirty="0">
                <a:latin typeface="Arial" panose="020B0604020202020204" pitchFamily="34" charset="0"/>
                <a:cs typeface="Arial" panose="020B0604020202020204" pitchFamily="34" charset="0"/>
              </a:rPr>
              <a:t>62% vs. 9% met target LDL-C below 100 mg/dL</a:t>
            </a:r>
          </a:p>
          <a:p>
            <a:pPr marL="2857500" lvl="5" indent="-571500" algn="just">
              <a:lnSpc>
                <a:spcPct val="120000"/>
              </a:lnSpc>
              <a:buSzPct val="70000"/>
              <a:buFont typeface="Wingdings" panose="05000000000000000000" pitchFamily="2" charset="2"/>
              <a:buChar char="§"/>
            </a:pPr>
            <a:r>
              <a:rPr lang="en-US" sz="3600" dirty="0">
                <a:latin typeface="Arial" panose="020B0604020202020204" pitchFamily="34" charset="0"/>
                <a:cs typeface="Arial" panose="020B0604020202020204" pitchFamily="34" charset="0"/>
              </a:rPr>
              <a:t>14% vs. 1% met target LDL-C below 70 mg/dL</a:t>
            </a:r>
          </a:p>
        </p:txBody>
      </p:sp>
      <p:sp>
        <p:nvSpPr>
          <p:cNvPr id="18" name="Rectangle 17">
            <a:extLst>
              <a:ext uri="{FF2B5EF4-FFF2-40B4-BE49-F238E27FC236}">
                <a16:creationId xmlns:a16="http://schemas.microsoft.com/office/drawing/2014/main" id="{678733BE-059C-47B7-9415-5ADF2F3024F1}"/>
              </a:ext>
            </a:extLst>
          </p:cNvPr>
          <p:cNvSpPr/>
          <p:nvPr/>
        </p:nvSpPr>
        <p:spPr>
          <a:xfrm rot="5400000">
            <a:off x="22342886" y="-21528996"/>
            <a:ext cx="4876799" cy="479347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i="1">
                <a:latin typeface="Arial" panose="020B0604020202020204" pitchFamily="34" charset="0"/>
                <a:cs typeface="Arial" panose="020B0604020202020204" pitchFamily="34" charset="0"/>
              </a:rPr>
              <a:t>Title:</a:t>
            </a:r>
            <a:endParaRPr lang="en-US" i="1" dirty="0">
              <a:latin typeface="Arial" panose="020B0604020202020204" pitchFamily="34" charset="0"/>
              <a:cs typeface="Arial" panose="020B0604020202020204" pitchFamily="34" charset="0"/>
            </a:endParaRPr>
          </a:p>
        </p:txBody>
      </p:sp>
      <p:sp>
        <p:nvSpPr>
          <p:cNvPr id="5" name="Title 4">
            <a:extLst>
              <a:ext uri="{FF2B5EF4-FFF2-40B4-BE49-F238E27FC236}">
                <a16:creationId xmlns:a16="http://schemas.microsoft.com/office/drawing/2014/main" id="{DDC4359A-7BBB-495A-96DE-65574C0C88E6}"/>
              </a:ext>
            </a:extLst>
          </p:cNvPr>
          <p:cNvSpPr>
            <a:spLocks noGrp="1"/>
          </p:cNvSpPr>
          <p:nvPr>
            <p:ph type="ctrTitle"/>
          </p:nvPr>
        </p:nvSpPr>
        <p:spPr>
          <a:xfrm>
            <a:off x="13853160" y="5077325"/>
            <a:ext cx="21631977" cy="4206240"/>
          </a:xfrm>
          <a:solidFill>
            <a:schemeClr val="accent5">
              <a:lumMod val="50000"/>
            </a:schemeClr>
          </a:solidFill>
        </p:spPr>
        <p:txBody>
          <a:bodyPr wrap="square" lIns="457200" tIns="457200" rIns="457200" bIns="457200" anchor="ctr" anchorCtr="0">
            <a:noAutofit/>
          </a:bodyPr>
          <a:lstStyle/>
          <a:p>
            <a:pPr marL="411163">
              <a:lnSpc>
                <a:spcPct val="110000"/>
              </a:lnSpc>
              <a:spcBef>
                <a:spcPts val="0"/>
              </a:spcBef>
            </a:pPr>
            <a:br>
              <a:rPr lang="en-US" sz="7400" b="1"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7400" b="1" dirty="0">
                <a:solidFill>
                  <a:schemeClr val="bg1"/>
                </a:solidFill>
                <a:latin typeface="Arial" panose="020B0604020202020204" pitchFamily="34" charset="0"/>
                <a:ea typeface="Roboto" panose="02000000000000000000" pitchFamily="2" charset="0"/>
                <a:cs typeface="Arial" panose="020B0604020202020204" pitchFamily="34" charset="0"/>
              </a:rPr>
              <a:t>LDL-C reductions with pitavastatin </a:t>
            </a:r>
            <a:br>
              <a:rPr lang="en-US" sz="7400" b="1"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7400" b="1" dirty="0">
                <a:solidFill>
                  <a:schemeClr val="bg1"/>
                </a:solidFill>
                <a:latin typeface="Arial" panose="020B0604020202020204" pitchFamily="34" charset="0"/>
                <a:ea typeface="Roboto" panose="02000000000000000000" pitchFamily="2" charset="0"/>
                <a:cs typeface="Arial" panose="020B0604020202020204" pitchFamily="34" charset="0"/>
              </a:rPr>
              <a:t>strongly relate to MACE </a:t>
            </a:r>
            <a:br>
              <a:rPr lang="en-US" sz="7400" b="1" dirty="0">
                <a:solidFill>
                  <a:schemeClr val="bg1"/>
                </a:solidFill>
                <a:latin typeface="Arial" panose="020B0604020202020204" pitchFamily="34" charset="0"/>
                <a:ea typeface="Roboto" panose="02000000000000000000" pitchFamily="2" charset="0"/>
                <a:cs typeface="Arial" panose="020B0604020202020204" pitchFamily="34" charset="0"/>
              </a:rPr>
            </a:br>
            <a:r>
              <a:rPr lang="en-US" sz="7400" b="1" dirty="0">
                <a:solidFill>
                  <a:schemeClr val="bg1"/>
                </a:solidFill>
                <a:latin typeface="Arial" panose="020B0604020202020204" pitchFamily="34" charset="0"/>
                <a:ea typeface="Roboto" panose="02000000000000000000" pitchFamily="2" charset="0"/>
                <a:cs typeface="Arial" panose="020B0604020202020204" pitchFamily="34" charset="0"/>
              </a:rPr>
              <a:t>in PWH with </a:t>
            </a:r>
            <a:r>
              <a:rPr lang="en-US" sz="7400" b="1" u="sng" dirty="0">
                <a:solidFill>
                  <a:schemeClr val="bg1"/>
                </a:solidFill>
                <a:latin typeface="Arial" panose="020B0604020202020204" pitchFamily="34" charset="0"/>
                <a:ea typeface="Roboto" panose="02000000000000000000" pitchFamily="2" charset="0"/>
                <a:cs typeface="Arial" panose="020B0604020202020204" pitchFamily="34" charset="0"/>
              </a:rPr>
              <a:t>minimally</a:t>
            </a:r>
            <a:r>
              <a:rPr lang="en-US" sz="7400" b="1" dirty="0">
                <a:solidFill>
                  <a:schemeClr val="bg1"/>
                </a:solidFill>
                <a:latin typeface="Arial" panose="020B0604020202020204" pitchFamily="34" charset="0"/>
                <a:ea typeface="Roboto" panose="02000000000000000000" pitchFamily="2" charset="0"/>
                <a:cs typeface="Arial" panose="020B0604020202020204" pitchFamily="34" charset="0"/>
              </a:rPr>
              <a:t> elevated LDL-C </a:t>
            </a:r>
            <a:br>
              <a:rPr lang="en-US" sz="7400" b="1" dirty="0">
                <a:solidFill>
                  <a:schemeClr val="bg1"/>
                </a:solidFill>
                <a:latin typeface="Arial" panose="020B0604020202020204" pitchFamily="34" charset="0"/>
                <a:ea typeface="Roboto" panose="02000000000000000000" pitchFamily="2" charset="0"/>
                <a:cs typeface="Arial" panose="020B0604020202020204" pitchFamily="34" charset="0"/>
              </a:rPr>
            </a:br>
            <a:endParaRPr lang="en-US" sz="7400" b="1" dirty="0">
              <a:solidFill>
                <a:schemeClr val="bg1"/>
              </a:solidFill>
              <a:latin typeface="Arial" panose="020B0604020202020204" pitchFamily="34" charset="0"/>
              <a:ea typeface="Roboto" panose="02000000000000000000" pitchFamily="2" charset="0"/>
              <a:cs typeface="Arial" panose="020B0604020202020204" pitchFamily="34" charset="0"/>
            </a:endParaRPr>
          </a:p>
        </p:txBody>
      </p:sp>
      <p:sp>
        <p:nvSpPr>
          <p:cNvPr id="20" name="Rectangle 19">
            <a:extLst>
              <a:ext uri="{FF2B5EF4-FFF2-40B4-BE49-F238E27FC236}">
                <a16:creationId xmlns:a16="http://schemas.microsoft.com/office/drawing/2014/main" id="{6BA4CF46-E210-4322-91D1-2A41779F64E4}"/>
              </a:ext>
            </a:extLst>
          </p:cNvPr>
          <p:cNvSpPr/>
          <p:nvPr/>
        </p:nvSpPr>
        <p:spPr>
          <a:xfrm>
            <a:off x="857433" y="2448431"/>
            <a:ext cx="47706278" cy="2711961"/>
          </a:xfrm>
          <a:prstGeom prst="rect">
            <a:avLst/>
          </a:prstGeom>
        </p:spPr>
        <p:txBody>
          <a:bodyPr wrap="square">
            <a:spAutoFit/>
          </a:bodyPr>
          <a:lstStyle/>
          <a:p>
            <a:pPr algn="ctr"/>
            <a:r>
              <a:rPr lang="en-US" sz="3600" dirty="0">
                <a:latin typeface="Arial" panose="020B0604020202020204" pitchFamily="34" charset="0"/>
                <a:cs typeface="Arial" panose="020B0604020202020204" pitchFamily="34" charset="0"/>
              </a:rPr>
              <a:t>Triin Umbleja</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Mohammad U. Zafar</a:t>
            </a:r>
            <a:r>
              <a:rPr lang="en-US" sz="3600" baseline="30000" dirty="0">
                <a:latin typeface="Arial" panose="020B0604020202020204" pitchFamily="34" charset="0"/>
                <a:cs typeface="Arial" panose="020B0604020202020204" pitchFamily="34" charset="0"/>
              </a:rPr>
              <a:t>2</a:t>
            </a:r>
            <a:r>
              <a:rPr lang="en-US" sz="3600" dirty="0">
                <a:latin typeface="Arial" panose="020B0604020202020204" pitchFamily="34" charset="0"/>
                <a:cs typeface="Arial" panose="020B0604020202020204" pitchFamily="34" charset="0"/>
              </a:rPr>
              <a:t>, Sara McCallum</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 Arijeet K. Gattu</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 Markella V. Zanni</a:t>
            </a:r>
            <a:r>
              <a:rPr lang="en-US" sz="3600" baseline="30000" dirty="0">
                <a:latin typeface="Arial" panose="020B0604020202020204" pitchFamily="34" charset="0"/>
                <a:cs typeface="Arial" panose="020B0604020202020204" pitchFamily="34" charset="0"/>
              </a:rPr>
              <a:t>3</a:t>
            </a:r>
            <a:r>
              <a:rPr lang="en-US" sz="3600" dirty="0">
                <a:latin typeface="Arial" panose="020B0604020202020204" pitchFamily="34" charset="0"/>
                <a:cs typeface="Arial" panose="020B0604020202020204" pitchFamily="34" charset="0"/>
              </a:rPr>
              <a:t>, Marshall J. Glesby</a:t>
            </a:r>
            <a:r>
              <a:rPr lang="en-US" sz="3600" baseline="30000" dirty="0">
                <a:latin typeface="Arial" panose="020B0604020202020204" pitchFamily="34" charset="0"/>
                <a:cs typeface="Arial" panose="020B0604020202020204" pitchFamily="34" charset="0"/>
              </a:rPr>
              <a:t>4</a:t>
            </a:r>
            <a:r>
              <a:rPr lang="en-US" sz="3600" dirty="0">
                <a:latin typeface="Arial" panose="020B0604020202020204" pitchFamily="34" charset="0"/>
                <a:cs typeface="Arial" panose="020B0604020202020204" pitchFamily="34" charset="0"/>
              </a:rPr>
              <a:t>, Jack T. Stapleton</a:t>
            </a:r>
            <a:r>
              <a:rPr lang="en-US" sz="3600" baseline="30000" dirty="0">
                <a:latin typeface="Arial" panose="020B0604020202020204" pitchFamily="34" charset="0"/>
                <a:cs typeface="Arial" panose="020B0604020202020204" pitchFamily="34" charset="0"/>
              </a:rPr>
              <a:t>5</a:t>
            </a:r>
            <a:r>
              <a:rPr lang="en-US" sz="3600" dirty="0">
                <a:latin typeface="Arial" panose="020B0604020202020204" pitchFamily="34" charset="0"/>
                <a:cs typeface="Arial" panose="020B0604020202020204" pitchFamily="34" charset="0"/>
              </a:rPr>
              <a:t>, Michael Frank</a:t>
            </a:r>
            <a:r>
              <a:rPr lang="en-US" sz="3600" baseline="30000" dirty="0">
                <a:latin typeface="Arial" panose="020B0604020202020204" pitchFamily="34" charset="0"/>
                <a:cs typeface="Arial" panose="020B0604020202020204" pitchFamily="34" charset="0"/>
              </a:rPr>
              <a:t>6</a:t>
            </a:r>
            <a:r>
              <a:rPr lang="en-US" sz="3600" dirty="0">
                <a:latin typeface="Arial" panose="020B0604020202020204" pitchFamily="34" charset="0"/>
                <a:cs typeface="Arial" panose="020B0604020202020204" pitchFamily="34" charset="0"/>
              </a:rPr>
              <a:t>, Kim-Lien Nguyen</a:t>
            </a:r>
            <a:r>
              <a:rPr lang="en-US" sz="3600" baseline="30000" dirty="0">
                <a:latin typeface="Arial" panose="020B0604020202020204" pitchFamily="34" charset="0"/>
                <a:cs typeface="Arial" panose="020B0604020202020204" pitchFamily="34" charset="0"/>
              </a:rPr>
              <a:t>7</a:t>
            </a:r>
            <a:r>
              <a:rPr lang="en-US" sz="3600" dirty="0">
                <a:latin typeface="Arial" panose="020B0604020202020204" pitchFamily="34" charset="0"/>
                <a:cs typeface="Arial" panose="020B0604020202020204" pitchFamily="34" charset="0"/>
              </a:rPr>
              <a:t>, Rachel A. Bender Ignacio</a:t>
            </a:r>
            <a:r>
              <a:rPr lang="en-US" sz="3600" baseline="30000" dirty="0">
                <a:latin typeface="Arial" panose="020B0604020202020204" pitchFamily="34" charset="0"/>
                <a:cs typeface="Arial" panose="020B0604020202020204" pitchFamily="34" charset="0"/>
              </a:rPr>
              <a:t>8,9</a:t>
            </a:r>
            <a:r>
              <a:rPr lang="en-US" sz="3600" dirty="0">
                <a:latin typeface="Arial" panose="020B0604020202020204" pitchFamily="34" charset="0"/>
                <a:cs typeface="Arial" panose="020B0604020202020204" pitchFamily="34" charset="0"/>
              </a:rPr>
              <a:t>, Win Min Han</a:t>
            </a:r>
            <a:r>
              <a:rPr lang="en-US" sz="3600" baseline="30000" dirty="0">
                <a:latin typeface="Arial" panose="020B0604020202020204" pitchFamily="34" charset="0"/>
                <a:cs typeface="Arial" panose="020B0604020202020204" pitchFamily="34" charset="0"/>
              </a:rPr>
              <a:t>10,11</a:t>
            </a:r>
            <a:r>
              <a:rPr lang="en-US" sz="3600" dirty="0">
                <a:latin typeface="Arial" panose="020B0604020202020204" pitchFamily="34" charset="0"/>
                <a:cs typeface="Arial" panose="020B0604020202020204" pitchFamily="34" charset="0"/>
              </a:rPr>
              <a:t>, </a:t>
            </a:r>
          </a:p>
          <a:p>
            <a:pPr algn="ctr">
              <a:spcAft>
                <a:spcPts val="600"/>
              </a:spcAft>
            </a:pPr>
            <a:r>
              <a:rPr lang="en-US" sz="3600" dirty="0">
                <a:latin typeface="Arial" panose="020B0604020202020204" pitchFamily="34" charset="0"/>
                <a:cs typeface="Arial" panose="020B0604020202020204" pitchFamily="34" charset="0"/>
              </a:rPr>
              <a:t>Pamela S. Douglas</a:t>
            </a:r>
            <a:r>
              <a:rPr lang="en-US" sz="3600" baseline="30000" dirty="0">
                <a:latin typeface="Arial" panose="020B0604020202020204" pitchFamily="34" charset="0"/>
                <a:cs typeface="Arial" panose="020B0604020202020204" pitchFamily="34" charset="0"/>
              </a:rPr>
              <a:t>12</a:t>
            </a:r>
            <a:r>
              <a:rPr lang="en-US" sz="3600" dirty="0">
                <a:latin typeface="Arial" panose="020B0604020202020204" pitchFamily="34" charset="0"/>
                <a:cs typeface="Arial" panose="020B0604020202020204" pitchFamily="34" charset="0"/>
              </a:rPr>
              <a:t>, Judith A. Aberg</a:t>
            </a:r>
            <a:r>
              <a:rPr lang="en-US" sz="3600" baseline="30000" dirty="0">
                <a:latin typeface="Arial" panose="020B0604020202020204" pitchFamily="34" charset="0"/>
                <a:cs typeface="Arial" panose="020B0604020202020204" pitchFamily="34" charset="0"/>
              </a:rPr>
              <a:t>13</a:t>
            </a:r>
            <a:r>
              <a:rPr lang="en-US" sz="3600" dirty="0">
                <a:latin typeface="Arial" panose="020B0604020202020204" pitchFamily="34" charset="0"/>
                <a:cs typeface="Arial" panose="020B0604020202020204" pitchFamily="34" charset="0"/>
              </a:rPr>
              <a:t>, Heather J. Ribaudo</a:t>
            </a:r>
            <a:r>
              <a:rPr lang="en-US" sz="3600" baseline="30000" dirty="0">
                <a:latin typeface="Arial" panose="020B0604020202020204" pitchFamily="34" charset="0"/>
                <a:cs typeface="Arial" panose="020B0604020202020204" pitchFamily="34" charset="0"/>
              </a:rPr>
              <a:t>1</a:t>
            </a:r>
            <a:r>
              <a:rPr lang="en-US" sz="3600" dirty="0">
                <a:latin typeface="Arial" panose="020B0604020202020204" pitchFamily="34" charset="0"/>
                <a:cs typeface="Arial" panose="020B0604020202020204" pitchFamily="34" charset="0"/>
              </a:rPr>
              <a:t>, </a:t>
            </a:r>
            <a:r>
              <a:rPr lang="en-US" sz="3600" b="1" dirty="0">
                <a:latin typeface="Arial" panose="020B0604020202020204" pitchFamily="34" charset="0"/>
                <a:cs typeface="Arial" panose="020B0604020202020204" pitchFamily="34" charset="0"/>
              </a:rPr>
              <a:t>Steven K. Grinspoon</a:t>
            </a:r>
            <a:r>
              <a:rPr lang="en-US" sz="3600" b="1" baseline="30000" dirty="0">
                <a:latin typeface="Arial" panose="020B0604020202020204" pitchFamily="34" charset="0"/>
                <a:cs typeface="Arial" panose="020B0604020202020204" pitchFamily="34" charset="0"/>
              </a:rPr>
              <a:t>3</a:t>
            </a:r>
            <a:r>
              <a:rPr lang="en-US" sz="3600" b="1" dirty="0">
                <a:latin typeface="Arial" panose="020B0604020202020204" pitchFamily="34" charset="0"/>
                <a:cs typeface="Arial" panose="020B0604020202020204" pitchFamily="34" charset="0"/>
              </a:rPr>
              <a:t> </a:t>
            </a:r>
            <a:r>
              <a:rPr lang="en-US" sz="3600" dirty="0">
                <a:latin typeface="Arial" panose="020B0604020202020204" pitchFamily="34" charset="0"/>
                <a:cs typeface="Arial" panose="020B0604020202020204" pitchFamily="34" charset="0"/>
              </a:rPr>
              <a:t>on behalf of the REPRIEVE Study Team</a:t>
            </a:r>
          </a:p>
          <a:p>
            <a:pPr algn="ctr"/>
            <a:r>
              <a:rPr lang="en-US" baseline="30000" dirty="0">
                <a:latin typeface="Arial" panose="020B0604020202020204" pitchFamily="34" charset="0"/>
                <a:cs typeface="Arial" panose="020B0604020202020204" pitchFamily="34" charset="0"/>
              </a:rPr>
              <a:t>1</a:t>
            </a:r>
            <a:r>
              <a:rPr lang="en-US" dirty="0">
                <a:latin typeface="Arial" panose="020B0604020202020204" pitchFamily="34" charset="0"/>
                <a:cs typeface="Arial" panose="020B0604020202020204" pitchFamily="34" charset="0"/>
              </a:rPr>
              <a:t>Center for Biostatistics in AIDS Research, Harvard T.H. Chan School of Public Health, Boston, MA, USA; </a:t>
            </a:r>
            <a:r>
              <a:rPr lang="en-US" baseline="30000" dirty="0">
                <a:latin typeface="Arial" panose="020B0604020202020204" pitchFamily="34" charset="0"/>
                <a:cs typeface="Arial" panose="020B0604020202020204" pitchFamily="34" charset="0"/>
              </a:rPr>
              <a:t>2</a:t>
            </a:r>
            <a:r>
              <a:rPr lang="en-US" dirty="0">
                <a:latin typeface="Arial" panose="020B0604020202020204" pitchFamily="34" charset="0"/>
                <a:cs typeface="Arial" panose="020B0604020202020204" pitchFamily="34" charset="0"/>
              </a:rPr>
              <a:t>Atherothrombosis Research Unit, Mount Sinai </a:t>
            </a:r>
            <a:r>
              <a:rPr lang="en-US" dirty="0" err="1">
                <a:latin typeface="Arial" panose="020B0604020202020204" pitchFamily="34" charset="0"/>
                <a:cs typeface="Arial" panose="020B0604020202020204" pitchFamily="34" charset="0"/>
              </a:rPr>
              <a:t>Fuster</a:t>
            </a:r>
            <a:r>
              <a:rPr lang="en-US" dirty="0">
                <a:latin typeface="Arial" panose="020B0604020202020204" pitchFamily="34" charset="0"/>
                <a:cs typeface="Arial" panose="020B0604020202020204" pitchFamily="34" charset="0"/>
              </a:rPr>
              <a:t> Heart Hospital, Icahn School of Medicine at Mount Sinai, New York, NY, USA; </a:t>
            </a:r>
            <a:r>
              <a:rPr lang="en-US" baseline="30000" dirty="0">
                <a:latin typeface="Arial" panose="020B0604020202020204" pitchFamily="34" charset="0"/>
                <a:cs typeface="Arial" panose="020B0604020202020204" pitchFamily="34" charset="0"/>
              </a:rPr>
              <a:t>3</a:t>
            </a:r>
            <a:r>
              <a:rPr lang="en-US" dirty="0">
                <a:latin typeface="Arial" panose="020B0604020202020204" pitchFamily="34" charset="0"/>
                <a:cs typeface="Arial" panose="020B0604020202020204" pitchFamily="34" charset="0"/>
              </a:rPr>
              <a:t>Metabolism Unit, Massachusetts General Hospital and Harvard Medical School, Boston, MA, USA; </a:t>
            </a:r>
            <a:r>
              <a:rPr lang="en-US" baseline="30000" dirty="0">
                <a:latin typeface="Arial" panose="020B0604020202020204" pitchFamily="34" charset="0"/>
                <a:cs typeface="Arial" panose="020B0604020202020204" pitchFamily="34" charset="0"/>
              </a:rPr>
              <a:t>4</a:t>
            </a:r>
            <a:r>
              <a:rPr lang="en-US" dirty="0">
                <a:latin typeface="Arial" panose="020B0604020202020204" pitchFamily="34" charset="0"/>
                <a:cs typeface="Arial" panose="020B0604020202020204" pitchFamily="34" charset="0"/>
              </a:rPr>
              <a:t>Division of Infectious Diseases, Department of Medicine, Weill Cornell Medicine, New York, NY;</a:t>
            </a:r>
          </a:p>
          <a:p>
            <a:pPr algn="ctr"/>
            <a:r>
              <a:rPr lang="en-US" baseline="30000" dirty="0">
                <a:latin typeface="Arial" panose="020B0604020202020204" pitchFamily="34" charset="0"/>
                <a:cs typeface="Arial" panose="020B0604020202020204" pitchFamily="34" charset="0"/>
              </a:rPr>
              <a:t>5</a:t>
            </a:r>
            <a:r>
              <a:rPr lang="en-US" dirty="0">
                <a:latin typeface="Arial" panose="020B0604020202020204" pitchFamily="34" charset="0"/>
                <a:cs typeface="Arial" panose="020B0604020202020204" pitchFamily="34" charset="0"/>
              </a:rPr>
              <a:t>The University of Iowa and The Iowa City VA Healthcare System, Iowa City, IA, USA; </a:t>
            </a:r>
            <a:r>
              <a:rPr lang="en-US" baseline="30000" dirty="0">
                <a:latin typeface="Arial" panose="020B0604020202020204" pitchFamily="34" charset="0"/>
                <a:cs typeface="Arial" panose="020B0604020202020204" pitchFamily="34" charset="0"/>
              </a:rPr>
              <a:t>6</a:t>
            </a:r>
            <a:r>
              <a:rPr lang="en-US" dirty="0">
                <a:latin typeface="Arial" panose="020B0604020202020204" pitchFamily="34" charset="0"/>
                <a:cs typeface="Arial" panose="020B0604020202020204" pitchFamily="34" charset="0"/>
              </a:rPr>
              <a:t>Division of Infectious Diseases, Medical College of Wisconsin, Milwaukee, WI, USA; </a:t>
            </a:r>
            <a:r>
              <a:rPr lang="en-US" baseline="30000" dirty="0">
                <a:latin typeface="Arial" panose="020B0604020202020204" pitchFamily="34" charset="0"/>
                <a:cs typeface="Arial" panose="020B0604020202020204" pitchFamily="34" charset="0"/>
              </a:rPr>
              <a:t>7</a:t>
            </a:r>
            <a:r>
              <a:rPr lang="en-US" dirty="0">
                <a:latin typeface="Arial" panose="020B0604020202020204" pitchFamily="34" charset="0"/>
                <a:cs typeface="Arial" panose="020B0604020202020204" pitchFamily="34" charset="0"/>
              </a:rPr>
              <a:t>Division of Cardiology, David Geffen School of Medicine at UCLA and VA Greater Los Angeles Healthcare System, Los Angeles, CA, USA; </a:t>
            </a:r>
            <a:r>
              <a:rPr lang="en-US" baseline="30000" dirty="0">
                <a:latin typeface="Arial" panose="020B0604020202020204" pitchFamily="34" charset="0"/>
                <a:cs typeface="Arial" panose="020B0604020202020204" pitchFamily="34" charset="0"/>
              </a:rPr>
              <a:t>8</a:t>
            </a:r>
            <a:r>
              <a:rPr lang="en-US" dirty="0">
                <a:latin typeface="Arial" panose="020B0604020202020204" pitchFamily="34" charset="0"/>
                <a:cs typeface="Arial" panose="020B0604020202020204" pitchFamily="34" charset="0"/>
              </a:rPr>
              <a:t>Division of Allergy and Infectious Diseases, University of Washington, Seattle, WA, USA; </a:t>
            </a:r>
          </a:p>
          <a:p>
            <a:pPr algn="ctr"/>
            <a:r>
              <a:rPr lang="en-US" baseline="30000" dirty="0">
                <a:latin typeface="Arial" panose="020B0604020202020204" pitchFamily="34" charset="0"/>
                <a:cs typeface="Arial" panose="020B0604020202020204" pitchFamily="34" charset="0"/>
              </a:rPr>
              <a:t>9</a:t>
            </a:r>
            <a:r>
              <a:rPr lang="en-US" dirty="0">
                <a:latin typeface="Arial" panose="020B0604020202020204" pitchFamily="34" charset="0"/>
                <a:cs typeface="Arial" panose="020B0604020202020204" pitchFamily="34" charset="0"/>
              </a:rPr>
              <a:t>Vaccine and Infectious Disease Division, Fred Hutch Cancer Center, Seattle, WA, USA; </a:t>
            </a:r>
            <a:r>
              <a:rPr lang="en-US" baseline="30000" dirty="0">
                <a:latin typeface="Arial" panose="020B0604020202020204" pitchFamily="34" charset="0"/>
                <a:cs typeface="Arial" panose="020B0604020202020204" pitchFamily="34" charset="0"/>
              </a:rPr>
              <a:t>10</a:t>
            </a:r>
            <a:r>
              <a:rPr lang="en-US" dirty="0">
                <a:latin typeface="Arial" panose="020B0604020202020204" pitchFamily="34" charset="0"/>
                <a:cs typeface="Arial" panose="020B0604020202020204" pitchFamily="34" charset="0"/>
              </a:rPr>
              <a:t>HIV-NAT, Thai Red Cross AIDS and Infectious Diseases Research Centre, Bangkok, Thailand; </a:t>
            </a:r>
            <a:r>
              <a:rPr lang="en-US" baseline="30000" dirty="0">
                <a:latin typeface="Arial" panose="020B0604020202020204" pitchFamily="34" charset="0"/>
                <a:cs typeface="Arial" panose="020B0604020202020204" pitchFamily="34" charset="0"/>
              </a:rPr>
              <a:t>11</a:t>
            </a:r>
            <a:r>
              <a:rPr lang="en-US" dirty="0">
                <a:latin typeface="Arial" panose="020B0604020202020204" pitchFamily="34" charset="0"/>
                <a:cs typeface="Arial" panose="020B0604020202020204" pitchFamily="34" charset="0"/>
              </a:rPr>
              <a:t>The Kirby Institute, UNSW Sydney, Sydney, Australia; </a:t>
            </a:r>
            <a:r>
              <a:rPr lang="en-US" baseline="30000" dirty="0">
                <a:latin typeface="Arial" panose="020B0604020202020204" pitchFamily="34" charset="0"/>
                <a:cs typeface="Arial" panose="020B0604020202020204" pitchFamily="34" charset="0"/>
              </a:rPr>
              <a:t>12</a:t>
            </a:r>
            <a:r>
              <a:rPr lang="en-US" dirty="0">
                <a:latin typeface="Arial" panose="020B0604020202020204" pitchFamily="34" charset="0"/>
                <a:cs typeface="Arial" panose="020B0604020202020204" pitchFamily="34" charset="0"/>
              </a:rPr>
              <a:t>Duke Clinical Research Institute, Duke University School of Medicine, Durham, NC, USA; </a:t>
            </a:r>
            <a:r>
              <a:rPr lang="en-US" baseline="30000" dirty="0">
                <a:latin typeface="Arial" panose="020B0604020202020204" pitchFamily="34" charset="0"/>
                <a:cs typeface="Arial" panose="020B0604020202020204" pitchFamily="34" charset="0"/>
              </a:rPr>
              <a:t>13</a:t>
            </a:r>
            <a:r>
              <a:rPr lang="en-US" dirty="0">
                <a:latin typeface="Arial" panose="020B0604020202020204" pitchFamily="34" charset="0"/>
                <a:cs typeface="Arial" panose="020B0604020202020204" pitchFamily="34" charset="0"/>
              </a:rPr>
              <a:t>Division of Infectious Diseases, Icahn School of Medicine at Mount Sinai, New York, NY, USA</a:t>
            </a:r>
          </a:p>
          <a:p>
            <a:pPr>
              <a:lnSpc>
                <a:spcPct val="120000"/>
              </a:lnSpc>
            </a:pPr>
            <a:endParaRPr lang="en-US" sz="3600" dirty="0">
              <a:latin typeface="Arial" panose="020B0604020202020204" pitchFamily="34" charset="0"/>
              <a:cs typeface="Arial" panose="020B0604020202020204" pitchFamily="34" charset="0"/>
            </a:endParaRPr>
          </a:p>
        </p:txBody>
      </p:sp>
      <p:sp>
        <p:nvSpPr>
          <p:cNvPr id="21" name="TextBox 20">
            <a:extLst>
              <a:ext uri="{FF2B5EF4-FFF2-40B4-BE49-F238E27FC236}">
                <a16:creationId xmlns:a16="http://schemas.microsoft.com/office/drawing/2014/main" id="{CAC155C6-7E35-4156-B9B3-271571AF60CC}"/>
              </a:ext>
            </a:extLst>
          </p:cNvPr>
          <p:cNvSpPr txBox="1"/>
          <p:nvPr/>
        </p:nvSpPr>
        <p:spPr>
          <a:xfrm>
            <a:off x="5035757" y="943051"/>
            <a:ext cx="38404800" cy="1200329"/>
          </a:xfrm>
          <a:prstGeom prst="rect">
            <a:avLst/>
          </a:prstGeom>
          <a:noFill/>
        </p:spPr>
        <p:txBody>
          <a:bodyPr wrap="square" rtlCol="0">
            <a:spAutoFit/>
          </a:bodyPr>
          <a:lstStyle/>
          <a:p>
            <a:pPr algn="ctr"/>
            <a:r>
              <a:rPr lang="en-US" sz="7200" b="1" i="1" dirty="0">
                <a:latin typeface="Arial" panose="020B0604020202020204" pitchFamily="34" charset="0"/>
                <a:cs typeface="Arial" panose="020B0604020202020204" pitchFamily="34" charset="0"/>
              </a:rPr>
              <a:t>Pitavastatin Effects on Lipids in Relation to MACE: a REPRIEVE Secondary Analysis</a:t>
            </a:r>
            <a:endParaRPr lang="en-US" sz="7200" i="1" dirty="0">
              <a:latin typeface="Arial" panose="020B0604020202020204" pitchFamily="34" charset="0"/>
              <a:cs typeface="Arial" panose="020B0604020202020204" pitchFamily="34" charset="0"/>
            </a:endParaRPr>
          </a:p>
        </p:txBody>
      </p:sp>
      <p:sp>
        <p:nvSpPr>
          <p:cNvPr id="4" name="TextBox 3"/>
          <p:cNvSpPr txBox="1"/>
          <p:nvPr/>
        </p:nvSpPr>
        <p:spPr>
          <a:xfrm>
            <a:off x="43950457" y="495412"/>
            <a:ext cx="4798225" cy="1200329"/>
          </a:xfrm>
          <a:prstGeom prst="rect">
            <a:avLst/>
          </a:prstGeom>
          <a:solidFill>
            <a:schemeClr val="accent1">
              <a:lumMod val="75000"/>
            </a:schemeClr>
          </a:solidFill>
        </p:spPr>
        <p:txBody>
          <a:bodyPr wrap="square" rtlCol="0">
            <a:spAutoFit/>
          </a:bodyPr>
          <a:lstStyle/>
          <a:p>
            <a:pPr algn="ctr"/>
            <a:r>
              <a:rPr lang="en-US" sz="7200" dirty="0">
                <a:solidFill>
                  <a:schemeClr val="bg1"/>
                </a:solidFill>
                <a:latin typeface="Arial" panose="020B0604020202020204" pitchFamily="34" charset="0"/>
                <a:cs typeface="Arial" panose="020B0604020202020204" pitchFamily="34" charset="0"/>
              </a:rPr>
              <a:t>655</a:t>
            </a:r>
          </a:p>
        </p:txBody>
      </p:sp>
      <p:graphicFrame>
        <p:nvGraphicFramePr>
          <p:cNvPr id="22" name="Table 7">
            <a:extLst>
              <a:ext uri="{FF2B5EF4-FFF2-40B4-BE49-F238E27FC236}">
                <a16:creationId xmlns:a16="http://schemas.microsoft.com/office/drawing/2014/main" id="{6A50FB59-CBF9-401D-B0EB-2105279AFED0}"/>
              </a:ext>
            </a:extLst>
          </p:cNvPr>
          <p:cNvGraphicFramePr>
            <a:graphicFrameLocks noGrp="1"/>
          </p:cNvGraphicFramePr>
          <p:nvPr>
            <p:extLst>
              <p:ext uri="{D42A27DB-BD31-4B8C-83A1-F6EECF244321}">
                <p14:modId xmlns:p14="http://schemas.microsoft.com/office/powerpoint/2010/main" val="1593413995"/>
              </p:ext>
            </p:extLst>
          </p:nvPr>
        </p:nvGraphicFramePr>
        <p:xfrm>
          <a:off x="859536" y="24859004"/>
          <a:ext cx="12435840" cy="7366000"/>
        </p:xfrm>
        <a:graphic>
          <a:graphicData uri="http://schemas.openxmlformats.org/drawingml/2006/table">
            <a:tbl>
              <a:tblPr firstRow="1" bandRow="1">
                <a:tableStyleId>{5C22544A-7EE6-4342-B048-85BDC9FD1C3A}</a:tableStyleId>
              </a:tblPr>
              <a:tblGrid>
                <a:gridCol w="6440332">
                  <a:extLst>
                    <a:ext uri="{9D8B030D-6E8A-4147-A177-3AD203B41FA5}">
                      <a16:colId xmlns:a16="http://schemas.microsoft.com/office/drawing/2014/main" val="567576891"/>
                    </a:ext>
                  </a:extLst>
                </a:gridCol>
                <a:gridCol w="2969203">
                  <a:extLst>
                    <a:ext uri="{9D8B030D-6E8A-4147-A177-3AD203B41FA5}">
                      <a16:colId xmlns:a16="http://schemas.microsoft.com/office/drawing/2014/main" val="1471854852"/>
                    </a:ext>
                  </a:extLst>
                </a:gridCol>
                <a:gridCol w="3026305">
                  <a:extLst>
                    <a:ext uri="{9D8B030D-6E8A-4147-A177-3AD203B41FA5}">
                      <a16:colId xmlns:a16="http://schemas.microsoft.com/office/drawing/2014/main" val="489196138"/>
                    </a:ext>
                  </a:extLst>
                </a:gridCol>
              </a:tblGrid>
              <a:tr h="1031240">
                <a:tc>
                  <a:txBody>
                    <a:bodyPr/>
                    <a:lstStyle/>
                    <a:p>
                      <a:r>
                        <a:rPr lang="en-US" sz="3200" dirty="0">
                          <a:latin typeface="Arial" panose="020B0604020202020204" pitchFamily="34" charset="0"/>
                          <a:cs typeface="Arial" panose="020B0604020202020204" pitchFamily="34" charset="0"/>
                        </a:rPr>
                        <a:t>Participant Characteristics</a:t>
                      </a:r>
                    </a:p>
                  </a:txBody>
                  <a:tcPr marL="71120" marR="71120" marT="35560" marB="3556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solidFill>
                      <a:schemeClr val="tx1">
                        <a:lumMod val="75000"/>
                        <a:lumOff val="25000"/>
                      </a:schemeClr>
                    </a:solidFill>
                  </a:tcPr>
                </a:tc>
                <a:tc>
                  <a:txBody>
                    <a:bodyPr/>
                    <a:lstStyle/>
                    <a:p>
                      <a:pPr algn="ctr"/>
                      <a:r>
                        <a:rPr lang="en-US" sz="3200" dirty="0">
                          <a:latin typeface="Arial" panose="020B0604020202020204" pitchFamily="34" charset="0"/>
                          <a:cs typeface="Arial" panose="020B0604020202020204" pitchFamily="34" charset="0"/>
                        </a:rPr>
                        <a:t>Pitavastatin (N=3888)</a:t>
                      </a:r>
                    </a:p>
                  </a:txBody>
                  <a:tcPr marL="71120" marR="71120" marT="35560" marB="35560">
                    <a:lnT w="12700" cap="flat" cmpd="sng" algn="ctr">
                      <a:solidFill>
                        <a:schemeClr val="tx1"/>
                      </a:solidFill>
                      <a:prstDash val="solid"/>
                      <a:round/>
                      <a:headEnd type="none" w="med" len="med"/>
                      <a:tailEnd type="none" w="med" len="med"/>
                    </a:lnT>
                    <a:solidFill>
                      <a:srgbClr val="470055"/>
                    </a:solidFill>
                  </a:tcPr>
                </a:tc>
                <a:tc>
                  <a:txBody>
                    <a:bodyPr/>
                    <a:lstStyle/>
                    <a:p>
                      <a:pPr algn="ctr"/>
                      <a:r>
                        <a:rPr lang="en-US" sz="3200" dirty="0">
                          <a:latin typeface="Arial" panose="020B0604020202020204" pitchFamily="34" charset="0"/>
                          <a:cs typeface="Arial" panose="020B0604020202020204" pitchFamily="34" charset="0"/>
                        </a:rPr>
                        <a:t>Placebo (N=3881)</a:t>
                      </a:r>
                    </a:p>
                  </a:txBody>
                  <a:tcPr marL="71120" marR="71120" marT="35560" marB="35560">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1F918C"/>
                    </a:solidFill>
                  </a:tcPr>
                </a:tc>
                <a:extLst>
                  <a:ext uri="{0D108BD9-81ED-4DB2-BD59-A6C34878D82A}">
                    <a16:rowId xmlns:a16="http://schemas.microsoft.com/office/drawing/2014/main" val="3423914300"/>
                  </a:ext>
                </a:extLst>
              </a:tr>
              <a:tr h="551180">
                <a:tc>
                  <a:txBody>
                    <a:bodyPr/>
                    <a:lstStyle/>
                    <a:p>
                      <a:r>
                        <a:rPr lang="en-US" sz="3200" dirty="0">
                          <a:latin typeface="Arial" panose="020B0604020202020204" pitchFamily="34" charset="0"/>
                          <a:cs typeface="Arial" panose="020B0604020202020204" pitchFamily="34" charset="0"/>
                        </a:rPr>
                        <a:t> Age (years)</a:t>
                      </a:r>
                    </a:p>
                  </a:txBody>
                  <a:tcPr marL="71120" marR="71120" marT="35560" marB="3556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3200" dirty="0">
                          <a:latin typeface="Arial" panose="020B0604020202020204" pitchFamily="34" charset="0"/>
                          <a:cs typeface="Arial" panose="020B0604020202020204" pitchFamily="34" charset="0"/>
                        </a:rPr>
                        <a:t>50</a:t>
                      </a:r>
                    </a:p>
                  </a:txBody>
                  <a:tcPr marL="71120" marR="71120" marT="35560" marB="35560">
                    <a:solidFill>
                      <a:schemeClr val="bg1">
                        <a:lumMod val="95000"/>
                      </a:schemeClr>
                    </a:solidFill>
                  </a:tcPr>
                </a:tc>
                <a:tc>
                  <a:txBody>
                    <a:bodyPr/>
                    <a:lstStyle/>
                    <a:p>
                      <a:pPr algn="ctr"/>
                      <a:r>
                        <a:rPr lang="en-US" sz="3200" dirty="0">
                          <a:latin typeface="Arial" panose="020B0604020202020204" pitchFamily="34" charset="0"/>
                          <a:cs typeface="Arial" panose="020B0604020202020204" pitchFamily="34" charset="0"/>
                        </a:rPr>
                        <a:t>50</a:t>
                      </a:r>
                    </a:p>
                  </a:txBody>
                  <a:tcPr marL="71120" marR="71120" marT="35560" marB="35560">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79452277"/>
                  </a:ext>
                </a:extLst>
              </a:tr>
              <a:tr h="551180">
                <a:tc>
                  <a:txBody>
                    <a:bodyPr/>
                    <a:lstStyle/>
                    <a:p>
                      <a:r>
                        <a:rPr lang="en-US" sz="3200" dirty="0">
                          <a:latin typeface="Arial" panose="020B0604020202020204" pitchFamily="34" charset="0"/>
                          <a:cs typeface="Arial" panose="020B0604020202020204" pitchFamily="34" charset="0"/>
                        </a:rPr>
                        <a:t> Female sex</a:t>
                      </a:r>
                    </a:p>
                  </a:txBody>
                  <a:tcPr marL="71120" marR="71120" marT="35560" marB="35560">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3200" dirty="0">
                          <a:latin typeface="Arial" panose="020B0604020202020204" pitchFamily="34" charset="0"/>
                          <a:cs typeface="Arial" panose="020B0604020202020204" pitchFamily="34" charset="0"/>
                        </a:rPr>
                        <a:t>31%</a:t>
                      </a:r>
                    </a:p>
                  </a:txBody>
                  <a:tcPr marL="71120" marR="71120" marT="35560" marB="35560">
                    <a:solidFill>
                      <a:schemeClr val="bg2"/>
                    </a:solidFill>
                  </a:tcPr>
                </a:tc>
                <a:tc>
                  <a:txBody>
                    <a:bodyPr/>
                    <a:lstStyle/>
                    <a:p>
                      <a:pPr algn="ctr"/>
                      <a:r>
                        <a:rPr lang="en-US" sz="3200" dirty="0">
                          <a:latin typeface="Arial" panose="020B0604020202020204" pitchFamily="34" charset="0"/>
                          <a:cs typeface="Arial" panose="020B0604020202020204" pitchFamily="34" charset="0"/>
                        </a:rPr>
                        <a:t>31%</a:t>
                      </a:r>
                    </a:p>
                  </a:txBody>
                  <a:tcPr marL="71120" marR="71120" marT="35560" marB="35560">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970406719"/>
                  </a:ext>
                </a:extLst>
              </a:tr>
              <a:tr h="551180">
                <a:tc>
                  <a:txBody>
                    <a:bodyPr/>
                    <a:lstStyle/>
                    <a:p>
                      <a:r>
                        <a:rPr lang="en-US" sz="3200" dirty="0">
                          <a:latin typeface="Arial" panose="020B0604020202020204" pitchFamily="34" charset="0"/>
                          <a:cs typeface="Arial" panose="020B0604020202020204" pitchFamily="34" charset="0"/>
                        </a:rPr>
                        <a:t> Black or African American</a:t>
                      </a:r>
                    </a:p>
                  </a:txBody>
                  <a:tcPr marL="71120" marR="71120" marT="35560" marB="3556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algn="ctr"/>
                      <a:r>
                        <a:rPr lang="en-US" sz="3200" dirty="0">
                          <a:latin typeface="Arial" panose="020B0604020202020204" pitchFamily="34" charset="0"/>
                          <a:cs typeface="Arial" panose="020B0604020202020204" pitchFamily="34" charset="0"/>
                        </a:rPr>
                        <a:t>40%</a:t>
                      </a:r>
                    </a:p>
                  </a:txBody>
                  <a:tcPr marL="71120" marR="71120" marT="35560" marB="35560">
                    <a:solidFill>
                      <a:schemeClr val="bg1">
                        <a:lumMod val="95000"/>
                      </a:schemeClr>
                    </a:solidFill>
                  </a:tcPr>
                </a:tc>
                <a:tc>
                  <a:txBody>
                    <a:bodyPr/>
                    <a:lstStyle/>
                    <a:p>
                      <a:pPr algn="ctr"/>
                      <a:r>
                        <a:rPr lang="en-US" sz="3200" dirty="0">
                          <a:latin typeface="Arial" panose="020B0604020202020204" pitchFamily="34" charset="0"/>
                          <a:cs typeface="Arial" panose="020B0604020202020204" pitchFamily="34" charset="0"/>
                        </a:rPr>
                        <a:t>42%</a:t>
                      </a:r>
                    </a:p>
                  </a:txBody>
                  <a:tcPr marL="71120" marR="71120" marT="35560" marB="35560">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1535640628"/>
                  </a:ext>
                </a:extLst>
              </a:tr>
              <a:tr h="551180">
                <a:tc>
                  <a:txBody>
                    <a:bodyPr/>
                    <a:lstStyle/>
                    <a:p>
                      <a:r>
                        <a:rPr lang="en-US" sz="3200" dirty="0">
                          <a:latin typeface="Arial" panose="020B0604020202020204" pitchFamily="34" charset="0"/>
                          <a:cs typeface="Arial" panose="020B0604020202020204" pitchFamily="34" charset="0"/>
                        </a:rPr>
                        <a:t> 10-yr ASCVD risk by PCE (%)</a:t>
                      </a:r>
                    </a:p>
                  </a:txBody>
                  <a:tcPr marL="71120" marR="71120" marT="35560" marB="35560">
                    <a:lnL w="12700" cap="flat" cmpd="sng" algn="ctr">
                      <a:solidFill>
                        <a:schemeClr val="tx1"/>
                      </a:solidFill>
                      <a:prstDash val="solid"/>
                      <a:round/>
                      <a:headEnd type="none" w="med" len="med"/>
                      <a:tailEnd type="none" w="med" len="med"/>
                    </a:lnL>
                    <a:solidFill>
                      <a:schemeClr val="bg2"/>
                    </a:solidFill>
                  </a:tcPr>
                </a:tc>
                <a:tc>
                  <a:txBody>
                    <a:bodyPr/>
                    <a:lstStyle/>
                    <a:p>
                      <a:pPr algn="ctr"/>
                      <a:r>
                        <a:rPr lang="en-US" sz="3200" dirty="0">
                          <a:latin typeface="Arial" panose="020B0604020202020204" pitchFamily="34" charset="0"/>
                          <a:cs typeface="Arial" panose="020B0604020202020204" pitchFamily="34" charset="0"/>
                        </a:rPr>
                        <a:t>4.5</a:t>
                      </a:r>
                    </a:p>
                  </a:txBody>
                  <a:tcPr marL="71120" marR="71120" marT="35560" marB="35560">
                    <a:solidFill>
                      <a:schemeClr val="bg2"/>
                    </a:solidFill>
                  </a:tcPr>
                </a:tc>
                <a:tc>
                  <a:txBody>
                    <a:bodyPr/>
                    <a:lstStyle/>
                    <a:p>
                      <a:pPr algn="ctr"/>
                      <a:r>
                        <a:rPr lang="en-US" sz="3200" dirty="0">
                          <a:latin typeface="Arial" panose="020B0604020202020204" pitchFamily="34" charset="0"/>
                          <a:cs typeface="Arial" panose="020B0604020202020204" pitchFamily="34" charset="0"/>
                        </a:rPr>
                        <a:t>4.5</a:t>
                      </a:r>
                    </a:p>
                  </a:txBody>
                  <a:tcPr marL="71120" marR="71120" marT="35560" marB="35560">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881711845"/>
                  </a:ext>
                </a:extLst>
              </a:tr>
              <a:tr h="551180">
                <a:tc>
                  <a:txBody>
                    <a:bodyPr/>
                    <a:lstStyle/>
                    <a:p>
                      <a:r>
                        <a:rPr lang="en-US" sz="3200" dirty="0">
                          <a:latin typeface="Arial" panose="020B0604020202020204" pitchFamily="34" charset="0"/>
                          <a:cs typeface="Arial" panose="020B0604020202020204" pitchFamily="34" charset="0"/>
                        </a:rPr>
                        <a:t> HIV-1 RNA &lt;400 copies/mL</a:t>
                      </a:r>
                    </a:p>
                  </a:txBody>
                  <a:tcPr marL="71120" marR="71120" marT="35560" marB="3556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88%</a:t>
                      </a:r>
                    </a:p>
                  </a:txBody>
                  <a:tcPr marL="71120" marR="71120" marT="35560" marB="35560">
                    <a:solidFill>
                      <a:schemeClr val="bg1">
                        <a:lumMod val="95000"/>
                      </a:schemeClr>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87%</a:t>
                      </a:r>
                    </a:p>
                  </a:txBody>
                  <a:tcPr marL="71120" marR="71120" marT="35560" marB="35560">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2093901128"/>
                  </a:ext>
                </a:extLst>
              </a:tr>
              <a:tr h="551180">
                <a:tc>
                  <a:txBody>
                    <a:bodyPr/>
                    <a:lstStyle/>
                    <a:p>
                      <a:r>
                        <a:rPr lang="en-US" sz="3200" dirty="0">
                          <a:latin typeface="Arial" panose="020B0604020202020204" pitchFamily="34" charset="0"/>
                          <a:cs typeface="Arial" panose="020B0604020202020204" pitchFamily="34" charset="0"/>
                        </a:rPr>
                        <a:t> CD4 (cells/mm</a:t>
                      </a:r>
                      <a:r>
                        <a:rPr lang="en-US" sz="3200" baseline="30000" dirty="0">
                          <a:latin typeface="Arial" panose="020B0604020202020204" pitchFamily="34" charset="0"/>
                          <a:cs typeface="Arial" panose="020B0604020202020204" pitchFamily="34" charset="0"/>
                        </a:rPr>
                        <a:t>3</a:t>
                      </a:r>
                      <a:r>
                        <a:rPr lang="en-US" sz="3200" baseline="0" dirty="0">
                          <a:latin typeface="Arial" panose="020B0604020202020204" pitchFamily="34" charset="0"/>
                          <a:cs typeface="Arial" panose="020B0604020202020204" pitchFamily="34" charset="0"/>
                        </a:rPr>
                        <a:t>)</a:t>
                      </a:r>
                      <a:endParaRPr lang="en-US" sz="3200" dirty="0">
                        <a:latin typeface="Arial" panose="020B0604020202020204" pitchFamily="34" charset="0"/>
                        <a:cs typeface="Arial" panose="020B0604020202020204" pitchFamily="34" charset="0"/>
                      </a:endParaRPr>
                    </a:p>
                  </a:txBody>
                  <a:tcPr marL="71120" marR="71120" marT="35560" marB="35560">
                    <a:lnL w="12700" cap="flat" cmpd="sng" algn="ctr">
                      <a:solidFill>
                        <a:schemeClr val="tx1"/>
                      </a:solidFill>
                      <a:prstDash val="solid"/>
                      <a:round/>
                      <a:headEnd type="none" w="med" len="med"/>
                      <a:tailEnd type="none" w="med" len="med"/>
                    </a:lnL>
                    <a:solidFill>
                      <a:schemeClr val="bg2"/>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620</a:t>
                      </a:r>
                    </a:p>
                  </a:txBody>
                  <a:tcPr marL="71120" marR="71120" marT="35560" marB="35560">
                    <a:solidFill>
                      <a:schemeClr val="bg2"/>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622</a:t>
                      </a:r>
                    </a:p>
                  </a:txBody>
                  <a:tcPr marL="71120" marR="71120" marT="35560" marB="35560">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4107946174"/>
                  </a:ext>
                </a:extLst>
              </a:tr>
              <a:tr h="551180">
                <a:tc>
                  <a:txBody>
                    <a:bodyPr/>
                    <a:lstStyle/>
                    <a:p>
                      <a:r>
                        <a:rPr lang="en-US" sz="3200" dirty="0">
                          <a:latin typeface="Arial" panose="020B0604020202020204" pitchFamily="34" charset="0"/>
                          <a:cs typeface="Arial" panose="020B0604020202020204" pitchFamily="34" charset="0"/>
                        </a:rPr>
                        <a:t> Screening TC (mg/dL)</a:t>
                      </a:r>
                    </a:p>
                  </a:txBody>
                  <a:tcPr marL="71120" marR="71120" marT="35560" marB="3556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186</a:t>
                      </a:r>
                    </a:p>
                  </a:txBody>
                  <a:tcPr marL="71120" marR="71120" marT="35560" marB="35560">
                    <a:solidFill>
                      <a:schemeClr val="bg1">
                        <a:lumMod val="95000"/>
                      </a:schemeClr>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184</a:t>
                      </a:r>
                    </a:p>
                  </a:txBody>
                  <a:tcPr marL="71120" marR="71120" marT="35560" marB="35560">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120609420"/>
                  </a:ext>
                </a:extLst>
              </a:tr>
              <a:tr h="551180">
                <a:tc>
                  <a:txBody>
                    <a:bodyPr/>
                    <a:lstStyle/>
                    <a:p>
                      <a:r>
                        <a:rPr lang="en-US" sz="3200" dirty="0">
                          <a:latin typeface="Arial" panose="020B0604020202020204" pitchFamily="34" charset="0"/>
                          <a:cs typeface="Arial" panose="020B0604020202020204" pitchFamily="34" charset="0"/>
                        </a:rPr>
                        <a:t> Screening HDL-C (mg/dL)</a:t>
                      </a:r>
                    </a:p>
                  </a:txBody>
                  <a:tcPr marL="71120" marR="71120" marT="35560" marB="35560">
                    <a:lnL w="12700" cap="flat" cmpd="sng" algn="ctr">
                      <a:solidFill>
                        <a:schemeClr val="tx1"/>
                      </a:solidFill>
                      <a:prstDash val="solid"/>
                      <a:round/>
                      <a:headEnd type="none" w="med" len="med"/>
                      <a:tailEnd type="none" w="med" len="med"/>
                    </a:lnL>
                    <a:solidFill>
                      <a:schemeClr val="bg2"/>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48</a:t>
                      </a:r>
                    </a:p>
                  </a:txBody>
                  <a:tcPr marL="71120" marR="71120" marT="35560" marB="35560">
                    <a:solidFill>
                      <a:schemeClr val="bg2"/>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48</a:t>
                      </a:r>
                    </a:p>
                  </a:txBody>
                  <a:tcPr marL="71120" marR="71120" marT="35560" marB="35560">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2216566572"/>
                  </a:ext>
                </a:extLst>
              </a:tr>
              <a:tr h="546346">
                <a:tc>
                  <a:txBody>
                    <a:bodyPr/>
                    <a:lstStyle/>
                    <a:p>
                      <a:r>
                        <a:rPr lang="en-US" sz="3200" dirty="0">
                          <a:latin typeface="Arial" panose="020B0604020202020204" pitchFamily="34" charset="0"/>
                          <a:cs typeface="Arial" panose="020B0604020202020204" pitchFamily="34" charset="0"/>
                        </a:rPr>
                        <a:t> Screening TG (mg/dL)</a:t>
                      </a:r>
                    </a:p>
                  </a:txBody>
                  <a:tcPr marL="71120" marR="71120" marT="35560" marB="35560">
                    <a:lnL w="12700" cap="flat" cmpd="sng" algn="ctr">
                      <a:solidFill>
                        <a:schemeClr val="tx1"/>
                      </a:solidFill>
                      <a:prstDash val="solid"/>
                      <a:round/>
                      <a:headEnd type="none" w="med" len="med"/>
                      <a:tailEnd type="none" w="med" len="med"/>
                    </a:lnL>
                    <a:solidFill>
                      <a:schemeClr val="bg1">
                        <a:lumMod val="95000"/>
                      </a:schemeClr>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115</a:t>
                      </a:r>
                    </a:p>
                  </a:txBody>
                  <a:tcPr marL="71120" marR="71120" marT="35560" marB="35560">
                    <a:solidFill>
                      <a:schemeClr val="bg1">
                        <a:lumMod val="95000"/>
                      </a:schemeClr>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114</a:t>
                      </a:r>
                    </a:p>
                  </a:txBody>
                  <a:tcPr marL="71120" marR="71120" marT="35560" marB="35560">
                    <a:lnR w="12700" cap="flat" cmpd="sng" algn="ctr">
                      <a:solidFill>
                        <a:schemeClr val="tx1"/>
                      </a:solidFill>
                      <a:prstDash val="solid"/>
                      <a:round/>
                      <a:headEnd type="none" w="med" len="med"/>
                      <a:tailEnd type="none" w="med" len="med"/>
                    </a:lnR>
                    <a:solidFill>
                      <a:schemeClr val="bg1">
                        <a:lumMod val="95000"/>
                      </a:schemeClr>
                    </a:solidFill>
                  </a:tcPr>
                </a:tc>
                <a:extLst>
                  <a:ext uri="{0D108BD9-81ED-4DB2-BD59-A6C34878D82A}">
                    <a16:rowId xmlns:a16="http://schemas.microsoft.com/office/drawing/2014/main" val="3060215554"/>
                  </a:ext>
                </a:extLst>
              </a:tr>
              <a:tr h="551180">
                <a:tc>
                  <a:txBody>
                    <a:bodyPr/>
                    <a:lstStyle/>
                    <a:p>
                      <a:r>
                        <a:rPr lang="en-US" sz="3200" dirty="0">
                          <a:latin typeface="Arial" panose="020B0604020202020204" pitchFamily="34" charset="0"/>
                          <a:cs typeface="Arial" panose="020B0604020202020204" pitchFamily="34" charset="0"/>
                        </a:rPr>
                        <a:t> Screening LDL-C (mg/dL)</a:t>
                      </a:r>
                    </a:p>
                  </a:txBody>
                  <a:tcPr marL="71120" marR="71120" marT="35560" marB="35560">
                    <a:lnL w="12700" cap="flat" cmpd="sng" algn="ctr">
                      <a:solidFill>
                        <a:schemeClr val="tx1"/>
                      </a:solidFill>
                      <a:prstDash val="solid"/>
                      <a:round/>
                      <a:headEnd type="none" w="med" len="med"/>
                      <a:tailEnd type="none" w="med" len="med"/>
                    </a:lnL>
                    <a:solidFill>
                      <a:schemeClr val="bg2"/>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109</a:t>
                      </a:r>
                    </a:p>
                  </a:txBody>
                  <a:tcPr marL="71120" marR="71120" marT="35560" marB="35560">
                    <a:solidFill>
                      <a:schemeClr val="bg2"/>
                    </a:solidFill>
                  </a:tcPr>
                </a:tc>
                <a:tc>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r>
                        <a:rPr lang="en-US" sz="3200" dirty="0">
                          <a:latin typeface="Arial" panose="020B0604020202020204" pitchFamily="34" charset="0"/>
                          <a:cs typeface="Arial" panose="020B0604020202020204" pitchFamily="34" charset="0"/>
                        </a:rPr>
                        <a:t>108</a:t>
                      </a:r>
                    </a:p>
                  </a:txBody>
                  <a:tcPr marL="71120" marR="71120" marT="35560" marB="35560">
                    <a:lnR w="12700" cap="flat" cmpd="sng" algn="ctr">
                      <a:solidFill>
                        <a:schemeClr val="tx1"/>
                      </a:solidFill>
                      <a:prstDash val="solid"/>
                      <a:round/>
                      <a:headEnd type="none" w="med" len="med"/>
                      <a:tailEnd type="none" w="med" len="med"/>
                    </a:lnR>
                    <a:solidFill>
                      <a:schemeClr val="bg2"/>
                    </a:solidFill>
                  </a:tcPr>
                </a:tc>
                <a:extLst>
                  <a:ext uri="{0D108BD9-81ED-4DB2-BD59-A6C34878D82A}">
                    <a16:rowId xmlns:a16="http://schemas.microsoft.com/office/drawing/2014/main" val="151288844"/>
                  </a:ext>
                </a:extLst>
              </a:tr>
              <a:tr h="551180">
                <a:tc gridSpan="3">
                  <a:txBody>
                    <a:bodyPr/>
                    <a:lstStyle/>
                    <a:p>
                      <a:pPr>
                        <a:spcBef>
                          <a:spcPts val="400"/>
                        </a:spcBef>
                      </a:pPr>
                      <a:r>
                        <a:rPr lang="en-US" sz="2000" i="1" dirty="0">
                          <a:latin typeface="Arial" panose="020B0604020202020204" pitchFamily="34" charset="0"/>
                          <a:cs typeface="Arial" panose="020B0604020202020204" pitchFamily="34" charset="0"/>
                        </a:rPr>
                        <a:t>Median for continuous measures, percentage of participants for categorical measures.</a:t>
                      </a:r>
                    </a:p>
                    <a:p>
                      <a:pPr>
                        <a:spcBef>
                          <a:spcPts val="400"/>
                        </a:spcBef>
                      </a:pPr>
                      <a:r>
                        <a:rPr lang="en-US" sz="2000" i="1" dirty="0">
                          <a:latin typeface="Arial" panose="020B0604020202020204" pitchFamily="34" charset="0"/>
                          <a:cs typeface="Arial" panose="020B0604020202020204" pitchFamily="34" charset="0"/>
                        </a:rPr>
                        <a:t>HDL-C, LDL-C and TC denote HDL, LDL and total cholesterols; TG triglycerides.</a:t>
                      </a:r>
                    </a:p>
                  </a:txBody>
                  <a:tcPr marL="71120" marR="71120" marT="35560" marB="3556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noFill/>
                  </a:tcPr>
                </a:tc>
                <a:tc hMerge="1">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endParaRPr lang="en-US" sz="3200" dirty="0">
                        <a:latin typeface="Arial" panose="020B0604020202020204" pitchFamily="34" charset="0"/>
                        <a:cs typeface="Arial" panose="020B0604020202020204" pitchFamily="34" charset="0"/>
                      </a:endParaRPr>
                    </a:p>
                  </a:txBody>
                  <a:tcPr marL="71120" marR="71120" marT="35560" marB="35560">
                    <a:noFill/>
                  </a:tcPr>
                </a:tc>
                <a:tc hMerge="1">
                  <a:txBody>
                    <a:bodyPr/>
                    <a:lstStyle/>
                    <a:p>
                      <a:pPr marL="0" marR="0" lvl="0" indent="0" algn="ctr" defTabSz="4389120" rtl="0" eaLnBrk="1" fontAlgn="auto" latinLnBrk="0" hangingPunct="1">
                        <a:lnSpc>
                          <a:spcPct val="100000"/>
                        </a:lnSpc>
                        <a:spcBef>
                          <a:spcPts val="0"/>
                        </a:spcBef>
                        <a:spcAft>
                          <a:spcPts val="0"/>
                        </a:spcAft>
                        <a:buClrTx/>
                        <a:buSzTx/>
                        <a:buFontTx/>
                        <a:buNone/>
                        <a:tabLst/>
                        <a:defRPr/>
                      </a:pPr>
                      <a:endParaRPr lang="en-US" sz="3200" dirty="0">
                        <a:latin typeface="Arial" panose="020B0604020202020204" pitchFamily="34" charset="0"/>
                        <a:cs typeface="Arial" panose="020B0604020202020204" pitchFamily="34" charset="0"/>
                      </a:endParaRPr>
                    </a:p>
                  </a:txBody>
                  <a:tcPr marL="71120" marR="71120" marT="35560" marB="35560">
                    <a:noFill/>
                  </a:tcPr>
                </a:tc>
                <a:extLst>
                  <a:ext uri="{0D108BD9-81ED-4DB2-BD59-A6C34878D82A}">
                    <a16:rowId xmlns:a16="http://schemas.microsoft.com/office/drawing/2014/main" val="809945647"/>
                  </a:ext>
                </a:extLst>
              </a:tr>
            </a:tbl>
          </a:graphicData>
        </a:graphic>
      </p:graphicFrame>
      <p:grpSp>
        <p:nvGrpSpPr>
          <p:cNvPr id="19" name="Group 18">
            <a:extLst>
              <a:ext uri="{FF2B5EF4-FFF2-40B4-BE49-F238E27FC236}">
                <a16:creationId xmlns:a16="http://schemas.microsoft.com/office/drawing/2014/main" id="{AFDC13F9-8081-4921-B328-E819BB0C22AE}"/>
              </a:ext>
            </a:extLst>
          </p:cNvPr>
          <p:cNvGrpSpPr/>
          <p:nvPr/>
        </p:nvGrpSpPr>
        <p:grpSpPr>
          <a:xfrm>
            <a:off x="32467960" y="26526744"/>
            <a:ext cx="8311914" cy="5925991"/>
            <a:chOff x="32467960" y="26526744"/>
            <a:chExt cx="8311914" cy="5925991"/>
          </a:xfrm>
        </p:grpSpPr>
        <p:sp>
          <p:nvSpPr>
            <p:cNvPr id="53" name="TextBox 52">
              <a:extLst>
                <a:ext uri="{FF2B5EF4-FFF2-40B4-BE49-F238E27FC236}">
                  <a16:creationId xmlns:a16="http://schemas.microsoft.com/office/drawing/2014/main" id="{1E135D35-EC4A-4BBB-AEE0-4AD31BE13E83}"/>
                </a:ext>
              </a:extLst>
            </p:cNvPr>
            <p:cNvSpPr txBox="1"/>
            <p:nvPr/>
          </p:nvSpPr>
          <p:spPr>
            <a:xfrm>
              <a:off x="32467960" y="31437072"/>
              <a:ext cx="8311896" cy="1015663"/>
            </a:xfrm>
            <a:prstGeom prst="rect">
              <a:avLst/>
            </a:prstGeom>
            <a:noFill/>
          </p:spPr>
          <p:txBody>
            <a:bodyPr wrap="square">
              <a:spAutoFit/>
            </a:bodyPr>
            <a:lstStyle/>
            <a:p>
              <a:pPr>
                <a:spcAft>
                  <a:spcPts val="300"/>
                </a:spcAft>
              </a:pPr>
              <a:r>
                <a:rPr lang="en-US" sz="2000" i="1" kern="0" dirty="0">
                  <a:solidFill>
                    <a:srgbClr val="000000"/>
                  </a:solidFill>
                  <a:effectLst/>
                  <a:latin typeface="Arial" panose="020B0604020202020204" pitchFamily="34" charset="0"/>
                  <a:ea typeface="Times New Roman" panose="02020603050405020304" pitchFamily="18" charset="0"/>
                </a:rPr>
                <a:t>Pitavastatin adjusted for LDL-C as a mediator</a:t>
              </a:r>
              <a:r>
                <a:rPr lang="en-US" sz="2000" i="1" kern="0" baseline="30000" dirty="0">
                  <a:solidFill>
                    <a:srgbClr val="000000"/>
                  </a:solidFill>
                  <a:latin typeface="Arial" panose="020B0604020202020204" pitchFamily="34" charset="0"/>
                  <a:ea typeface="Times New Roman" panose="02020603050405020304" pitchFamily="18" charset="0"/>
                </a:rPr>
                <a:t> </a:t>
              </a:r>
              <a:r>
                <a:rPr lang="en-US" sz="2000" i="1" kern="0" dirty="0">
                  <a:solidFill>
                    <a:srgbClr val="000000"/>
                  </a:solidFill>
                  <a:effectLst/>
                  <a:latin typeface="Arial" panose="020B0604020202020204" pitchFamily="34" charset="0"/>
                  <a:ea typeface="Times New Roman" panose="02020603050405020304" pitchFamily="18" charset="0"/>
                </a:rPr>
                <a:t>represents the estimated effect of pitavastatin on MACE under the counterfactual condition of no pitavastatin effect on LDL-C</a:t>
              </a:r>
            </a:p>
          </p:txBody>
        </p:sp>
        <p:sp>
          <p:nvSpPr>
            <p:cNvPr id="54" name="TextBox 53">
              <a:extLst>
                <a:ext uri="{FF2B5EF4-FFF2-40B4-BE49-F238E27FC236}">
                  <a16:creationId xmlns:a16="http://schemas.microsoft.com/office/drawing/2014/main" id="{9088F5F0-D29D-4170-AC62-555738220CD1}"/>
                </a:ext>
              </a:extLst>
            </p:cNvPr>
            <p:cNvSpPr txBox="1"/>
            <p:nvPr/>
          </p:nvSpPr>
          <p:spPr>
            <a:xfrm>
              <a:off x="32467978" y="26526744"/>
              <a:ext cx="8311896" cy="430887"/>
            </a:xfrm>
            <a:prstGeom prst="rect">
              <a:avLst/>
            </a:prstGeom>
            <a:solidFill>
              <a:schemeClr val="accent5">
                <a:lumMod val="50000"/>
              </a:schemeClr>
            </a:solidFill>
          </p:spPr>
          <p:txBody>
            <a:bodyPr wrap="square">
              <a:spAutoFit/>
            </a:bodyPr>
            <a:lstStyle/>
            <a:p>
              <a:pPr>
                <a:spcAft>
                  <a:spcPts val="300"/>
                </a:spcAft>
              </a:pPr>
              <a:r>
                <a:rPr lang="en-US" sz="2200" b="1" dirty="0">
                  <a:solidFill>
                    <a:schemeClr val="bg1"/>
                  </a:solidFill>
                  <a:latin typeface="Arial" panose="020B0604020202020204" pitchFamily="34" charset="0"/>
                  <a:cs typeface="Arial" panose="020B0604020202020204" pitchFamily="34" charset="0"/>
                </a:rPr>
                <a:t>Figure 5: </a:t>
              </a:r>
              <a:r>
                <a:rPr lang="en-US" sz="2200" b="1" kern="0" dirty="0">
                  <a:solidFill>
                    <a:schemeClr val="bg1"/>
                  </a:solidFill>
                  <a:effectLst/>
                  <a:latin typeface="Arial" panose="020B0604020202020204" pitchFamily="34" charset="0"/>
                  <a:ea typeface="Times New Roman" panose="02020603050405020304" pitchFamily="18" charset="0"/>
                </a:rPr>
                <a:t>Mediation of Pitavastatin Effect on MACE via LDL-C</a:t>
              </a:r>
              <a:endParaRPr lang="en-US" sz="2200" b="1" kern="0" baseline="30000" dirty="0">
                <a:solidFill>
                  <a:schemeClr val="bg1"/>
                </a:solidFill>
                <a:effectLst/>
                <a:latin typeface="Arial" panose="020B0604020202020204" pitchFamily="34" charset="0"/>
                <a:ea typeface="Times New Roman" panose="02020603050405020304" pitchFamily="18" charset="0"/>
              </a:endParaRPr>
            </a:p>
          </p:txBody>
        </p:sp>
      </p:grpSp>
      <p:pic>
        <p:nvPicPr>
          <p:cNvPr id="57" name="Picture 56" descr="A black and grey logo&#10;&#10;Description automatically generated">
            <a:extLst>
              <a:ext uri="{FF2B5EF4-FFF2-40B4-BE49-F238E27FC236}">
                <a16:creationId xmlns:a16="http://schemas.microsoft.com/office/drawing/2014/main" id="{E3FC58A1-6658-448C-AA60-70FDF0D7DE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52" y="493776"/>
            <a:ext cx="5967293" cy="1440381"/>
          </a:xfrm>
          <a:prstGeom prst="rect">
            <a:avLst/>
          </a:prstGeom>
        </p:spPr>
      </p:pic>
      <p:grpSp>
        <p:nvGrpSpPr>
          <p:cNvPr id="99" name="Group 98">
            <a:extLst>
              <a:ext uri="{FF2B5EF4-FFF2-40B4-BE49-F238E27FC236}">
                <a16:creationId xmlns:a16="http://schemas.microsoft.com/office/drawing/2014/main" id="{75AEA4BC-C110-44FC-9EA0-0B485564D753}"/>
              </a:ext>
            </a:extLst>
          </p:cNvPr>
          <p:cNvGrpSpPr/>
          <p:nvPr/>
        </p:nvGrpSpPr>
        <p:grpSpPr>
          <a:xfrm>
            <a:off x="13853160" y="15096569"/>
            <a:ext cx="6638544" cy="10645786"/>
            <a:chOff x="13853160" y="13019118"/>
            <a:chExt cx="6638544" cy="10645786"/>
          </a:xfrm>
        </p:grpSpPr>
        <p:pic>
          <p:nvPicPr>
            <p:cNvPr id="98" name="Picture 97">
              <a:extLst>
                <a:ext uri="{FF2B5EF4-FFF2-40B4-BE49-F238E27FC236}">
                  <a16:creationId xmlns:a16="http://schemas.microsoft.com/office/drawing/2014/main" id="{AE6D69A9-B959-4037-9334-244413CC9B95}"/>
                </a:ext>
              </a:extLst>
            </p:cNvPr>
            <p:cNvPicPr>
              <a:picLocks noChangeAspect="1"/>
            </p:cNvPicPr>
            <p:nvPr/>
          </p:nvPicPr>
          <p:blipFill rotWithShape="1">
            <a:blip r:embed="rId7">
              <a:extLst>
                <a:ext uri="{28A0092B-C50C-407E-A947-70E740481C1C}">
                  <a14:useLocalDpi xmlns:a14="http://schemas.microsoft.com/office/drawing/2010/main" val="0"/>
                </a:ext>
              </a:extLst>
            </a:blip>
            <a:srcRect t="734" b="-1"/>
            <a:stretch/>
          </p:blipFill>
          <p:spPr>
            <a:xfrm>
              <a:off x="13853160" y="13780168"/>
              <a:ext cx="6638544" cy="9884736"/>
            </a:xfrm>
            <a:prstGeom prst="rect">
              <a:avLst/>
            </a:prstGeom>
          </p:spPr>
        </p:pic>
        <p:sp>
          <p:nvSpPr>
            <p:cNvPr id="32" name="TextBox 31">
              <a:extLst>
                <a:ext uri="{FF2B5EF4-FFF2-40B4-BE49-F238E27FC236}">
                  <a16:creationId xmlns:a16="http://schemas.microsoft.com/office/drawing/2014/main" id="{99EDAA2A-0402-4686-8A3F-6BC8980C3E33}"/>
                </a:ext>
              </a:extLst>
            </p:cNvPr>
            <p:cNvSpPr txBox="1"/>
            <p:nvPr/>
          </p:nvSpPr>
          <p:spPr>
            <a:xfrm>
              <a:off x="13853160" y="13019118"/>
              <a:ext cx="6638544" cy="769441"/>
            </a:xfrm>
            <a:prstGeom prst="rect">
              <a:avLst/>
            </a:prstGeom>
            <a:solidFill>
              <a:schemeClr val="accent5">
                <a:lumMod val="50000"/>
              </a:schemeClr>
            </a:solidFill>
          </p:spPr>
          <p:txBody>
            <a:bodyPr wrap="square">
              <a:spAutoFit/>
            </a:bodyPr>
            <a:lstStyle/>
            <a:p>
              <a:pPr>
                <a:spcAft>
                  <a:spcPts val="300"/>
                </a:spcAft>
              </a:pPr>
              <a:r>
                <a:rPr lang="en-US" sz="2200" b="1" dirty="0">
                  <a:solidFill>
                    <a:schemeClr val="bg1"/>
                  </a:solidFill>
                  <a:latin typeface="Arial" panose="020B0604020202020204" pitchFamily="34" charset="0"/>
                  <a:cs typeface="Arial" panose="020B0604020202020204" pitchFamily="34" charset="0"/>
                </a:rPr>
                <a:t>Figure 2: </a:t>
              </a:r>
              <a:r>
                <a:rPr lang="en-US" sz="2200" b="1" kern="0" dirty="0">
                  <a:solidFill>
                    <a:schemeClr val="bg1"/>
                  </a:solidFill>
                  <a:effectLst/>
                  <a:latin typeface="Arial" panose="020B0604020202020204" pitchFamily="34" charset="0"/>
                  <a:ea typeface="Times New Roman" panose="02020603050405020304" pitchFamily="18" charset="0"/>
                </a:rPr>
                <a:t>Pitavastatin Effect on LDL-C Levels at Month 12 Relative to Baseline</a:t>
              </a:r>
            </a:p>
          </p:txBody>
        </p:sp>
        <p:sp>
          <p:nvSpPr>
            <p:cNvPr id="10" name="TextBox 9">
              <a:extLst>
                <a:ext uri="{FF2B5EF4-FFF2-40B4-BE49-F238E27FC236}">
                  <a16:creationId xmlns:a16="http://schemas.microsoft.com/office/drawing/2014/main" id="{F18342CF-E68A-4AA9-9C23-AF1C86EC6B1F}"/>
                </a:ext>
              </a:extLst>
            </p:cNvPr>
            <p:cNvSpPr txBox="1"/>
            <p:nvPr/>
          </p:nvSpPr>
          <p:spPr>
            <a:xfrm>
              <a:off x="17634460" y="13813457"/>
              <a:ext cx="2743200" cy="292608"/>
            </a:xfrm>
            <a:prstGeom prst="rect">
              <a:avLst/>
            </a:prstGeom>
            <a:solidFill>
              <a:schemeClr val="bg1"/>
            </a:solidFill>
          </p:spPr>
          <p:txBody>
            <a:bodyPr wrap="square" rtlCol="0" anchor="ctr" anchorCtr="0">
              <a:spAutoFit/>
            </a:bodyPr>
            <a:lstStyle/>
            <a:p>
              <a:pPr algn="r"/>
              <a:r>
                <a:rPr lang="en-US" b="1" dirty="0">
                  <a:solidFill>
                    <a:schemeClr val="accent2"/>
                  </a:solidFill>
                </a:rPr>
                <a:t>0.70 (95% CI: 0.70, 0.71)</a:t>
              </a:r>
            </a:p>
          </p:txBody>
        </p:sp>
      </p:grpSp>
      <p:grpSp>
        <p:nvGrpSpPr>
          <p:cNvPr id="111" name="Group 110">
            <a:extLst>
              <a:ext uri="{FF2B5EF4-FFF2-40B4-BE49-F238E27FC236}">
                <a16:creationId xmlns:a16="http://schemas.microsoft.com/office/drawing/2014/main" id="{53EF9CD8-044A-4946-8189-61D25F714414}"/>
              </a:ext>
            </a:extLst>
          </p:cNvPr>
          <p:cNvGrpSpPr/>
          <p:nvPr/>
        </p:nvGrpSpPr>
        <p:grpSpPr>
          <a:xfrm>
            <a:off x="13853160" y="25974179"/>
            <a:ext cx="8851410" cy="6250815"/>
            <a:chOff x="13853160" y="24007519"/>
            <a:chExt cx="8851410" cy="6250815"/>
          </a:xfrm>
        </p:grpSpPr>
        <p:grpSp>
          <p:nvGrpSpPr>
            <p:cNvPr id="109" name="Group 108">
              <a:extLst>
                <a:ext uri="{FF2B5EF4-FFF2-40B4-BE49-F238E27FC236}">
                  <a16:creationId xmlns:a16="http://schemas.microsoft.com/office/drawing/2014/main" id="{8AA6D06C-12D6-4CCF-BDD2-330E9E585213}"/>
                </a:ext>
              </a:extLst>
            </p:cNvPr>
            <p:cNvGrpSpPr/>
            <p:nvPr/>
          </p:nvGrpSpPr>
          <p:grpSpPr>
            <a:xfrm>
              <a:off x="13853160" y="24157051"/>
              <a:ext cx="8851410" cy="6101283"/>
              <a:chOff x="13853160" y="25344160"/>
              <a:chExt cx="8851410" cy="6101283"/>
            </a:xfrm>
          </p:grpSpPr>
          <p:sp>
            <p:nvSpPr>
              <p:cNvPr id="51" name="TextBox 50">
                <a:extLst>
                  <a:ext uri="{FF2B5EF4-FFF2-40B4-BE49-F238E27FC236}">
                    <a16:creationId xmlns:a16="http://schemas.microsoft.com/office/drawing/2014/main" id="{443DFDD0-04CB-4787-90A7-4FDBEC9489E4}"/>
                  </a:ext>
                </a:extLst>
              </p:cNvPr>
              <p:cNvSpPr txBox="1"/>
              <p:nvPr/>
            </p:nvSpPr>
            <p:spPr>
              <a:xfrm>
                <a:off x="14692782" y="28301854"/>
                <a:ext cx="3931920" cy="461665"/>
              </a:xfrm>
              <a:prstGeom prst="rect">
                <a:avLst/>
              </a:prstGeom>
              <a:solidFill>
                <a:schemeClr val="bg1"/>
              </a:solidFill>
            </p:spPr>
            <p:txBody>
              <a:bodyPr wrap="square" rtlCol="0">
                <a:spAutoFit/>
              </a:bodyPr>
              <a:lstStyle/>
              <a:p>
                <a:r>
                  <a:rPr lang="en-US" sz="2400" b="1" dirty="0">
                    <a:solidFill>
                      <a:srgbClr val="201F73"/>
                    </a:solidFill>
                    <a:cs typeface="Arial" panose="020B0604020202020204" pitchFamily="34" charset="0"/>
                  </a:rPr>
                  <a:t>Outcome: LDL-C ≥100 mg/dL</a:t>
                </a:r>
                <a:endParaRPr lang="en-US" sz="2400" dirty="0">
                  <a:solidFill>
                    <a:srgbClr val="201F73"/>
                  </a:solidFill>
                  <a:cs typeface="Arial" panose="020B0604020202020204" pitchFamily="34" charset="0"/>
                </a:endParaRPr>
              </a:p>
            </p:txBody>
          </p:sp>
          <p:pic>
            <p:nvPicPr>
              <p:cNvPr id="103" name="Picture 102">
                <a:extLst>
                  <a:ext uri="{FF2B5EF4-FFF2-40B4-BE49-F238E27FC236}">
                    <a16:creationId xmlns:a16="http://schemas.microsoft.com/office/drawing/2014/main" id="{983B50C8-2434-4182-9F6F-D00FAB336A7D}"/>
                  </a:ext>
                </a:extLst>
              </p:cNvPr>
              <p:cNvPicPr>
                <a:picLocks noChangeAspect="1"/>
              </p:cNvPicPr>
              <p:nvPr/>
            </p:nvPicPr>
            <p:blipFill rotWithShape="1">
              <a:blip r:embed="rId8">
                <a:extLst>
                  <a:ext uri="{28A0092B-C50C-407E-A947-70E740481C1C}">
                    <a14:useLocalDpi xmlns:a14="http://schemas.microsoft.com/office/drawing/2010/main" val="0"/>
                  </a:ext>
                </a:extLst>
              </a:blip>
              <a:srcRect b="30538"/>
              <a:stretch/>
            </p:blipFill>
            <p:spPr>
              <a:xfrm>
                <a:off x="13853160" y="25344160"/>
                <a:ext cx="8851410" cy="3912597"/>
              </a:xfrm>
              <a:prstGeom prst="rect">
                <a:avLst/>
              </a:prstGeom>
            </p:spPr>
          </p:pic>
          <p:pic>
            <p:nvPicPr>
              <p:cNvPr id="101" name="Picture 100">
                <a:extLst>
                  <a:ext uri="{FF2B5EF4-FFF2-40B4-BE49-F238E27FC236}">
                    <a16:creationId xmlns:a16="http://schemas.microsoft.com/office/drawing/2014/main" id="{B93C451E-7BC4-478F-8047-36007B4838BA}"/>
                  </a:ext>
                </a:extLst>
              </p:cNvPr>
              <p:cNvPicPr>
                <a:picLocks noChangeAspect="1"/>
              </p:cNvPicPr>
              <p:nvPr/>
            </p:nvPicPr>
            <p:blipFill rotWithShape="1">
              <a:blip r:embed="rId9">
                <a:extLst>
                  <a:ext uri="{28A0092B-C50C-407E-A947-70E740481C1C}">
                    <a14:useLocalDpi xmlns:a14="http://schemas.microsoft.com/office/drawing/2010/main" val="0"/>
                  </a:ext>
                </a:extLst>
              </a:blip>
              <a:srcRect t="20859" b="42866"/>
              <a:stretch/>
            </p:blipFill>
            <p:spPr>
              <a:xfrm>
                <a:off x="13853160" y="28424421"/>
                <a:ext cx="8851410" cy="2043268"/>
              </a:xfrm>
              <a:prstGeom prst="rect">
                <a:avLst/>
              </a:prstGeom>
            </p:spPr>
          </p:pic>
          <p:pic>
            <p:nvPicPr>
              <p:cNvPr id="107" name="Picture 106">
                <a:extLst>
                  <a:ext uri="{FF2B5EF4-FFF2-40B4-BE49-F238E27FC236}">
                    <a16:creationId xmlns:a16="http://schemas.microsoft.com/office/drawing/2014/main" id="{914AF50D-3C15-4785-9CE5-AC2D20507A46}"/>
                  </a:ext>
                </a:extLst>
              </p:cNvPr>
              <p:cNvPicPr>
                <a:picLocks noChangeAspect="1"/>
              </p:cNvPicPr>
              <p:nvPr/>
            </p:nvPicPr>
            <p:blipFill rotWithShape="1">
              <a:blip r:embed="rId9">
                <a:extLst>
                  <a:ext uri="{28A0092B-C50C-407E-A947-70E740481C1C}">
                    <a14:useLocalDpi xmlns:a14="http://schemas.microsoft.com/office/drawing/2010/main" val="0"/>
                  </a:ext>
                </a:extLst>
              </a:blip>
              <a:srcRect t="77560"/>
              <a:stretch/>
            </p:blipFill>
            <p:spPr>
              <a:xfrm>
                <a:off x="13853160" y="30181462"/>
                <a:ext cx="8851410" cy="1263981"/>
              </a:xfrm>
              <a:prstGeom prst="rect">
                <a:avLst/>
              </a:prstGeom>
            </p:spPr>
          </p:pic>
          <p:sp>
            <p:nvSpPr>
              <p:cNvPr id="70" name="TextBox 69">
                <a:extLst>
                  <a:ext uri="{FF2B5EF4-FFF2-40B4-BE49-F238E27FC236}">
                    <a16:creationId xmlns:a16="http://schemas.microsoft.com/office/drawing/2014/main" id="{9EBB1CB2-FE2E-4812-9A11-2D81A8B1D12E}"/>
                  </a:ext>
                </a:extLst>
              </p:cNvPr>
              <p:cNvSpPr txBox="1"/>
              <p:nvPr/>
            </p:nvSpPr>
            <p:spPr>
              <a:xfrm>
                <a:off x="16872989" y="28340534"/>
                <a:ext cx="3931920" cy="430887"/>
              </a:xfrm>
              <a:prstGeom prst="rect">
                <a:avLst/>
              </a:prstGeom>
              <a:solidFill>
                <a:schemeClr val="bg1"/>
              </a:solidFill>
            </p:spPr>
            <p:txBody>
              <a:bodyPr wrap="square" rtlCol="0" anchor="b">
                <a:spAutoFit/>
              </a:bodyPr>
              <a:lstStyle/>
              <a:p>
                <a:r>
                  <a:rPr lang="en-US" sz="2200" b="1" dirty="0">
                    <a:solidFill>
                      <a:srgbClr val="201F73"/>
                    </a:solidFill>
                    <a:cs typeface="Arial" panose="020B0604020202020204" pitchFamily="34" charset="0"/>
                  </a:rPr>
                  <a:t>LDL-C target: 70 mg/dL</a:t>
                </a:r>
                <a:endParaRPr lang="en-US" sz="2200" dirty="0">
                  <a:solidFill>
                    <a:srgbClr val="201F73"/>
                  </a:solidFill>
                  <a:cs typeface="Arial" panose="020B0604020202020204" pitchFamily="34" charset="0"/>
                </a:endParaRPr>
              </a:p>
            </p:txBody>
          </p:sp>
          <p:sp>
            <p:nvSpPr>
              <p:cNvPr id="71" name="TextBox 70">
                <a:extLst>
                  <a:ext uri="{FF2B5EF4-FFF2-40B4-BE49-F238E27FC236}">
                    <a16:creationId xmlns:a16="http://schemas.microsoft.com/office/drawing/2014/main" id="{ED99F6DD-15EE-462B-ABCF-1E66643E5EE9}"/>
                  </a:ext>
                </a:extLst>
              </p:cNvPr>
              <p:cNvSpPr txBox="1"/>
              <p:nvPr/>
            </p:nvSpPr>
            <p:spPr>
              <a:xfrm>
                <a:off x="14079022" y="25704211"/>
                <a:ext cx="3326661" cy="400110"/>
              </a:xfrm>
              <a:prstGeom prst="rect">
                <a:avLst/>
              </a:prstGeom>
              <a:solidFill>
                <a:schemeClr val="bg1"/>
              </a:solidFill>
            </p:spPr>
            <p:txBody>
              <a:bodyPr wrap="square" rtlCol="0" anchor="b">
                <a:spAutoFit/>
              </a:bodyPr>
              <a:lstStyle/>
              <a:p>
                <a:pPr algn="ctr"/>
                <a:r>
                  <a:rPr lang="en-US" sz="2000" b="1" dirty="0">
                    <a:solidFill>
                      <a:schemeClr val="bg2">
                        <a:lumMod val="10000"/>
                      </a:schemeClr>
                    </a:solidFill>
                    <a:cs typeface="Arial" panose="020B0604020202020204" pitchFamily="34" charset="0"/>
                  </a:rPr>
                  <a:t>% not meeting LDL-C target</a:t>
                </a:r>
                <a:endParaRPr lang="en-US" sz="2000" dirty="0">
                  <a:solidFill>
                    <a:schemeClr val="bg2">
                      <a:lumMod val="10000"/>
                    </a:schemeClr>
                  </a:solidFill>
                  <a:cs typeface="Arial" panose="020B0604020202020204" pitchFamily="34" charset="0"/>
                </a:endParaRPr>
              </a:p>
            </p:txBody>
          </p:sp>
          <p:pic>
            <p:nvPicPr>
              <p:cNvPr id="108" name="Picture 107">
                <a:extLst>
                  <a:ext uri="{FF2B5EF4-FFF2-40B4-BE49-F238E27FC236}">
                    <a16:creationId xmlns:a16="http://schemas.microsoft.com/office/drawing/2014/main" id="{BC32C45F-A4B1-4D10-BC21-C5901046C12E}"/>
                  </a:ext>
                </a:extLst>
              </p:cNvPr>
              <p:cNvPicPr>
                <a:picLocks noChangeAspect="1"/>
              </p:cNvPicPr>
              <p:nvPr/>
            </p:nvPicPr>
            <p:blipFill>
              <a:blip r:embed="rId10"/>
              <a:stretch>
                <a:fillRect/>
              </a:stretch>
            </p:blipFill>
            <p:spPr>
              <a:xfrm>
                <a:off x="14473451" y="26049485"/>
                <a:ext cx="2399538" cy="304419"/>
              </a:xfrm>
              <a:prstGeom prst="rect">
                <a:avLst/>
              </a:prstGeom>
            </p:spPr>
          </p:pic>
          <p:pic>
            <p:nvPicPr>
              <p:cNvPr id="76" name="Picture 75">
                <a:extLst>
                  <a:ext uri="{FF2B5EF4-FFF2-40B4-BE49-F238E27FC236}">
                    <a16:creationId xmlns:a16="http://schemas.microsoft.com/office/drawing/2014/main" id="{A90616D5-E4B5-43E2-8228-045888E9F545}"/>
                  </a:ext>
                </a:extLst>
              </p:cNvPr>
              <p:cNvPicPr>
                <a:picLocks noChangeAspect="1"/>
              </p:cNvPicPr>
              <p:nvPr/>
            </p:nvPicPr>
            <p:blipFill>
              <a:blip r:embed="rId11"/>
              <a:stretch>
                <a:fillRect/>
              </a:stretch>
            </p:blipFill>
            <p:spPr>
              <a:xfrm>
                <a:off x="13917784" y="28950151"/>
                <a:ext cx="2543366" cy="270891"/>
              </a:xfrm>
              <a:prstGeom prst="rect">
                <a:avLst/>
              </a:prstGeom>
            </p:spPr>
          </p:pic>
          <p:pic>
            <p:nvPicPr>
              <p:cNvPr id="77" name="Picture 76">
                <a:extLst>
                  <a:ext uri="{FF2B5EF4-FFF2-40B4-BE49-F238E27FC236}">
                    <a16:creationId xmlns:a16="http://schemas.microsoft.com/office/drawing/2014/main" id="{7A1F7BE1-870E-4843-961E-5126D5DEAA3D}"/>
                  </a:ext>
                </a:extLst>
              </p:cNvPr>
              <p:cNvPicPr>
                <a:picLocks noChangeAspect="1"/>
              </p:cNvPicPr>
              <p:nvPr/>
            </p:nvPicPr>
            <p:blipFill>
              <a:blip r:embed="rId11"/>
              <a:stretch>
                <a:fillRect/>
              </a:stretch>
            </p:blipFill>
            <p:spPr>
              <a:xfrm>
                <a:off x="13929836" y="27087656"/>
                <a:ext cx="2543366" cy="270891"/>
              </a:xfrm>
              <a:prstGeom prst="rect">
                <a:avLst/>
              </a:prstGeom>
            </p:spPr>
          </p:pic>
          <p:sp>
            <p:nvSpPr>
              <p:cNvPr id="110" name="TextBox 109">
                <a:extLst>
                  <a:ext uri="{FF2B5EF4-FFF2-40B4-BE49-F238E27FC236}">
                    <a16:creationId xmlns:a16="http://schemas.microsoft.com/office/drawing/2014/main" id="{A0028EF2-83C7-4C38-870F-B243B4A098A8}"/>
                  </a:ext>
                </a:extLst>
              </p:cNvPr>
              <p:cNvSpPr txBox="1"/>
              <p:nvPr/>
            </p:nvSpPr>
            <p:spPr>
              <a:xfrm>
                <a:off x="16872989" y="26413766"/>
                <a:ext cx="3931920" cy="430887"/>
              </a:xfrm>
              <a:prstGeom prst="rect">
                <a:avLst/>
              </a:prstGeom>
              <a:solidFill>
                <a:schemeClr val="bg1"/>
              </a:solidFill>
            </p:spPr>
            <p:txBody>
              <a:bodyPr wrap="square" rtlCol="0" anchor="b">
                <a:spAutoFit/>
              </a:bodyPr>
              <a:lstStyle/>
              <a:p>
                <a:r>
                  <a:rPr lang="en-US" sz="2200" b="1" dirty="0">
                    <a:solidFill>
                      <a:srgbClr val="201F73"/>
                    </a:solidFill>
                    <a:cs typeface="Arial" panose="020B0604020202020204" pitchFamily="34" charset="0"/>
                  </a:rPr>
                  <a:t>LDL-C target: 100 mg/dL</a:t>
                </a:r>
                <a:endParaRPr lang="en-US" sz="2200" dirty="0">
                  <a:solidFill>
                    <a:srgbClr val="201F73"/>
                  </a:solidFill>
                  <a:cs typeface="Arial" panose="020B0604020202020204" pitchFamily="34" charset="0"/>
                </a:endParaRPr>
              </a:p>
            </p:txBody>
          </p:sp>
        </p:grpSp>
        <p:sp>
          <p:nvSpPr>
            <p:cNvPr id="112" name="TextBox 111">
              <a:extLst>
                <a:ext uri="{FF2B5EF4-FFF2-40B4-BE49-F238E27FC236}">
                  <a16:creationId xmlns:a16="http://schemas.microsoft.com/office/drawing/2014/main" id="{4612DC6B-5B7F-4BC0-8DB7-029EE710900D}"/>
                </a:ext>
              </a:extLst>
            </p:cNvPr>
            <p:cNvSpPr txBox="1"/>
            <p:nvPr/>
          </p:nvSpPr>
          <p:spPr>
            <a:xfrm>
              <a:off x="13853160" y="24007519"/>
              <a:ext cx="8851410" cy="430887"/>
            </a:xfrm>
            <a:prstGeom prst="rect">
              <a:avLst/>
            </a:prstGeom>
            <a:solidFill>
              <a:schemeClr val="accent5">
                <a:lumMod val="50000"/>
              </a:schemeClr>
            </a:solidFill>
          </p:spPr>
          <p:txBody>
            <a:bodyPr wrap="square">
              <a:spAutoFit/>
            </a:bodyPr>
            <a:lstStyle/>
            <a:p>
              <a:pPr>
                <a:spcAft>
                  <a:spcPts val="300"/>
                </a:spcAft>
              </a:pPr>
              <a:r>
                <a:rPr lang="en-US" sz="2200" b="1" dirty="0">
                  <a:solidFill>
                    <a:schemeClr val="bg1"/>
                  </a:solidFill>
                  <a:latin typeface="Arial" panose="020B0604020202020204" pitchFamily="34" charset="0"/>
                  <a:cs typeface="Arial" panose="020B0604020202020204" pitchFamily="34" charset="0"/>
                </a:rPr>
                <a:t>Figure 3: Risk of </a:t>
              </a:r>
              <a:r>
                <a:rPr lang="en-US" sz="2200" b="1" u="sng" dirty="0">
                  <a:solidFill>
                    <a:schemeClr val="bg1"/>
                  </a:solidFill>
                  <a:latin typeface="Arial" panose="020B0604020202020204" pitchFamily="34" charset="0"/>
                  <a:cs typeface="Arial" panose="020B0604020202020204" pitchFamily="34" charset="0"/>
                </a:rPr>
                <a:t>Not</a:t>
              </a:r>
              <a:r>
                <a:rPr lang="en-US" sz="2200" b="1" dirty="0">
                  <a:solidFill>
                    <a:schemeClr val="bg1"/>
                  </a:solidFill>
                  <a:latin typeface="Arial" panose="020B0604020202020204" pitchFamily="34" charset="0"/>
                  <a:cs typeface="Arial" panose="020B0604020202020204" pitchFamily="34" charset="0"/>
                </a:rPr>
                <a:t> Meeting LDL-C Target at Month 12</a:t>
              </a:r>
              <a:endParaRPr lang="en-US" sz="2200" b="1" kern="0" dirty="0">
                <a:solidFill>
                  <a:schemeClr val="bg1"/>
                </a:solidFill>
                <a:effectLst/>
                <a:latin typeface="Arial" panose="020B0604020202020204" pitchFamily="34" charset="0"/>
                <a:ea typeface="Times New Roman" panose="02020603050405020304" pitchFamily="18" charset="0"/>
              </a:endParaRPr>
            </a:p>
          </p:txBody>
        </p:sp>
      </p:grpSp>
      <p:grpSp>
        <p:nvGrpSpPr>
          <p:cNvPr id="23" name="Group 22">
            <a:extLst>
              <a:ext uri="{FF2B5EF4-FFF2-40B4-BE49-F238E27FC236}">
                <a16:creationId xmlns:a16="http://schemas.microsoft.com/office/drawing/2014/main" id="{9ED6B0B3-7F58-470D-BDE6-1B32F5A73DA2}"/>
              </a:ext>
            </a:extLst>
          </p:cNvPr>
          <p:cNvGrpSpPr/>
          <p:nvPr/>
        </p:nvGrpSpPr>
        <p:grpSpPr>
          <a:xfrm>
            <a:off x="23277683" y="26523877"/>
            <a:ext cx="8662149" cy="5619394"/>
            <a:chOff x="23277683" y="26523877"/>
            <a:chExt cx="8662149" cy="5619394"/>
          </a:xfrm>
        </p:grpSpPr>
        <p:pic>
          <p:nvPicPr>
            <p:cNvPr id="12" name="Picture 11">
              <a:extLst>
                <a:ext uri="{FF2B5EF4-FFF2-40B4-BE49-F238E27FC236}">
                  <a16:creationId xmlns:a16="http://schemas.microsoft.com/office/drawing/2014/main" id="{E1FA6A65-35A1-4BB4-9175-08B24A98C65A}"/>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23344632" y="26610806"/>
              <a:ext cx="8513064" cy="4864608"/>
            </a:xfrm>
            <a:prstGeom prst="rect">
              <a:avLst/>
            </a:prstGeom>
          </p:spPr>
        </p:pic>
        <p:grpSp>
          <p:nvGrpSpPr>
            <p:cNvPr id="119" name="Group 118">
              <a:extLst>
                <a:ext uri="{FF2B5EF4-FFF2-40B4-BE49-F238E27FC236}">
                  <a16:creationId xmlns:a16="http://schemas.microsoft.com/office/drawing/2014/main" id="{95ABE6AB-F21B-411E-BFA1-E0B1B309BAC8}"/>
                </a:ext>
              </a:extLst>
            </p:cNvPr>
            <p:cNvGrpSpPr/>
            <p:nvPr/>
          </p:nvGrpSpPr>
          <p:grpSpPr>
            <a:xfrm>
              <a:off x="23277683" y="26523877"/>
              <a:ext cx="8662149" cy="5619394"/>
              <a:chOff x="23277683" y="26363457"/>
              <a:chExt cx="8662149" cy="5619394"/>
            </a:xfrm>
          </p:grpSpPr>
          <p:sp>
            <p:nvSpPr>
              <p:cNvPr id="36" name="TextBox 35">
                <a:extLst>
                  <a:ext uri="{FF2B5EF4-FFF2-40B4-BE49-F238E27FC236}">
                    <a16:creationId xmlns:a16="http://schemas.microsoft.com/office/drawing/2014/main" id="{67FCF5DD-3813-4EEC-A89A-9A3A064C45A4}"/>
                  </a:ext>
                </a:extLst>
              </p:cNvPr>
              <p:cNvSpPr txBox="1"/>
              <p:nvPr/>
            </p:nvSpPr>
            <p:spPr>
              <a:xfrm>
                <a:off x="23277683" y="31274965"/>
                <a:ext cx="8662149" cy="707886"/>
              </a:xfrm>
              <a:prstGeom prst="rect">
                <a:avLst/>
              </a:prstGeom>
              <a:noFill/>
            </p:spPr>
            <p:txBody>
              <a:bodyPr wrap="square">
                <a:spAutoFit/>
              </a:bodyPr>
              <a:lstStyle/>
              <a:p>
                <a:pPr>
                  <a:spcAft>
                    <a:spcPts val="300"/>
                  </a:spcAft>
                </a:pPr>
                <a:r>
                  <a:rPr lang="en-US" sz="2000" i="1" kern="0" dirty="0">
                    <a:solidFill>
                      <a:srgbClr val="000000"/>
                    </a:solidFill>
                    <a:effectLst/>
                    <a:latin typeface="Arial" panose="020B0604020202020204" pitchFamily="34" charset="0"/>
                    <a:ea typeface="Times New Roman" panose="02020603050405020304" pitchFamily="18" charset="0"/>
                  </a:rPr>
                  <a:t>Cox models, adjusted for PCE, GBD region, race; t</a:t>
                </a:r>
                <a:r>
                  <a:rPr lang="en-US" sz="2000" i="1" kern="0" dirty="0">
                    <a:solidFill>
                      <a:srgbClr val="000000"/>
                    </a:solidFill>
                    <a:latin typeface="Arial" panose="020B0604020202020204" pitchFamily="34" charset="0"/>
                    <a:ea typeface="Times New Roman" panose="02020603050405020304" pitchFamily="18" charset="0"/>
                  </a:rPr>
                  <a:t>he most recent level and the average of levels prior to MACE were used as time-updated covariates</a:t>
                </a:r>
                <a:endParaRPr lang="en-US" sz="2000" i="1" kern="0" dirty="0">
                  <a:solidFill>
                    <a:srgbClr val="000000"/>
                  </a:solidFill>
                  <a:effectLst/>
                  <a:latin typeface="Arial" panose="020B0604020202020204" pitchFamily="34" charset="0"/>
                  <a:ea typeface="Times New Roman" panose="02020603050405020304" pitchFamily="18" charset="0"/>
                </a:endParaRPr>
              </a:p>
            </p:txBody>
          </p:sp>
          <p:sp>
            <p:nvSpPr>
              <p:cNvPr id="33" name="TextBox 32">
                <a:extLst>
                  <a:ext uri="{FF2B5EF4-FFF2-40B4-BE49-F238E27FC236}">
                    <a16:creationId xmlns:a16="http://schemas.microsoft.com/office/drawing/2014/main" id="{B5B03C62-8024-4E84-AAEF-10D179CC789D}"/>
                  </a:ext>
                </a:extLst>
              </p:cNvPr>
              <p:cNvSpPr txBox="1"/>
              <p:nvPr/>
            </p:nvSpPr>
            <p:spPr>
              <a:xfrm>
                <a:off x="23341851" y="26363457"/>
                <a:ext cx="8513064" cy="430887"/>
              </a:xfrm>
              <a:prstGeom prst="rect">
                <a:avLst/>
              </a:prstGeom>
              <a:solidFill>
                <a:schemeClr val="accent5">
                  <a:lumMod val="50000"/>
                </a:schemeClr>
              </a:solidFill>
            </p:spPr>
            <p:txBody>
              <a:bodyPr wrap="square">
                <a:spAutoFit/>
              </a:bodyPr>
              <a:lstStyle/>
              <a:p>
                <a:pPr>
                  <a:spcAft>
                    <a:spcPts val="300"/>
                  </a:spcAft>
                </a:pPr>
                <a:r>
                  <a:rPr lang="en-US" sz="2200" b="1" dirty="0">
                    <a:solidFill>
                      <a:schemeClr val="bg1"/>
                    </a:solidFill>
                    <a:latin typeface="Arial" panose="020B0604020202020204" pitchFamily="34" charset="0"/>
                    <a:cs typeface="Arial" panose="020B0604020202020204" pitchFamily="34" charset="0"/>
                  </a:rPr>
                  <a:t>Figure 4: </a:t>
                </a:r>
                <a:r>
                  <a:rPr lang="en-US" sz="2200" b="1" kern="0" dirty="0">
                    <a:solidFill>
                      <a:schemeClr val="bg1"/>
                    </a:solidFill>
                    <a:effectLst/>
                    <a:latin typeface="Arial" panose="020B0604020202020204" pitchFamily="34" charset="0"/>
                    <a:ea typeface="Times New Roman" panose="02020603050405020304" pitchFamily="18" charset="0"/>
                  </a:rPr>
                  <a:t>LDL-C and TG Effects on MACE Outcomes</a:t>
                </a:r>
              </a:p>
            </p:txBody>
          </p:sp>
        </p:grpSp>
      </p:grpSp>
      <p:grpSp>
        <p:nvGrpSpPr>
          <p:cNvPr id="9" name="Group 8">
            <a:extLst>
              <a:ext uri="{FF2B5EF4-FFF2-40B4-BE49-F238E27FC236}">
                <a16:creationId xmlns:a16="http://schemas.microsoft.com/office/drawing/2014/main" id="{B4226449-C3EF-44FC-B3DB-7589A1064B41}"/>
              </a:ext>
            </a:extLst>
          </p:cNvPr>
          <p:cNvGrpSpPr/>
          <p:nvPr/>
        </p:nvGrpSpPr>
        <p:grpSpPr>
          <a:xfrm>
            <a:off x="13800297" y="9523911"/>
            <a:ext cx="6691408" cy="5467161"/>
            <a:chOff x="13800297" y="9729450"/>
            <a:chExt cx="6691408" cy="5467161"/>
          </a:xfrm>
        </p:grpSpPr>
        <p:pic>
          <p:nvPicPr>
            <p:cNvPr id="7" name="Picture 6">
              <a:extLst>
                <a:ext uri="{FF2B5EF4-FFF2-40B4-BE49-F238E27FC236}">
                  <a16:creationId xmlns:a16="http://schemas.microsoft.com/office/drawing/2014/main" id="{26B361C9-06B2-48F1-9442-FCB234278497}"/>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3853160" y="10118597"/>
              <a:ext cx="6638545" cy="4425696"/>
            </a:xfrm>
            <a:prstGeom prst="rect">
              <a:avLst/>
            </a:prstGeom>
          </p:spPr>
        </p:pic>
        <p:grpSp>
          <p:nvGrpSpPr>
            <p:cNvPr id="8" name="Group 7">
              <a:extLst>
                <a:ext uri="{FF2B5EF4-FFF2-40B4-BE49-F238E27FC236}">
                  <a16:creationId xmlns:a16="http://schemas.microsoft.com/office/drawing/2014/main" id="{B0941F6F-55B7-4F3E-91C3-A5A12B35E964}"/>
                </a:ext>
              </a:extLst>
            </p:cNvPr>
            <p:cNvGrpSpPr/>
            <p:nvPr/>
          </p:nvGrpSpPr>
          <p:grpSpPr>
            <a:xfrm>
              <a:off x="13800297" y="9729450"/>
              <a:ext cx="6691408" cy="5467161"/>
              <a:chOff x="13800297" y="9729450"/>
              <a:chExt cx="6691408" cy="5467161"/>
            </a:xfrm>
          </p:grpSpPr>
          <p:sp>
            <p:nvSpPr>
              <p:cNvPr id="84" name="TextBox 83">
                <a:extLst>
                  <a:ext uri="{FF2B5EF4-FFF2-40B4-BE49-F238E27FC236}">
                    <a16:creationId xmlns:a16="http://schemas.microsoft.com/office/drawing/2014/main" id="{4B626113-0631-4CE7-B506-3B85AA141D38}"/>
                  </a:ext>
                </a:extLst>
              </p:cNvPr>
              <p:cNvSpPr txBox="1"/>
              <p:nvPr/>
            </p:nvSpPr>
            <p:spPr>
              <a:xfrm>
                <a:off x="13853160" y="9729450"/>
                <a:ext cx="6638544" cy="430887"/>
              </a:xfrm>
              <a:prstGeom prst="rect">
                <a:avLst/>
              </a:prstGeom>
              <a:solidFill>
                <a:schemeClr val="accent5">
                  <a:lumMod val="50000"/>
                </a:schemeClr>
              </a:solidFill>
            </p:spPr>
            <p:txBody>
              <a:bodyPr wrap="square">
                <a:spAutoFit/>
              </a:bodyPr>
              <a:lstStyle/>
              <a:p>
                <a:pPr>
                  <a:spcAft>
                    <a:spcPts val="300"/>
                  </a:spcAft>
                </a:pPr>
                <a:r>
                  <a:rPr lang="en-US" sz="2200" b="1" dirty="0">
                    <a:solidFill>
                      <a:schemeClr val="bg1"/>
                    </a:solidFill>
                    <a:latin typeface="Arial" panose="020B0604020202020204" pitchFamily="34" charset="0"/>
                    <a:cs typeface="Arial" panose="020B0604020202020204" pitchFamily="34" charset="0"/>
                  </a:rPr>
                  <a:t>Figure 1: </a:t>
                </a:r>
                <a:r>
                  <a:rPr lang="en-US" sz="2200" b="1" kern="0" dirty="0">
                    <a:solidFill>
                      <a:schemeClr val="bg1"/>
                    </a:solidFill>
                    <a:effectLst/>
                    <a:latin typeface="Arial" panose="020B0604020202020204" pitchFamily="34" charset="0"/>
                    <a:ea typeface="Times New Roman" panose="02020603050405020304" pitchFamily="18" charset="0"/>
                  </a:rPr>
                  <a:t>Pitavastatin Effect on LDL-C over Time</a:t>
                </a:r>
              </a:p>
            </p:txBody>
          </p:sp>
          <p:sp>
            <p:nvSpPr>
              <p:cNvPr id="55" name="TextBox 54">
                <a:extLst>
                  <a:ext uri="{FF2B5EF4-FFF2-40B4-BE49-F238E27FC236}">
                    <a16:creationId xmlns:a16="http://schemas.microsoft.com/office/drawing/2014/main" id="{48E07B28-EAAC-48AF-9B02-09027C2F3AE6}"/>
                  </a:ext>
                </a:extLst>
              </p:cNvPr>
              <p:cNvSpPr txBox="1"/>
              <p:nvPr/>
            </p:nvSpPr>
            <p:spPr>
              <a:xfrm>
                <a:off x="13800297" y="14573363"/>
                <a:ext cx="6691408" cy="623248"/>
              </a:xfrm>
              <a:prstGeom prst="rect">
                <a:avLst/>
              </a:prstGeom>
              <a:noFill/>
            </p:spPr>
            <p:txBody>
              <a:bodyPr wrap="square">
                <a:spAutoFit/>
              </a:bodyPr>
              <a:lstStyle/>
              <a:p>
                <a:pPr>
                  <a:lnSpc>
                    <a:spcPct val="80000"/>
                  </a:lnSpc>
                  <a:spcAft>
                    <a:spcPts val="300"/>
                  </a:spcAft>
                </a:pPr>
                <a:r>
                  <a:rPr lang="en-US" sz="2000" i="1" kern="0" dirty="0">
                    <a:solidFill>
                      <a:srgbClr val="000000"/>
                    </a:solidFill>
                    <a:effectLst/>
                    <a:latin typeface="Arial" panose="020B0604020202020204" pitchFamily="34" charset="0"/>
                    <a:ea typeface="Times New Roman" panose="02020603050405020304" pitchFamily="18" charset="0"/>
                  </a:rPr>
                  <a:t>Dotted lines show Mechanistic substudy means including </a:t>
                </a:r>
              </a:p>
              <a:p>
                <a:pPr>
                  <a:lnSpc>
                    <a:spcPct val="80000"/>
                  </a:lnSpc>
                  <a:spcAft>
                    <a:spcPts val="300"/>
                  </a:spcAft>
                </a:pPr>
                <a:r>
                  <a:rPr lang="en-US" sz="2000" i="1" kern="0" dirty="0">
                    <a:solidFill>
                      <a:srgbClr val="000000"/>
                    </a:solidFill>
                    <a:effectLst/>
                    <a:latin typeface="Arial" panose="020B0604020202020204" pitchFamily="34" charset="0"/>
                    <a:ea typeface="Times New Roman" panose="02020603050405020304" pitchFamily="18" charset="0"/>
                  </a:rPr>
                  <a:t>a month 4 lipid assessment</a:t>
                </a:r>
              </a:p>
            </p:txBody>
          </p:sp>
        </p:grpSp>
      </p:grpSp>
    </p:spTree>
    <p:extLst>
      <p:ext uri="{BB962C8B-B14F-4D97-AF65-F5344CB8AC3E}">
        <p14:creationId xmlns:p14="http://schemas.microsoft.com/office/powerpoint/2010/main" val="42528457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I Poster PowerPointTemplate" id="{D1A5D400-EFD4-460F-AC14-34B99A381677}" vid="{E4E7F868-5AD6-4C89-B349-939F0783FBB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1865</Words>
  <Application>Microsoft Office PowerPoint</Application>
  <PresentationFormat>Benutzerdefiniert</PresentationFormat>
  <Paragraphs>128</Paragraphs>
  <Slides>1</Slides>
  <Notes>1</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vt:i4>
      </vt:variant>
    </vt:vector>
  </HeadingPairs>
  <TitlesOfParts>
    <vt:vector size="7" baseType="lpstr">
      <vt:lpstr>Arial</vt:lpstr>
      <vt:lpstr>Calibri</vt:lpstr>
      <vt:lpstr>Courier New</vt:lpstr>
      <vt:lpstr>Wingdings</vt:lpstr>
      <vt:lpstr>Calibri Light</vt:lpstr>
      <vt:lpstr>Office Theme</vt:lpstr>
      <vt:lpstr> LDL-C reductions with pitavastatin  strongly relate to MACE  in PWH with minimally elevated LDL-C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Notes:  1. Correct fonts won’t load until you open this in PowerPoint (e.g., if you’re previewing this in your browser it’ll look uglier than it actually is).  2. Generate QR codes here: https://www.qrcode-monkey.com/</dc:title>
  <dc:creator>Morrison, Mike</dc:creator>
  <cp:lastModifiedBy>Bastian Grewe</cp:lastModifiedBy>
  <cp:revision>234</cp:revision>
  <cp:lastPrinted>2026-02-18T13:49:09Z</cp:lastPrinted>
  <dcterms:created xsi:type="dcterms:W3CDTF">2019-07-02T13:39:34Z</dcterms:created>
  <dcterms:modified xsi:type="dcterms:W3CDTF">2026-02-28T12:00:44Z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16de74a9-4f8a-4c74-b507-22417e17d25b_Enabled">
    <vt:lpwstr>true</vt:lpwstr>
  </property>
  <property fmtid="{D5CDD505-2E9C-101B-9397-08002B2CF9AE}" pid="3" name="MSIP_Label_16de74a9-4f8a-4c74-b507-22417e17d25b_SetDate">
    <vt:lpwstr>2026-02-28T11:59:16Z</vt:lpwstr>
  </property>
  <property fmtid="{D5CDD505-2E9C-101B-9397-08002B2CF9AE}" pid="4" name="MSIP_Label_16de74a9-4f8a-4c74-b507-22417e17d25b_Method">
    <vt:lpwstr>Privileged</vt:lpwstr>
  </property>
  <property fmtid="{D5CDD505-2E9C-101B-9397-08002B2CF9AE}" pid="5" name="MSIP_Label_16de74a9-4f8a-4c74-b507-22417e17d25b_Name">
    <vt:lpwstr>16de74a9-4f8a-4c74-b507-22417e17d25b</vt:lpwstr>
  </property>
  <property fmtid="{D5CDD505-2E9C-101B-9397-08002B2CF9AE}" pid="6" name="MSIP_Label_16de74a9-4f8a-4c74-b507-22417e17d25b_SiteId">
    <vt:lpwstr>a5a8bcaa-3292-41e6-b735-5e8b21f4dbfd</vt:lpwstr>
  </property>
  <property fmtid="{D5CDD505-2E9C-101B-9397-08002B2CF9AE}" pid="7" name="MSIP_Label_16de74a9-4f8a-4c74-b507-22417e17d25b_ActionId">
    <vt:lpwstr>da2dc8f7-124e-4723-b11d-37779ecc2ef6</vt:lpwstr>
  </property>
  <property fmtid="{D5CDD505-2E9C-101B-9397-08002B2CF9AE}" pid="8" name="MSIP_Label_16de74a9-4f8a-4c74-b507-22417e17d25b_ContentBits">
    <vt:lpwstr>0</vt:lpwstr>
  </property>
  <property fmtid="{D5CDD505-2E9C-101B-9397-08002B2CF9AE}" pid="9" name="MSIP_Label_16de74a9-4f8a-4c74-b507-22417e17d25b_Tag">
    <vt:lpwstr>10, 2, 1, 1</vt:lpwstr>
  </property>
</Properties>
</file>