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3"/>
  </p:notesMasterIdLst>
  <p:sldIdLst>
    <p:sldId id="296" r:id="rId2"/>
  </p:sldIdLst>
  <p:sldSz cx="49377600" cy="3291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5576" userDrawn="1">
          <p15:clr>
            <a:srgbClr val="A4A3A4"/>
          </p15:clr>
        </p15:guide>
        <p15:guide id="3" pos="6024" userDrawn="1">
          <p15:clr>
            <a:srgbClr val="A4A3A4"/>
          </p15:clr>
        </p15:guide>
        <p15:guide id="4" pos="264" userDrawn="1">
          <p15:clr>
            <a:srgbClr val="A4A3A4"/>
          </p15:clr>
        </p15:guide>
        <p15:guide id="5" pos="744" userDrawn="1">
          <p15:clr>
            <a:srgbClr val="A4A3A4"/>
          </p15:clr>
        </p15:guide>
        <p15:guide id="6" orient="horz"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4968"/>
    <a:srgbClr val="263238"/>
    <a:srgbClr val="EA4C89"/>
    <a:srgbClr val="1F4E79"/>
    <a:srgbClr val="FFFFFF"/>
    <a:srgbClr val="EEEBE9"/>
    <a:srgbClr val="FFF59D"/>
    <a:srgbClr val="EFF8F3"/>
    <a:srgbClr val="874A4C"/>
    <a:srgbClr val="FFA7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503" autoAdjust="0"/>
    <p:restoredTop sz="96247" autoAdjust="0"/>
  </p:normalViewPr>
  <p:slideViewPr>
    <p:cSldViewPr snapToGrid="0" showGuides="1">
      <p:cViewPr varScale="1">
        <p:scale>
          <a:sx n="22" d="100"/>
          <a:sy n="22" d="100"/>
        </p:scale>
        <p:origin x="2172" y="258"/>
      </p:cViewPr>
      <p:guideLst>
        <p:guide pos="15576"/>
        <p:guide pos="6024"/>
        <p:guide pos="264"/>
        <p:guide pos="744"/>
        <p:guide orient="horz"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D1CB04D-1C75-43E0-9B64-B7DDAA42BB2C}" type="datetimeFigureOut">
              <a:rPr lang="en-US" smtClean="0"/>
              <a:t>2/28/2026</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26C2670-3342-473C-969D-FDFF399F2050}" type="slidenum">
              <a:rPr lang="en-US" smtClean="0"/>
              <a:t>‹Nr.›</a:t>
            </a:fld>
            <a:endParaRPr lang="en-US"/>
          </a:p>
        </p:txBody>
      </p:sp>
    </p:spTree>
    <p:extLst>
      <p:ext uri="{BB962C8B-B14F-4D97-AF65-F5344CB8AC3E}">
        <p14:creationId xmlns:p14="http://schemas.microsoft.com/office/powerpoint/2010/main" val="83174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b="1" dirty="0"/>
              <a:t>Poster Development Guide</a:t>
            </a:r>
          </a:p>
          <a:p>
            <a:pPr marL="171450" indent="-171450">
              <a:lnSpc>
                <a:spcPct val="150000"/>
              </a:lnSpc>
              <a:buFont typeface="Arial" panose="020B0604020202020204" pitchFamily="34" charset="0"/>
              <a:buChar char="•"/>
            </a:pPr>
            <a:r>
              <a:rPr lang="en-US" b="1" dirty="0"/>
              <a:t>Formatting</a:t>
            </a:r>
            <a:r>
              <a:rPr lang="en-US" b="1" baseline="0" dirty="0"/>
              <a:t> Notes</a:t>
            </a:r>
          </a:p>
          <a:p>
            <a:pPr marL="628650" lvl="1" indent="-171450">
              <a:lnSpc>
                <a:spcPct val="150000"/>
              </a:lnSpc>
              <a:buFont typeface="Arial" panose="020B0604020202020204" pitchFamily="34" charset="0"/>
              <a:buChar char="•"/>
            </a:pPr>
            <a:r>
              <a:rPr lang="en-US" b="1" dirty="0"/>
              <a:t>To Edit</a:t>
            </a:r>
            <a:r>
              <a:rPr lang="en-US" b="1" baseline="0" dirty="0"/>
              <a:t> </a:t>
            </a:r>
            <a:r>
              <a:rPr lang="en-US" b="1" dirty="0"/>
              <a:t>In PowerPoint: </a:t>
            </a:r>
            <a:r>
              <a:rPr lang="en-US" dirty="0"/>
              <a:t>Click View &gt; Guides to make editing easier. Keep text within guides</a:t>
            </a:r>
          </a:p>
          <a:p>
            <a:pPr marL="631908" lvl="1" indent="-174708">
              <a:lnSpc>
                <a:spcPct val="150000"/>
              </a:lnSpc>
              <a:buFont typeface="Arial" panose="020B0604020202020204" pitchFamily="34" charset="0"/>
              <a:buChar char="•"/>
            </a:pPr>
            <a:r>
              <a:rPr lang="en-US" dirty="0"/>
              <a:t>If</a:t>
            </a:r>
            <a:r>
              <a:rPr lang="en-US" baseline="0" dirty="0"/>
              <a:t> you wish, you may change the background colors, but use a </a:t>
            </a:r>
            <a:r>
              <a:rPr lang="en-US" b="1" baseline="0" dirty="0"/>
              <a:t>light color or white for the overall background </a:t>
            </a:r>
            <a:r>
              <a:rPr lang="en-US" baseline="0" dirty="0"/>
              <a:t>of the poster and a </a:t>
            </a:r>
            <a:r>
              <a:rPr lang="en-US" b="1" baseline="0" dirty="0"/>
              <a:t>bold color for the main findings section</a:t>
            </a:r>
          </a:p>
          <a:p>
            <a:pPr marL="631908" lvl="1" indent="-174708">
              <a:lnSpc>
                <a:spcPct val="150000"/>
              </a:lnSpc>
              <a:buFont typeface="Arial" panose="020B0604020202020204" pitchFamily="34" charset="0"/>
              <a:buChar char="•"/>
            </a:pPr>
            <a:r>
              <a:rPr lang="en-US" b="1" dirty="0"/>
              <a:t>Author list</a:t>
            </a:r>
            <a:r>
              <a:rPr lang="en-US" dirty="0"/>
              <a:t>: Don’t split names onto two lines (e.g., “John [line break] Smith”). If that happens, use a new line. </a:t>
            </a:r>
            <a:r>
              <a:rPr lang="en-US" b="1" dirty="0"/>
              <a:t>Bold the name of the presenting author</a:t>
            </a:r>
            <a:r>
              <a:rPr lang="en-US" dirty="0"/>
              <a:t> </a:t>
            </a:r>
          </a:p>
          <a:p>
            <a:pPr marL="631908" lvl="1" indent="-174708">
              <a:lnSpc>
                <a:spcPct val="150000"/>
              </a:lnSpc>
              <a:buFont typeface="Arial" panose="020B0604020202020204" pitchFamily="34" charset="0"/>
              <a:buChar char="•"/>
            </a:pPr>
            <a:r>
              <a:rPr lang="en-US" b="1" dirty="0"/>
              <a:t>Font</a:t>
            </a:r>
            <a:r>
              <a:rPr lang="en-US" b="1" baseline="0" dirty="0"/>
              <a:t> Size: </a:t>
            </a:r>
            <a:r>
              <a:rPr lang="en-US" b="0" dirty="0"/>
              <a:t>Do not drop below </a:t>
            </a:r>
            <a:r>
              <a:rPr lang="en-US" b="1" dirty="0"/>
              <a:t>font size 36 </a:t>
            </a:r>
            <a:r>
              <a:rPr lang="en-US" b="0" dirty="0"/>
              <a:t>in the main</a:t>
            </a:r>
            <a:r>
              <a:rPr lang="en-US" b="0" baseline="0" dirty="0"/>
              <a:t> information sections (</a:t>
            </a:r>
            <a:r>
              <a:rPr lang="en-US" b="0" dirty="0"/>
              <a:t>Background, Methods, Results, Conclusions)</a:t>
            </a:r>
            <a:r>
              <a:rPr lang="en-US" b="1" dirty="0"/>
              <a:t>. </a:t>
            </a:r>
            <a:r>
              <a:rPr lang="en-US" b="0" dirty="0"/>
              <a:t>If you </a:t>
            </a:r>
            <a:r>
              <a:rPr lang="en-US" dirty="0"/>
              <a:t>have extra space, increase the font size,</a:t>
            </a:r>
            <a:r>
              <a:rPr lang="en-US" baseline="0" dirty="0"/>
              <a:t> but maintain some white space to make it easier for attendees to read your text</a:t>
            </a:r>
          </a:p>
          <a:p>
            <a:pPr marL="631908" lvl="1" indent="-174708">
              <a:lnSpc>
                <a:spcPct val="150000"/>
              </a:lnSpc>
              <a:buFont typeface="Arial" panose="020B0604020202020204" pitchFamily="34" charset="0"/>
              <a:buChar char="•"/>
            </a:pPr>
            <a:r>
              <a:rPr lang="en-US" b="1" dirty="0"/>
              <a:t>Use of Color: </a:t>
            </a:r>
            <a:r>
              <a:rPr lang="en-US" b="0" dirty="0"/>
              <a:t>To keep attendees</a:t>
            </a:r>
            <a:r>
              <a:rPr lang="en-US" b="0" baseline="0" dirty="0"/>
              <a:t> focused on your main findings and important details in your graphs and figures, </a:t>
            </a:r>
            <a:r>
              <a:rPr lang="en-US" b="1" baseline="0" dirty="0"/>
              <a:t>d</a:t>
            </a:r>
            <a:r>
              <a:rPr lang="en-US" b="1" dirty="0"/>
              <a:t>o not use color in the sidebars</a:t>
            </a:r>
          </a:p>
          <a:p>
            <a:pPr marL="631908" lvl="1" indent="-174708">
              <a:lnSpc>
                <a:spcPct val="150000"/>
              </a:lnSpc>
              <a:buFont typeface="Arial" panose="020B0604020202020204" pitchFamily="34" charset="0"/>
              <a:buChar char="•"/>
            </a:pPr>
            <a:r>
              <a:rPr lang="en-US" b="1" baseline="0" dirty="0"/>
              <a:t>Print Size: </a:t>
            </a:r>
            <a:r>
              <a:rPr lang="en-US" b="0" baseline="0" dirty="0"/>
              <a:t>Using this template</a:t>
            </a:r>
            <a:r>
              <a:rPr lang="en-US" b="1" baseline="0" dirty="0"/>
              <a:t>, </a:t>
            </a:r>
            <a:r>
              <a:rPr lang="en-US" b="0" baseline="0" dirty="0"/>
              <a:t>the optimal print size is </a:t>
            </a:r>
            <a:r>
              <a:rPr lang="en-US" b="1" baseline="0" dirty="0"/>
              <a:t>54 inches (width) x 36 inches (height) </a:t>
            </a:r>
            <a:r>
              <a:rPr lang="en-US" b="0" u="sng" baseline="0" dirty="0"/>
              <a:t>or</a:t>
            </a:r>
            <a:r>
              <a:rPr lang="en-US" b="1" baseline="0" dirty="0"/>
              <a:t> 60 inches x 40 inches</a:t>
            </a:r>
            <a:r>
              <a:rPr lang="en-US" b="0" baseline="0" dirty="0"/>
              <a:t> (137.2 cm x 91.4 cm or 152.4 cm x 101.6).  Printing the poster in a smaller size may save some cost, but the 54” x 36” size  will maintain the suggested font size and layout in the final printed version of the poster (and maintain the effectiveness of the poster design). </a:t>
            </a:r>
          </a:p>
          <a:p>
            <a:pPr marL="1089108" lvl="2" indent="-174708">
              <a:lnSpc>
                <a:spcPct val="150000"/>
              </a:lnSpc>
              <a:buFont typeface="Arial" panose="020B0604020202020204" pitchFamily="34" charset="0"/>
              <a:buChar char="•"/>
            </a:pPr>
            <a:r>
              <a:rPr lang="en-US" b="0" baseline="0" dirty="0"/>
              <a:t>Poster Board Dimensions: Regardless of whether you use this template, the size of the board for displaying your poster at CROI is 96 inches (width) x 48 inches (height). The maximum size of a poster is 93 inches (width) x 45 inches (height). The minimum size for a poster is 36 inches (width) x 24 inches (height) so attendees can see the poster at a minimum of 10 feet away</a:t>
            </a:r>
          </a:p>
          <a:p>
            <a:pPr marL="174708" indent="-174708">
              <a:lnSpc>
                <a:spcPct val="150000"/>
              </a:lnSpc>
              <a:buFont typeface="Arial" panose="020B0604020202020204" pitchFamily="34" charset="0"/>
              <a:buChar char="•"/>
            </a:pPr>
            <a:r>
              <a:rPr lang="en-US" b="1" baseline="0" dirty="0"/>
              <a:t>Poster Content Requirements</a:t>
            </a:r>
          </a:p>
          <a:p>
            <a:pPr marL="631908" lvl="1" indent="-174708">
              <a:lnSpc>
                <a:spcPct val="150000"/>
              </a:lnSpc>
              <a:buFont typeface="Arial" panose="020B0604020202020204" pitchFamily="34" charset="0"/>
              <a:buChar char="•"/>
            </a:pPr>
            <a:r>
              <a:rPr lang="en-US" b="1" baseline="0" dirty="0"/>
              <a:t>Poster Number</a:t>
            </a:r>
            <a:r>
              <a:rPr lang="en-US" baseline="0" dirty="0"/>
              <a:t>: The poster number should be displayed in the upper right corner (0000 in the template). This is </a:t>
            </a:r>
            <a:r>
              <a:rPr lang="en-US" b="1" baseline="0" dirty="0"/>
              <a:t>not the abstract number you had during submission </a:t>
            </a:r>
            <a:r>
              <a:rPr lang="en-US" baseline="0" dirty="0"/>
              <a:t>but a number you will be assigned and sent to you by email which notes the position of the poster in the poster hall. This number will be sent to you after late-breaking abstracts have been accepted in January</a:t>
            </a:r>
            <a:endParaRPr lang="en-US" dirty="0"/>
          </a:p>
          <a:p>
            <a:pPr marL="631908" marR="0" lvl="1" indent="-174708"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b="1" dirty="0"/>
              <a:t>Poster Title:</a:t>
            </a:r>
            <a:r>
              <a:rPr lang="en-US" b="1" baseline="0" dirty="0"/>
              <a:t> </a:t>
            </a:r>
            <a:r>
              <a:rPr lang="en-US" sz="1200" kern="1200" dirty="0">
                <a:solidFill>
                  <a:schemeClr val="tx1"/>
                </a:solidFill>
                <a:effectLst/>
                <a:latin typeface="+mn-lt"/>
                <a:ea typeface="+mn-ea"/>
                <a:cs typeface="+mn-cs"/>
              </a:rPr>
              <a:t>The title should be the same as the title submitted with the abstract </a:t>
            </a:r>
          </a:p>
          <a:p>
            <a:pPr marL="631908" lvl="1" indent="-174708">
              <a:lnSpc>
                <a:spcPct val="150000"/>
              </a:lnSpc>
              <a:buFont typeface="Arial" panose="020B0604020202020204" pitchFamily="34" charset="0"/>
              <a:buChar char="•"/>
            </a:pPr>
            <a:r>
              <a:rPr lang="en-US" b="1" dirty="0"/>
              <a:t>QR Codes</a:t>
            </a:r>
            <a:r>
              <a:rPr lang="en-US" b="1" baseline="0" dirty="0"/>
              <a:t> are not allowed by CROI</a:t>
            </a:r>
            <a:endParaRPr lang="en-US" dirty="0"/>
          </a:p>
        </p:txBody>
      </p:sp>
      <p:sp>
        <p:nvSpPr>
          <p:cNvPr id="4" name="Slide Number Placeholder 3"/>
          <p:cNvSpPr>
            <a:spLocks noGrp="1"/>
          </p:cNvSpPr>
          <p:nvPr>
            <p:ph type="sldNum" sz="quarter" idx="5"/>
          </p:nvPr>
        </p:nvSpPr>
        <p:spPr/>
        <p:txBody>
          <a:bodyPr/>
          <a:lstStyle/>
          <a:p>
            <a:fld id="{E26C2670-3342-473C-969D-FDFF399F2050}" type="slidenum">
              <a:rPr lang="en-US" smtClean="0"/>
              <a:t>1</a:t>
            </a:fld>
            <a:endParaRPr lang="en-US"/>
          </a:p>
        </p:txBody>
      </p:sp>
    </p:spTree>
    <p:extLst>
      <p:ext uri="{BB962C8B-B14F-4D97-AF65-F5344CB8AC3E}">
        <p14:creationId xmlns:p14="http://schemas.microsoft.com/office/powerpoint/2010/main" val="2110499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60175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1369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06254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31110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05530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947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49974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82151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135061-2F74-46D4-9F8F-C77EF304855D}" type="datetimeFigureOut">
              <a:rPr lang="en-US" smtClean="0"/>
              <a:t>2/28/2026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3838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135061-2F74-46D4-9F8F-C77EF304855D}" type="datetimeFigureOut">
              <a:rPr lang="en-US" smtClean="0"/>
              <a:t>2/28/2026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42050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35061-2F74-46D4-9F8F-C77EF304855D}" type="datetimeFigureOut">
              <a:rPr lang="en-US" smtClean="0"/>
              <a:t>2/28/2026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0565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44639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62001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F135061-2F74-46D4-9F8F-C77EF304855D}" type="datetimeFigureOut">
              <a:rPr lang="en-US" smtClean="0"/>
              <a:t>2/28/2026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63FC52CE-B062-47D6-A8CB-AF6B214D1AE5}" type="slidenum">
              <a:rPr lang="en-US" smtClean="0"/>
              <a:t>‹Nr.›</a:t>
            </a:fld>
            <a:endParaRPr lang="en-US"/>
          </a:p>
        </p:txBody>
      </p:sp>
    </p:spTree>
    <p:extLst>
      <p:ext uri="{BB962C8B-B14F-4D97-AF65-F5344CB8AC3E}">
        <p14:creationId xmlns:p14="http://schemas.microsoft.com/office/powerpoint/2010/main" val="2343206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678733BE-059C-47B7-9415-5ADF2F3024F1}"/>
              </a:ext>
            </a:extLst>
          </p:cNvPr>
          <p:cNvSpPr/>
          <p:nvPr/>
        </p:nvSpPr>
        <p:spPr>
          <a:xfrm rot="5400000">
            <a:off x="22342886" y="-21528996"/>
            <a:ext cx="4876799" cy="479347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i="1">
                <a:latin typeface="Arial" panose="020B0604020202020204" pitchFamily="34" charset="0"/>
                <a:cs typeface="Arial" panose="020B0604020202020204" pitchFamily="34" charset="0"/>
              </a:rPr>
              <a:t>Title:</a:t>
            </a:r>
            <a:endParaRPr lang="en-US" i="1" dirty="0">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DDC4359A-7BBB-495A-96DE-65574C0C88E6}"/>
              </a:ext>
            </a:extLst>
          </p:cNvPr>
          <p:cNvSpPr>
            <a:spLocks noGrp="1"/>
          </p:cNvSpPr>
          <p:nvPr>
            <p:ph type="ctrTitle"/>
          </p:nvPr>
        </p:nvSpPr>
        <p:spPr>
          <a:xfrm>
            <a:off x="13746161" y="5076700"/>
            <a:ext cx="34425923" cy="3438390"/>
          </a:xfrm>
          <a:solidFill>
            <a:schemeClr val="accent5">
              <a:lumMod val="50000"/>
            </a:schemeClr>
          </a:solidFill>
        </p:spPr>
        <p:txBody>
          <a:bodyPr wrap="square" lIns="457200" tIns="457200" rIns="457200" bIns="457200" anchor="t" anchorCtr="0">
            <a:noAutofit/>
          </a:bodyPr>
          <a:lstStyle/>
          <a:p>
            <a:pPr marL="411163" algn="l">
              <a:lnSpc>
                <a:spcPct val="110000"/>
              </a:lnSpc>
              <a:spcBef>
                <a:spcPts val="0"/>
              </a:spcBef>
            </a:pPr>
            <a:r>
              <a:rPr lang="en-US" sz="6000" dirty="0">
                <a:solidFill>
                  <a:schemeClr val="bg1"/>
                </a:solidFill>
                <a:latin typeface="Arial" panose="020B0604020202020204" pitchFamily="34" charset="0"/>
                <a:ea typeface="Roboto" panose="02000000000000000000" pitchFamily="2" charset="0"/>
                <a:cs typeface="Arial" panose="020B0604020202020204" pitchFamily="34" charset="0"/>
              </a:rPr>
              <a:t>In a global cohort of PWH on effective ART, cancer remains an important comorbidity. Prevention strategies, including smoking cessation and age- and region- specific cancer screening approaches are critical to reduce the cancer burden in this population.</a:t>
            </a:r>
            <a:br>
              <a:rPr lang="en-US" sz="6000" dirty="0">
                <a:solidFill>
                  <a:schemeClr val="bg1"/>
                </a:solidFill>
                <a:latin typeface="Arial" panose="020B0604020202020204" pitchFamily="34" charset="0"/>
                <a:ea typeface="Roboto" panose="02000000000000000000" pitchFamily="2" charset="0"/>
                <a:cs typeface="Arial" panose="020B0604020202020204" pitchFamily="34" charset="0"/>
              </a:rPr>
            </a:br>
            <a:endParaRPr lang="en-US" sz="6000" dirty="0">
              <a:solidFill>
                <a:schemeClr val="bg1"/>
              </a:solidFill>
              <a:latin typeface="Arial" panose="020B0604020202020204" pitchFamily="34" charset="0"/>
              <a:ea typeface="Roboto" panose="02000000000000000000" pitchFamily="2" charset="0"/>
              <a:cs typeface="Arial" panose="020B0604020202020204" pitchFamily="34" charset="0"/>
            </a:endParaRPr>
          </a:p>
        </p:txBody>
      </p:sp>
      <p:sp>
        <p:nvSpPr>
          <p:cNvPr id="20" name="Rectangle 19">
            <a:extLst>
              <a:ext uri="{FF2B5EF4-FFF2-40B4-BE49-F238E27FC236}">
                <a16:creationId xmlns:a16="http://schemas.microsoft.com/office/drawing/2014/main" id="{6BA4CF46-E210-4322-91D1-2A41779F64E4}"/>
              </a:ext>
            </a:extLst>
          </p:cNvPr>
          <p:cNvSpPr/>
          <p:nvPr/>
        </p:nvSpPr>
        <p:spPr>
          <a:xfrm>
            <a:off x="6788972" y="2072640"/>
            <a:ext cx="34425923" cy="2759730"/>
          </a:xfrm>
          <a:prstGeom prst="rect">
            <a:avLst/>
          </a:prstGeom>
        </p:spPr>
        <p:txBody>
          <a:bodyPr wrap="square">
            <a:spAutoFit/>
          </a:bodyPr>
          <a:lstStyle/>
          <a:p>
            <a:pPr algn="ctr"/>
            <a:r>
              <a:rPr lang="en-US" sz="2800" b="1" dirty="0">
                <a:latin typeface="Arial" panose="020B0604020202020204" pitchFamily="34" charset="0"/>
                <a:cs typeface="Arial" panose="020B0604020202020204" pitchFamily="34" charset="0"/>
              </a:rPr>
              <a:t>Sophia Zhao¹, </a:t>
            </a:r>
            <a:r>
              <a:rPr lang="en-US" sz="2800" dirty="0">
                <a:latin typeface="Arial" panose="020B0604020202020204" pitchFamily="34" charset="0"/>
                <a:cs typeface="Arial" panose="020B0604020202020204" pitchFamily="34" charset="0"/>
              </a:rPr>
              <a:t>Sara McCallum¹, Aya Awwad¹, Phillip E. Castle², Marissa R. Diggs¹, </a:t>
            </a:r>
            <a:r>
              <a:rPr lang="en-US" sz="2800" dirty="0" err="1">
                <a:latin typeface="Arial" panose="020B0604020202020204" pitchFamily="34" charset="0"/>
                <a:cs typeface="Arial" panose="020B0604020202020204" pitchFamily="34" charset="0"/>
              </a:rPr>
              <a:t>Markella</a:t>
            </a:r>
            <a:r>
              <a:rPr lang="en-US" sz="2800" dirty="0">
                <a:latin typeface="Arial" panose="020B0604020202020204" pitchFamily="34" charset="0"/>
                <a:cs typeface="Arial" panose="020B0604020202020204" pitchFamily="34" charset="0"/>
              </a:rPr>
              <a:t> V. Zanni¹, Sarah M. Chu¹, Alex B. Lu¹, Judith S. Currier³, Judith A. Aberg⁴, Carl F. </a:t>
            </a:r>
            <a:r>
              <a:rPr lang="en-US" sz="2800">
                <a:latin typeface="Arial" panose="020B0604020202020204" pitchFamily="34" charset="0"/>
                <a:cs typeface="Arial" panose="020B0604020202020204" pitchFamily="34" charset="0"/>
              </a:rPr>
              <a:t>Fichtenbaum</a:t>
            </a:r>
            <a:r>
              <a:rPr lang="en-US" sz="2800" dirty="0">
                <a:latin typeface="Arial" panose="020B0604020202020204" pitchFamily="34" charset="0"/>
                <a:cs typeface="Arial" panose="020B0604020202020204" pitchFamily="34" charset="0"/>
              </a:rPr>
              <a:t>⁵, Gerald S. Bloomfield⁶, Carlos D. </a:t>
            </a:r>
            <a:r>
              <a:rPr lang="en-US" sz="2800" dirty="0" err="1">
                <a:latin typeface="Arial" panose="020B0604020202020204" pitchFamily="34" charset="0"/>
                <a:cs typeface="Arial" panose="020B0604020202020204" pitchFamily="34" charset="0"/>
              </a:rPr>
              <a:t>Malvestutto</a:t>
            </a:r>
            <a:r>
              <a:rPr lang="en-US" sz="2800" dirty="0">
                <a:latin typeface="Arial" panose="020B0604020202020204" pitchFamily="34" charset="0"/>
                <a:cs typeface="Arial" panose="020B0604020202020204" pitchFamily="34" charset="0"/>
              </a:rPr>
              <a:t>⁷, Pamela S. Douglas⁸, Heather J. </a:t>
            </a:r>
            <a:r>
              <a:rPr lang="en-US" sz="2800" dirty="0" err="1">
                <a:latin typeface="Arial" panose="020B0604020202020204" pitchFamily="34" charset="0"/>
                <a:cs typeface="Arial" panose="020B0604020202020204" pitchFamily="34" charset="0"/>
              </a:rPr>
              <a:t>Ribaudo</a:t>
            </a:r>
            <a:r>
              <a:rPr lang="en-US" sz="2800" dirty="0">
                <a:latin typeface="Arial" panose="020B0604020202020204" pitchFamily="34" charset="0"/>
                <a:cs typeface="Arial" panose="020B0604020202020204" pitchFamily="34" charset="0"/>
              </a:rPr>
              <a:t>⁹, Steven K. Grinspoon¹ for REPRIEVE investigators </a:t>
            </a:r>
          </a:p>
          <a:p>
            <a:pPr algn="ctr"/>
            <a:r>
              <a:rPr lang="en-US" sz="2400" baseline="30000" dirty="0">
                <a:latin typeface="Arial" panose="020B0604020202020204" pitchFamily="34" charset="0"/>
                <a:cs typeface="Arial" panose="020B0604020202020204" pitchFamily="34" charset="0"/>
              </a:rPr>
              <a:t>1</a:t>
            </a:r>
            <a:r>
              <a:rPr lang="en-US" sz="2400" dirty="0">
                <a:latin typeface="Arial" panose="020B0604020202020204" pitchFamily="34" charset="0"/>
                <a:cs typeface="Arial" panose="020B0604020202020204" pitchFamily="34" charset="0"/>
              </a:rPr>
              <a:t>Metabolism Unit, Massachusetts General Hospital and Harvard Medical School, Boston, USA,</a:t>
            </a:r>
            <a:r>
              <a:rPr lang="en-US" sz="2400" baseline="30000" dirty="0">
                <a:latin typeface="Arial" panose="020B0604020202020204" pitchFamily="34" charset="0"/>
                <a:cs typeface="Arial" panose="020B0604020202020204" pitchFamily="34" charset="0"/>
              </a:rPr>
              <a:t>2</a:t>
            </a:r>
            <a:r>
              <a:rPr lang="en-US" sz="2400" dirty="0">
                <a:latin typeface="Arial" panose="020B0604020202020204" pitchFamily="34" charset="0"/>
                <a:cs typeface="Arial" panose="020B0604020202020204" pitchFamily="34" charset="0"/>
              </a:rPr>
              <a:t>Divisions of Cancer Prevention and Cancer Epidemiology and Genetics, National Cancer Institute, Bethesda, MD, USA, </a:t>
            </a:r>
            <a:r>
              <a:rPr lang="en-US" sz="2400" baseline="30000" dirty="0">
                <a:latin typeface="Arial" panose="020B0604020202020204" pitchFamily="34" charset="0"/>
                <a:cs typeface="Arial" panose="020B0604020202020204" pitchFamily="34" charset="0"/>
              </a:rPr>
              <a:t>3</a:t>
            </a:r>
            <a:r>
              <a:rPr lang="en-US" sz="2400" dirty="0">
                <a:latin typeface="Arial" panose="020B0604020202020204" pitchFamily="34" charset="0"/>
                <a:cs typeface="Arial" panose="020B0604020202020204" pitchFamily="34" charset="0"/>
              </a:rPr>
              <a:t>Division of Infectious Diseases, David Geffen School of Medicine, University of California at Los Angeles, Los Angeles, USA, </a:t>
            </a:r>
            <a:r>
              <a:rPr lang="en-US" sz="2400" baseline="30000" dirty="0">
                <a:latin typeface="Arial" panose="020B0604020202020204" pitchFamily="34" charset="0"/>
                <a:cs typeface="Arial" panose="020B0604020202020204" pitchFamily="34" charset="0"/>
              </a:rPr>
              <a:t>4</a:t>
            </a:r>
            <a:r>
              <a:rPr lang="en-US" sz="2400" dirty="0">
                <a:latin typeface="Arial" panose="020B0604020202020204" pitchFamily="34" charset="0"/>
                <a:cs typeface="Arial" panose="020B0604020202020204" pitchFamily="34" charset="0"/>
              </a:rPr>
              <a:t>Division of Infectious Diseases, Icahn School of Medicine at Mount Sinai, New York, USA, </a:t>
            </a:r>
            <a:r>
              <a:rPr lang="en-US" sz="2400" baseline="30000" dirty="0">
                <a:latin typeface="Arial" panose="020B0604020202020204" pitchFamily="34" charset="0"/>
                <a:cs typeface="Arial" panose="020B0604020202020204" pitchFamily="34" charset="0"/>
              </a:rPr>
              <a:t>5</a:t>
            </a:r>
            <a:r>
              <a:rPr lang="en-US" sz="2400" dirty="0">
                <a:latin typeface="Arial" panose="020B0604020202020204" pitchFamily="34" charset="0"/>
                <a:cs typeface="Arial" panose="020B0604020202020204" pitchFamily="34" charset="0"/>
              </a:rPr>
              <a:t>Division of Infectious Diseases, University of Cincinnati College of Medicine, Cincinnati, USA, </a:t>
            </a:r>
            <a:r>
              <a:rPr lang="en-US" sz="2400" baseline="30000" dirty="0">
                <a:latin typeface="Arial" panose="020B0604020202020204" pitchFamily="34" charset="0"/>
                <a:cs typeface="Arial" panose="020B0604020202020204" pitchFamily="34" charset="0"/>
              </a:rPr>
              <a:t>6</a:t>
            </a:r>
            <a:r>
              <a:rPr lang="en-US" sz="2400" dirty="0">
                <a:latin typeface="Arial" panose="020B0604020202020204" pitchFamily="34" charset="0"/>
                <a:cs typeface="Arial" panose="020B0604020202020204" pitchFamily="34" charset="0"/>
              </a:rPr>
              <a:t>Department of Medicine, Duke Global Health Institute and Duke Clinical Rese, Duke University School of Medicine, Durham, USA, </a:t>
            </a:r>
            <a:r>
              <a:rPr lang="en-US" sz="2400" baseline="30000" dirty="0">
                <a:latin typeface="Arial" panose="020B0604020202020204" pitchFamily="34" charset="0"/>
                <a:cs typeface="Arial" panose="020B0604020202020204" pitchFamily="34" charset="0"/>
              </a:rPr>
              <a:t>7</a:t>
            </a:r>
            <a:r>
              <a:rPr lang="en-US" sz="2400" dirty="0">
                <a:latin typeface="Arial" panose="020B0604020202020204" pitchFamily="34" charset="0"/>
                <a:cs typeface="Arial" panose="020B0604020202020204" pitchFamily="34" charset="0"/>
              </a:rPr>
              <a:t>Division of Infectious Diseases, Ohio State University Medical Center, Columbus, USA, </a:t>
            </a:r>
            <a:r>
              <a:rPr lang="en-US" sz="2400" baseline="30000" dirty="0">
                <a:latin typeface="Arial" panose="020B0604020202020204" pitchFamily="34" charset="0"/>
                <a:cs typeface="Arial" panose="020B0604020202020204" pitchFamily="34" charset="0"/>
              </a:rPr>
              <a:t>8</a:t>
            </a:r>
            <a:r>
              <a:rPr lang="en-US" sz="2400" dirty="0">
                <a:latin typeface="Arial" panose="020B0604020202020204" pitchFamily="34" charset="0"/>
                <a:cs typeface="Arial" panose="020B0604020202020204" pitchFamily="34" charset="0"/>
              </a:rPr>
              <a:t>Duke Clinical Research Institute, Duke University School of Medicine, Durham, USA, </a:t>
            </a:r>
            <a:r>
              <a:rPr lang="en-US" sz="2400" baseline="30000" dirty="0">
                <a:latin typeface="Arial" panose="020B0604020202020204" pitchFamily="34" charset="0"/>
                <a:cs typeface="Arial" panose="020B0604020202020204" pitchFamily="34" charset="0"/>
              </a:rPr>
              <a:t>9</a:t>
            </a:r>
            <a:r>
              <a:rPr lang="en-US" sz="2400" dirty="0">
                <a:latin typeface="Arial" panose="020B0604020202020204" pitchFamily="34" charset="0"/>
                <a:cs typeface="Arial" panose="020B0604020202020204" pitchFamily="34" charset="0"/>
              </a:rPr>
              <a:t>Center for Biostatistics in AIDS Research, Harvard T.H. Chan School of Public Health, Boston, USA</a:t>
            </a:r>
          </a:p>
          <a:p>
            <a:pPr algn="ctr"/>
            <a:endParaRPr lang="en-US" sz="3200" baseline="300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CAC155C6-7E35-4156-B9B3-271571AF60CC}"/>
              </a:ext>
            </a:extLst>
          </p:cNvPr>
          <p:cNvSpPr txBox="1"/>
          <p:nvPr/>
        </p:nvSpPr>
        <p:spPr>
          <a:xfrm>
            <a:off x="8012391" y="680266"/>
            <a:ext cx="32365506" cy="1200329"/>
          </a:xfrm>
          <a:prstGeom prst="rect">
            <a:avLst/>
          </a:prstGeom>
          <a:noFill/>
        </p:spPr>
        <p:txBody>
          <a:bodyPr wrap="square" rtlCol="0">
            <a:spAutoFit/>
          </a:bodyPr>
          <a:lstStyle/>
          <a:p>
            <a:r>
              <a:rPr lang="en-US" sz="7200" b="1" i="1" dirty="0">
                <a:latin typeface="Arial" panose="020B0604020202020204" pitchFamily="34" charset="0"/>
                <a:cs typeface="Arial" panose="020B0604020202020204" pitchFamily="34" charset="0"/>
              </a:rPr>
              <a:t>Cancer Incidence and Risk Factors Among People with HIV in REPRIEVE</a:t>
            </a:r>
            <a:endParaRPr lang="en-US" sz="7200" i="1"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8E35B311-3C19-412C-ADE6-EB2E4158F366}"/>
              </a:ext>
            </a:extLst>
          </p:cNvPr>
          <p:cNvSpPr txBox="1"/>
          <p:nvPr/>
        </p:nvSpPr>
        <p:spPr>
          <a:xfrm>
            <a:off x="29263137" y="9668429"/>
            <a:ext cx="18816424" cy="5534272"/>
          </a:xfrm>
          <a:prstGeom prst="rect">
            <a:avLst/>
          </a:prstGeom>
          <a:noFill/>
        </p:spPr>
        <p:txBody>
          <a:bodyPr wrap="square" rtlCol="0">
            <a:spAutoFit/>
          </a:bodyPr>
          <a:lstStyle/>
          <a:p>
            <a:pPr marL="571500" indent="-571500" algn="just">
              <a:lnSpc>
                <a:spcPct val="120000"/>
              </a:lnSpc>
              <a:buSzPct val="100000"/>
              <a:buFont typeface="Arial" panose="020B0604020202020204" pitchFamily="34" charset="0"/>
              <a:buChar char="•"/>
            </a:pPr>
            <a:r>
              <a:rPr lang="en-US" sz="3600" dirty="0">
                <a:latin typeface="Arial" panose="020B0604020202020204" pitchFamily="34" charset="0"/>
                <a:cs typeface="Arial" panose="020B0604020202020204" pitchFamily="34" charset="0"/>
              </a:rPr>
              <a:t>Cancer remains a major comorbidity in a global cohort of PWH with effective ART treatment,</a:t>
            </a:r>
          </a:p>
          <a:p>
            <a:pPr marL="571500" indent="-571500" algn="just">
              <a:lnSpc>
                <a:spcPct val="120000"/>
              </a:lnSpc>
              <a:buSzPct val="100000"/>
              <a:buFont typeface="Arial" panose="020B0604020202020204" pitchFamily="34" charset="0"/>
              <a:buChar char="•"/>
            </a:pPr>
            <a:r>
              <a:rPr lang="en-US" sz="3600" dirty="0">
                <a:latin typeface="Arial" panose="020B0604020202020204" pitchFamily="34" charset="0"/>
                <a:cs typeface="Arial" panose="020B0604020202020204" pitchFamily="34" charset="0"/>
              </a:rPr>
              <a:t>Non-infection-related NADCs are the most common cancer type in the whole population and across sex and GBD regions.</a:t>
            </a:r>
          </a:p>
          <a:p>
            <a:pPr marL="571500" indent="-571500" algn="just">
              <a:lnSpc>
                <a:spcPct val="120000"/>
              </a:lnSpc>
              <a:buSzPct val="100000"/>
              <a:buFont typeface="Arial" panose="020B0604020202020204" pitchFamily="34" charset="0"/>
              <a:buChar char="•"/>
            </a:pPr>
            <a:r>
              <a:rPr lang="en-US" sz="3600" dirty="0">
                <a:latin typeface="Arial" panose="020B0604020202020204" pitchFamily="34" charset="0"/>
                <a:cs typeface="Arial" panose="020B0604020202020204" pitchFamily="34" charset="0"/>
              </a:rPr>
              <a:t>Risk are highest among those with older age, current smoking, and high income GBD region residence.</a:t>
            </a:r>
          </a:p>
          <a:p>
            <a:pPr marL="571500" indent="-571500" algn="just">
              <a:lnSpc>
                <a:spcPct val="120000"/>
              </a:lnSpc>
              <a:buSzPct val="100000"/>
              <a:buFont typeface="Arial" panose="020B0604020202020204" pitchFamily="34" charset="0"/>
              <a:buChar char="•"/>
            </a:pPr>
            <a:r>
              <a:rPr lang="en-US" sz="3600" dirty="0">
                <a:latin typeface="Arial" panose="020B0604020202020204" pitchFamily="34" charset="0"/>
                <a:cs typeface="Arial" panose="020B0604020202020204" pitchFamily="34" charset="0"/>
              </a:rPr>
              <a:t>Prevention strategies, including smoking cessation and age- and region- specific cancer screening approaches are critical to reduce the cancer burden in this population.</a:t>
            </a:r>
          </a:p>
        </p:txBody>
      </p:sp>
      <p:sp>
        <p:nvSpPr>
          <p:cNvPr id="25" name="TextBox 24">
            <a:extLst>
              <a:ext uri="{FF2B5EF4-FFF2-40B4-BE49-F238E27FC236}">
                <a16:creationId xmlns:a16="http://schemas.microsoft.com/office/drawing/2014/main" id="{8E35B311-3C19-412C-ADE6-EB2E4158F366}"/>
              </a:ext>
            </a:extLst>
          </p:cNvPr>
          <p:cNvSpPr txBox="1"/>
          <p:nvPr/>
        </p:nvSpPr>
        <p:spPr>
          <a:xfrm>
            <a:off x="13696372" y="9671482"/>
            <a:ext cx="14903952" cy="11517448"/>
          </a:xfrm>
          <a:prstGeom prst="rect">
            <a:avLst/>
          </a:prstGeom>
          <a:solidFill>
            <a:schemeClr val="bg1"/>
          </a:solidFill>
        </p:spPr>
        <p:txBody>
          <a:bodyPr wrap="square" rtlCol="0">
            <a:spAutoFit/>
          </a:bodyPr>
          <a:lstStyle/>
          <a:p>
            <a:pPr marL="571500" indent="-571500">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Analyses included 7,507 participants with 39,011.8 person-years (PY) of follow-up, and their demographics are shown in </a:t>
            </a:r>
            <a:r>
              <a:rPr lang="en-US" sz="3600" b="1" dirty="0">
                <a:latin typeface="Arial" panose="020B0604020202020204" pitchFamily="34" charset="0"/>
                <a:cs typeface="Arial" panose="020B0604020202020204" pitchFamily="34" charset="0"/>
              </a:rPr>
              <a:t>Table 1</a:t>
            </a:r>
            <a:r>
              <a:rPr lang="en-US" sz="3600" dirty="0">
                <a:latin typeface="Arial" panose="020B0604020202020204" pitchFamily="34" charset="0"/>
                <a:cs typeface="Arial" panose="020B0604020202020204" pitchFamily="34" charset="0"/>
              </a:rPr>
              <a:t>.</a:t>
            </a:r>
          </a:p>
          <a:p>
            <a:pPr marL="571500" indent="-571500">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Overall cancer incidence is shown in </a:t>
            </a:r>
            <a:r>
              <a:rPr lang="en-US" sz="3600" b="1" dirty="0">
                <a:latin typeface="Arial" panose="020B0604020202020204" pitchFamily="34" charset="0"/>
                <a:cs typeface="Arial" panose="020B0604020202020204" pitchFamily="34" charset="0"/>
              </a:rPr>
              <a:t>Figure 1</a:t>
            </a:r>
            <a:r>
              <a:rPr lang="en-US" sz="3600" dirty="0">
                <a:latin typeface="Arial" panose="020B0604020202020204" pitchFamily="34" charset="0"/>
                <a:cs typeface="Arial" panose="020B0604020202020204" pitchFamily="34" charset="0"/>
              </a:rPr>
              <a:t>. Among those with cancer, 160 were male (incidence 6.1 per 1,000 PY) and 59 were female (4.5 per 1,000 PY). </a:t>
            </a:r>
          </a:p>
          <a:p>
            <a:pPr marL="571500" indent="-571500">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The most common cancer among female was breast cancer (n=17 [28.8%] cases), and the most common cancer among male was prostate cancer (n=36 [22.5%] cases).</a:t>
            </a:r>
          </a:p>
          <a:p>
            <a:pPr marL="571500" indent="-571500">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High income GBD region had the higher cancer incidence (n=152, 7.6 per 1,000 PY), compared to Low or Mid Income GBD region (n=67, 3.5 per 1,000 PY).</a:t>
            </a:r>
          </a:p>
          <a:p>
            <a:pPr marL="571500" indent="-571500">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Cancer risk were higher for older individuals (50-59 vs 40-49, HR 1.6, 95% CI 1.2-2.1; ≥60 vs 40-49, HR 3.2, 95% CI 2.1-4.8), current smoking (HR 1.6, 95% CI 1.1-2.2). GBD regions of Latin America and Caribbean (HR 0.6, 95% CI 0.4-0.8), South Asia (HR 0.5, 95% CI 0.2-1.0), and Sub-Saharan Africa (HR 0.5, 95% CI 0.3-0.8) were associated with lower risk of cancer (</a:t>
            </a:r>
            <a:r>
              <a:rPr lang="en-US" sz="3600" b="1" dirty="0">
                <a:latin typeface="Arial" panose="020B0604020202020204" pitchFamily="34" charset="0"/>
                <a:cs typeface="Arial" panose="020B0604020202020204" pitchFamily="34" charset="0"/>
              </a:rPr>
              <a:t>Figure 2</a:t>
            </a:r>
            <a:r>
              <a:rPr lang="en-US" sz="3600" dirty="0">
                <a:latin typeface="Arial" panose="020B0604020202020204" pitchFamily="34" charset="0"/>
                <a:cs typeface="Arial" panose="020B0604020202020204" pitchFamily="34" charset="0"/>
              </a:rPr>
              <a:t>).</a:t>
            </a:r>
          </a:p>
        </p:txBody>
      </p:sp>
      <p:sp>
        <p:nvSpPr>
          <p:cNvPr id="4" name="TextBox 3"/>
          <p:cNvSpPr txBox="1"/>
          <p:nvPr/>
        </p:nvSpPr>
        <p:spPr>
          <a:xfrm>
            <a:off x="43950457" y="495412"/>
            <a:ext cx="4798225" cy="1200329"/>
          </a:xfrm>
          <a:prstGeom prst="rect">
            <a:avLst/>
          </a:prstGeom>
          <a:solidFill>
            <a:schemeClr val="accent1">
              <a:lumMod val="75000"/>
            </a:schemeClr>
          </a:solidFill>
        </p:spPr>
        <p:txBody>
          <a:bodyPr wrap="square" rtlCol="0">
            <a:spAutoFit/>
          </a:bodyPr>
          <a:lstStyle/>
          <a:p>
            <a:pPr algn="ctr"/>
            <a:r>
              <a:rPr lang="en-US" sz="7200" dirty="0">
                <a:solidFill>
                  <a:schemeClr val="bg1"/>
                </a:solidFill>
                <a:latin typeface="Arial" panose="020B0604020202020204" pitchFamily="34" charset="0"/>
                <a:cs typeface="Arial" panose="020B0604020202020204" pitchFamily="34" charset="0"/>
              </a:rPr>
              <a:t>620</a:t>
            </a:r>
          </a:p>
        </p:txBody>
      </p:sp>
      <p:sp>
        <p:nvSpPr>
          <p:cNvPr id="15" name="TextBox 14">
            <a:extLst>
              <a:ext uri="{FF2B5EF4-FFF2-40B4-BE49-F238E27FC236}">
                <a16:creationId xmlns:a16="http://schemas.microsoft.com/office/drawing/2014/main" id="{8E35B311-3C19-412C-ADE6-EB2E4158F366}"/>
              </a:ext>
            </a:extLst>
          </p:cNvPr>
          <p:cNvSpPr txBox="1"/>
          <p:nvPr/>
        </p:nvSpPr>
        <p:spPr>
          <a:xfrm>
            <a:off x="745402" y="6014374"/>
            <a:ext cx="12157529" cy="8156528"/>
          </a:xfrm>
          <a:prstGeom prst="rect">
            <a:avLst/>
          </a:prstGeom>
          <a:noFill/>
        </p:spPr>
        <p:txBody>
          <a:bodyPr wrap="square" rtlCol="0">
            <a:spAutoFit/>
          </a:bodyPr>
          <a:lstStyle/>
          <a:p>
            <a:pPr algn="just">
              <a:lnSpc>
                <a:spcPct val="120000"/>
              </a:lnSpc>
            </a:pPr>
            <a:r>
              <a:rPr lang="en-US" sz="3600" dirty="0">
                <a:latin typeface="Arial" panose="020B0604020202020204" pitchFamily="34" charset="0"/>
                <a:cs typeface="Arial" panose="020B0604020202020204" pitchFamily="34" charset="0"/>
              </a:rPr>
              <a:t>Cancer is a leading cause of morbidity and mortality among people with HIV (PWH).</a:t>
            </a:r>
          </a:p>
          <a:p>
            <a:pPr marL="571500" indent="-571500" algn="just">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With the advent of highly effective antiretroviral therapy (ART), the distribution of cancer types among PWH has shifted from acquired immune deficiency syndrome (AIDS)-defining cancers (ADCs) towards non-AIDS-defining cancers (NADCs).</a:t>
            </a:r>
          </a:p>
          <a:p>
            <a:pPr marL="571500" indent="-571500" algn="just">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Cancer incidence vary across geographic regions and are significantly affected by population characteristics. </a:t>
            </a:r>
          </a:p>
          <a:p>
            <a:pPr marL="571500" indent="-571500" algn="just">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Enhanced understanding of cancer incidence and contributing risk factors is needed, particularly among those well -treated on ART.</a:t>
            </a:r>
          </a:p>
        </p:txBody>
      </p:sp>
      <p:grpSp>
        <p:nvGrpSpPr>
          <p:cNvPr id="10" name="Group 9">
            <a:extLst>
              <a:ext uri="{FF2B5EF4-FFF2-40B4-BE49-F238E27FC236}">
                <a16:creationId xmlns:a16="http://schemas.microsoft.com/office/drawing/2014/main" id="{F9734050-F111-96A7-EE1C-18F7F9F3407D}"/>
              </a:ext>
            </a:extLst>
          </p:cNvPr>
          <p:cNvGrpSpPr/>
          <p:nvPr/>
        </p:nvGrpSpPr>
        <p:grpSpPr>
          <a:xfrm>
            <a:off x="36407157" y="29846164"/>
            <a:ext cx="11996442" cy="2061542"/>
            <a:chOff x="37659439" y="30045344"/>
            <a:chExt cx="11996442" cy="2061542"/>
          </a:xfrm>
        </p:grpSpPr>
        <p:grpSp>
          <p:nvGrpSpPr>
            <p:cNvPr id="2" name="Group 1">
              <a:extLst>
                <a:ext uri="{FF2B5EF4-FFF2-40B4-BE49-F238E27FC236}">
                  <a16:creationId xmlns:a16="http://schemas.microsoft.com/office/drawing/2014/main" id="{A2AFF356-6614-C30E-FDFA-B41BEA0C7B37}"/>
                </a:ext>
              </a:extLst>
            </p:cNvPr>
            <p:cNvGrpSpPr/>
            <p:nvPr/>
          </p:nvGrpSpPr>
          <p:grpSpPr>
            <a:xfrm>
              <a:off x="37659439" y="30586980"/>
              <a:ext cx="11574433" cy="1519906"/>
              <a:chOff x="21902522" y="31278594"/>
              <a:chExt cx="13021235" cy="1709888"/>
            </a:xfrm>
          </p:grpSpPr>
          <p:sp>
            <p:nvSpPr>
              <p:cNvPr id="3" name="TextBox 2">
                <a:extLst>
                  <a:ext uri="{FF2B5EF4-FFF2-40B4-BE49-F238E27FC236}">
                    <a16:creationId xmlns:a16="http://schemas.microsoft.com/office/drawing/2014/main" id="{4EBDCBAB-2CD6-3C31-3CE0-1E2978EA9F1A}"/>
                  </a:ext>
                </a:extLst>
              </p:cNvPr>
              <p:cNvSpPr txBox="1"/>
              <p:nvPr/>
            </p:nvSpPr>
            <p:spPr>
              <a:xfrm>
                <a:off x="22756294" y="31278594"/>
                <a:ext cx="10518358" cy="1599663"/>
              </a:xfrm>
              <a:prstGeom prst="rect">
                <a:avLst/>
              </a:prstGeom>
              <a:noFill/>
            </p:spPr>
            <p:txBody>
              <a:bodyPr wrap="square">
                <a:spAutoFit/>
              </a:bodyPr>
              <a:lstStyle/>
              <a:p>
                <a:pPr algn="ctr">
                  <a:lnSpc>
                    <a:spcPct val="90000"/>
                  </a:lnSpc>
                </a:pPr>
                <a:r>
                  <a:rPr lang="en-US" sz="3200" dirty="0">
                    <a:latin typeface="Arial" panose="020B0604020202020204" pitchFamily="34" charset="0"/>
                    <a:cs typeface="Arial" panose="020B0604020202020204" pitchFamily="34" charset="0"/>
                  </a:rPr>
                  <a:t>Funding: REPRIEVE is supported by the NIH, ACTG, Kowa Pharmaceuticals, Gilead Sciences, and </a:t>
                </a:r>
                <a:r>
                  <a:rPr lang="en-US" sz="3200" dirty="0" err="1">
                    <a:latin typeface="Arial" panose="020B0604020202020204" pitchFamily="34" charset="0"/>
                    <a:cs typeface="Arial" panose="020B0604020202020204" pitchFamily="34" charset="0"/>
                  </a:rPr>
                  <a:t>ViiV</a:t>
                </a:r>
                <a:r>
                  <a:rPr lang="en-US" sz="3200" dirty="0">
                    <a:latin typeface="Arial" panose="020B0604020202020204" pitchFamily="34" charset="0"/>
                    <a:cs typeface="Arial" panose="020B0604020202020204" pitchFamily="34" charset="0"/>
                  </a:rPr>
                  <a:t> Healthcare.</a:t>
                </a:r>
              </a:p>
            </p:txBody>
          </p:sp>
          <p:pic>
            <p:nvPicPr>
              <p:cNvPr id="6" name="Picture 5" descr="A blue and grey sign with white text&#10;&#10;Description automatically generated">
                <a:extLst>
                  <a:ext uri="{FF2B5EF4-FFF2-40B4-BE49-F238E27FC236}">
                    <a16:creationId xmlns:a16="http://schemas.microsoft.com/office/drawing/2014/main" id="{B907F79D-09C5-C50C-6576-20FA18A45D2F}"/>
                  </a:ext>
                </a:extLst>
              </p:cNvPr>
              <p:cNvPicPr>
                <a:picLocks noChangeAspect="1"/>
              </p:cNvPicPr>
              <p:nvPr/>
            </p:nvPicPr>
            <p:blipFill rotWithShape="1">
              <a:blip r:embed="rId3">
                <a:extLst>
                  <a:ext uri="{28A0092B-C50C-407E-A947-70E740481C1C}">
                    <a14:useLocalDpi xmlns:a14="http://schemas.microsoft.com/office/drawing/2010/main" val="0"/>
                  </a:ext>
                </a:extLst>
              </a:blip>
              <a:srcRect r="59781"/>
              <a:stretch/>
            </p:blipFill>
            <p:spPr>
              <a:xfrm>
                <a:off x="33324402" y="32019549"/>
                <a:ext cx="1599355" cy="968933"/>
              </a:xfrm>
              <a:prstGeom prst="rect">
                <a:avLst/>
              </a:prstGeom>
            </p:spPr>
          </p:pic>
          <p:pic>
            <p:nvPicPr>
              <p:cNvPr id="7" name="Picture 6" descr="A black and grey logo&#10;&#10;Description automatically generated">
                <a:extLst>
                  <a:ext uri="{FF2B5EF4-FFF2-40B4-BE49-F238E27FC236}">
                    <a16:creationId xmlns:a16="http://schemas.microsoft.com/office/drawing/2014/main" id="{08A26210-80B3-47E7-D472-D6DF774D7CC4}"/>
                  </a:ext>
                </a:extLst>
              </p:cNvPr>
              <p:cNvPicPr>
                <a:picLocks noChangeAspect="1"/>
              </p:cNvPicPr>
              <p:nvPr/>
            </p:nvPicPr>
            <p:blipFill rotWithShape="1">
              <a:blip r:embed="rId4">
                <a:extLst>
                  <a:ext uri="{28A0092B-C50C-407E-A947-70E740481C1C}">
                    <a14:useLocalDpi xmlns:a14="http://schemas.microsoft.com/office/drawing/2010/main" val="0"/>
                  </a:ext>
                </a:extLst>
              </a:blip>
              <a:srcRect l="3732" t="1" r="78338" b="2253"/>
              <a:stretch/>
            </p:blipFill>
            <p:spPr>
              <a:xfrm>
                <a:off x="21902522" y="31295619"/>
                <a:ext cx="1189793" cy="1565613"/>
              </a:xfrm>
              <a:prstGeom prst="rect">
                <a:avLst/>
              </a:prstGeom>
            </p:spPr>
          </p:pic>
        </p:grpSp>
        <p:pic>
          <p:nvPicPr>
            <p:cNvPr id="8" name="Picture 7" descr="A logo with a globe and a red ribbon&#10;&#10;Description automatically generated">
              <a:extLst>
                <a:ext uri="{FF2B5EF4-FFF2-40B4-BE49-F238E27FC236}">
                  <a16:creationId xmlns:a16="http://schemas.microsoft.com/office/drawing/2014/main" id="{7AAA063D-32C3-290B-1A2D-3BF0E3CEDB1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r="37761" b="-3022"/>
            <a:stretch/>
          </p:blipFill>
          <p:spPr>
            <a:xfrm>
              <a:off x="47405902" y="30045344"/>
              <a:ext cx="2249979" cy="1102962"/>
            </a:xfrm>
            <a:prstGeom prst="rect">
              <a:avLst/>
            </a:prstGeom>
          </p:spPr>
        </p:pic>
      </p:grpSp>
      <p:pic>
        <p:nvPicPr>
          <p:cNvPr id="11" name="Picture 10" descr="A black and grey logo&#10;&#10;Description automatically generated">
            <a:extLst>
              <a:ext uri="{FF2B5EF4-FFF2-40B4-BE49-F238E27FC236}">
                <a16:creationId xmlns:a16="http://schemas.microsoft.com/office/drawing/2014/main" id="{F005BAAE-9856-9DB6-91CF-385F87F5C8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59038"/>
            <a:ext cx="7324894" cy="1809130"/>
          </a:xfrm>
          <a:prstGeom prst="rect">
            <a:avLst/>
          </a:prstGeom>
        </p:spPr>
      </p:pic>
      <p:sp>
        <p:nvSpPr>
          <p:cNvPr id="28" name="TextBox 27">
            <a:extLst>
              <a:ext uri="{FF2B5EF4-FFF2-40B4-BE49-F238E27FC236}">
                <a16:creationId xmlns:a16="http://schemas.microsoft.com/office/drawing/2014/main" id="{F0AE918D-8B36-4902-9444-A77A7403322A}"/>
              </a:ext>
            </a:extLst>
          </p:cNvPr>
          <p:cNvSpPr txBox="1"/>
          <p:nvPr/>
        </p:nvSpPr>
        <p:spPr>
          <a:xfrm>
            <a:off x="14070148" y="20895053"/>
            <a:ext cx="14260617" cy="646331"/>
          </a:xfrm>
          <a:prstGeom prst="rect">
            <a:avLst/>
          </a:prstGeom>
          <a:noFill/>
        </p:spPr>
        <p:txBody>
          <a:bodyPr wrap="square">
            <a:spAutoFit/>
          </a:bodyPr>
          <a:lstStyle/>
          <a:p>
            <a:r>
              <a:rPr lang="en-US" sz="3600" b="1" dirty="0">
                <a:solidFill>
                  <a:prstClr val="black"/>
                </a:solidFill>
                <a:latin typeface="Arial" panose="020B0604020202020204" pitchFamily="34" charset="0"/>
                <a:cs typeface="Arial" panose="020B0604020202020204" pitchFamily="34" charset="0"/>
              </a:rPr>
              <a:t>Figure 1. Incidence Rates of All Cancers and Cancer Types</a:t>
            </a:r>
            <a:endParaRPr lang="en-US" sz="3600" b="1" dirty="0"/>
          </a:p>
        </p:txBody>
      </p:sp>
      <p:pic>
        <p:nvPicPr>
          <p:cNvPr id="27" name="Picture 26">
            <a:extLst>
              <a:ext uri="{FF2B5EF4-FFF2-40B4-BE49-F238E27FC236}">
                <a16:creationId xmlns:a16="http://schemas.microsoft.com/office/drawing/2014/main" id="{6A6482FB-C874-4E05-A8CD-947C195F67F5}"/>
              </a:ext>
            </a:extLst>
          </p:cNvPr>
          <p:cNvPicPr>
            <a:picLocks noChangeAspect="1"/>
          </p:cNvPicPr>
          <p:nvPr/>
        </p:nvPicPr>
        <p:blipFill>
          <a:blip r:embed="rId6"/>
          <a:stretch>
            <a:fillRect/>
          </a:stretch>
        </p:blipFill>
        <p:spPr>
          <a:xfrm>
            <a:off x="29416113" y="15921320"/>
            <a:ext cx="19052800" cy="13918248"/>
          </a:xfrm>
          <a:prstGeom prst="rect">
            <a:avLst/>
          </a:prstGeom>
        </p:spPr>
      </p:pic>
      <p:sp>
        <p:nvSpPr>
          <p:cNvPr id="30" name="TextBox 29">
            <a:extLst>
              <a:ext uri="{FF2B5EF4-FFF2-40B4-BE49-F238E27FC236}">
                <a16:creationId xmlns:a16="http://schemas.microsoft.com/office/drawing/2014/main" id="{102B62F6-3BFE-475D-B3DC-0CC4D5A6B7FE}"/>
              </a:ext>
            </a:extLst>
          </p:cNvPr>
          <p:cNvSpPr txBox="1"/>
          <p:nvPr/>
        </p:nvSpPr>
        <p:spPr>
          <a:xfrm>
            <a:off x="29448770" y="15186245"/>
            <a:ext cx="11994445" cy="646331"/>
          </a:xfrm>
          <a:prstGeom prst="rect">
            <a:avLst/>
          </a:prstGeom>
          <a:noFill/>
        </p:spPr>
        <p:txBody>
          <a:bodyPr wrap="square">
            <a:spAutoFit/>
          </a:bodyPr>
          <a:lstStyle/>
          <a:p>
            <a:r>
              <a:rPr lang="en-US" sz="3600" b="1" dirty="0">
                <a:solidFill>
                  <a:prstClr val="black"/>
                </a:solidFill>
                <a:latin typeface="Arial" panose="020B0604020202020204" pitchFamily="34" charset="0"/>
                <a:cs typeface="Arial" panose="020B0604020202020204" pitchFamily="34" charset="0"/>
              </a:rPr>
              <a:t>Figure 2. Effects of Risk Factors on Cancer</a:t>
            </a:r>
            <a:endParaRPr lang="en-US" sz="3600" b="1" dirty="0"/>
          </a:p>
        </p:txBody>
      </p:sp>
      <p:pic>
        <p:nvPicPr>
          <p:cNvPr id="32" name="Picture 31">
            <a:extLst>
              <a:ext uri="{FF2B5EF4-FFF2-40B4-BE49-F238E27FC236}">
                <a16:creationId xmlns:a16="http://schemas.microsoft.com/office/drawing/2014/main" id="{3B8ADD7C-F6AC-4857-8995-C6A196BE1E47}"/>
              </a:ext>
            </a:extLst>
          </p:cNvPr>
          <p:cNvPicPr>
            <a:picLocks noChangeAspect="1"/>
          </p:cNvPicPr>
          <p:nvPr/>
        </p:nvPicPr>
        <p:blipFill>
          <a:blip r:embed="rId7"/>
          <a:stretch>
            <a:fillRect/>
          </a:stretch>
        </p:blipFill>
        <p:spPr>
          <a:xfrm>
            <a:off x="13890535" y="21412199"/>
            <a:ext cx="14346763" cy="10607675"/>
          </a:xfrm>
          <a:prstGeom prst="rect">
            <a:avLst/>
          </a:prstGeom>
        </p:spPr>
      </p:pic>
      <p:pic>
        <p:nvPicPr>
          <p:cNvPr id="33" name="Picture 32">
            <a:extLst>
              <a:ext uri="{FF2B5EF4-FFF2-40B4-BE49-F238E27FC236}">
                <a16:creationId xmlns:a16="http://schemas.microsoft.com/office/drawing/2014/main" id="{46E42017-D4D2-425C-AFCF-7AFAA1C0ED9E}"/>
              </a:ext>
            </a:extLst>
          </p:cNvPr>
          <p:cNvPicPr>
            <a:picLocks noChangeAspect="1"/>
          </p:cNvPicPr>
          <p:nvPr/>
        </p:nvPicPr>
        <p:blipFill>
          <a:blip r:embed="rId8"/>
          <a:stretch>
            <a:fillRect/>
          </a:stretch>
        </p:blipFill>
        <p:spPr>
          <a:xfrm>
            <a:off x="41621840" y="2417022"/>
            <a:ext cx="7126842" cy="1146147"/>
          </a:xfrm>
          <a:prstGeom prst="rect">
            <a:avLst/>
          </a:prstGeom>
        </p:spPr>
      </p:pic>
      <p:sp>
        <p:nvSpPr>
          <p:cNvPr id="35" name="TextBox 34">
            <a:extLst>
              <a:ext uri="{FF2B5EF4-FFF2-40B4-BE49-F238E27FC236}">
                <a16:creationId xmlns:a16="http://schemas.microsoft.com/office/drawing/2014/main" id="{BF594AF0-90DA-4E35-8CB0-BE9CA6E1A9A6}"/>
              </a:ext>
            </a:extLst>
          </p:cNvPr>
          <p:cNvSpPr txBox="1"/>
          <p:nvPr/>
        </p:nvSpPr>
        <p:spPr>
          <a:xfrm>
            <a:off x="29302326" y="8970549"/>
            <a:ext cx="18866960" cy="671146"/>
          </a:xfrm>
          <a:prstGeom prst="rect">
            <a:avLst/>
          </a:prstGeom>
          <a:solidFill>
            <a:srgbClr val="1F4E79"/>
          </a:solidFill>
        </p:spPr>
        <p:txBody>
          <a:bodyPr wrap="square" rtlCol="0">
            <a:spAutoFit/>
          </a:bodyPr>
          <a:lstStyle/>
          <a:p>
            <a:pPr algn="ctr">
              <a:lnSpc>
                <a:spcPct val="114000"/>
              </a:lnSpc>
              <a:spcAft>
                <a:spcPts val="934"/>
              </a:spcAft>
            </a:pPr>
            <a:r>
              <a:rPr lang="en-US" sz="3600" dirty="0">
                <a:solidFill>
                  <a:schemeClr val="bg1"/>
                </a:solidFill>
                <a:latin typeface="Arial" panose="020B0604020202020204" pitchFamily="34" charset="0"/>
                <a:ea typeface="Roboto" panose="02000000000000000000" pitchFamily="2" charset="0"/>
                <a:cs typeface="Arial" panose="020B0604020202020204" pitchFamily="34" charset="0"/>
              </a:rPr>
              <a:t>CONCLUSIONS</a:t>
            </a:r>
          </a:p>
        </p:txBody>
      </p:sp>
      <p:sp>
        <p:nvSpPr>
          <p:cNvPr id="36" name="TextBox 35">
            <a:extLst>
              <a:ext uri="{FF2B5EF4-FFF2-40B4-BE49-F238E27FC236}">
                <a16:creationId xmlns:a16="http://schemas.microsoft.com/office/drawing/2014/main" id="{6DBDFB0B-9918-49C8-BD60-3019DEA4846C}"/>
              </a:ext>
            </a:extLst>
          </p:cNvPr>
          <p:cNvSpPr txBox="1"/>
          <p:nvPr/>
        </p:nvSpPr>
        <p:spPr>
          <a:xfrm>
            <a:off x="745402" y="15165533"/>
            <a:ext cx="12157529" cy="6900800"/>
          </a:xfrm>
          <a:prstGeom prst="rect">
            <a:avLst/>
          </a:prstGeom>
          <a:noFill/>
        </p:spPr>
        <p:txBody>
          <a:bodyPr wrap="square" rtlCol="0">
            <a:spAutoFit/>
          </a:bodyPr>
          <a:lstStyle/>
          <a:p>
            <a:pPr algn="just">
              <a:lnSpc>
                <a:spcPct val="120000"/>
              </a:lnSpc>
            </a:pPr>
            <a:endParaRPr lang="en-US" sz="1200" b="1" dirty="0">
              <a:latin typeface="Arial" panose="020B0604020202020204" pitchFamily="34" charset="0"/>
              <a:cs typeface="Arial" panose="020B0604020202020204" pitchFamily="34" charset="0"/>
            </a:endParaRPr>
          </a:p>
          <a:p>
            <a:pPr algn="just">
              <a:lnSpc>
                <a:spcPct val="120000"/>
              </a:lnSpc>
            </a:pPr>
            <a:r>
              <a:rPr lang="en-US" sz="3600" b="1" dirty="0">
                <a:latin typeface="Arial" panose="020B0604020202020204" pitchFamily="34" charset="0"/>
                <a:cs typeface="Arial" panose="020B0604020202020204" pitchFamily="34" charset="0"/>
              </a:rPr>
              <a:t>Population</a:t>
            </a:r>
            <a:r>
              <a:rPr lang="en-US" sz="3600" dirty="0">
                <a:latin typeface="Arial" panose="020B0604020202020204" pitchFamily="34" charset="0"/>
                <a:cs typeface="Arial" panose="020B0604020202020204" pitchFamily="34" charset="0"/>
              </a:rPr>
              <a:t>: REPRIEVE participants without a history of cancer at study entry.</a:t>
            </a:r>
          </a:p>
          <a:p>
            <a:pPr algn="just">
              <a:lnSpc>
                <a:spcPct val="120000"/>
              </a:lnSpc>
            </a:pPr>
            <a:r>
              <a:rPr lang="en-US" sz="3600" b="1" dirty="0">
                <a:latin typeface="Arial" panose="020B0604020202020204" pitchFamily="34" charset="0"/>
                <a:cs typeface="Arial" panose="020B0604020202020204" pitchFamily="34" charset="0"/>
              </a:rPr>
              <a:t>Cancer classification</a:t>
            </a:r>
            <a:r>
              <a:rPr lang="en-US" sz="3600" dirty="0">
                <a:latin typeface="Arial" panose="020B0604020202020204" pitchFamily="34" charset="0"/>
                <a:cs typeface="Arial" panose="020B0604020202020204" pitchFamily="34" charset="0"/>
              </a:rPr>
              <a:t>: ADCs, Infection-related NADCs, Non-infection-related NADCs</a:t>
            </a:r>
          </a:p>
          <a:p>
            <a:pPr algn="just">
              <a:lnSpc>
                <a:spcPct val="120000"/>
              </a:lnSpc>
            </a:pPr>
            <a:r>
              <a:rPr lang="en-US" sz="3600" b="1" dirty="0">
                <a:latin typeface="Arial" panose="020B0604020202020204" pitchFamily="34" charset="0"/>
                <a:cs typeface="Arial" panose="020B0604020202020204" pitchFamily="34" charset="0"/>
              </a:rPr>
              <a:t>Risk factors</a:t>
            </a:r>
            <a:r>
              <a:rPr lang="en-US" sz="3600" dirty="0">
                <a:latin typeface="Arial" panose="020B0604020202020204" pitchFamily="34" charset="0"/>
                <a:cs typeface="Arial" panose="020B0604020202020204" pitchFamily="34" charset="0"/>
              </a:rPr>
              <a:t>:</a:t>
            </a:r>
          </a:p>
          <a:p>
            <a:pPr marL="571500" indent="-571500" algn="just">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Traditional: age, sex, Global Burden of Disease (GBD) region, body mass index (BMI), smoking</a:t>
            </a:r>
          </a:p>
          <a:p>
            <a:pPr marL="571500" indent="-571500" algn="just">
              <a:lnSpc>
                <a:spcPct val="120000"/>
              </a:lnSpc>
              <a:buFont typeface="Arial" panose="020B0604020202020204" pitchFamily="34" charset="0"/>
              <a:buChar char="•"/>
            </a:pPr>
            <a:r>
              <a:rPr lang="en-US" sz="3600" dirty="0">
                <a:latin typeface="Arial" panose="020B0604020202020204" pitchFamily="34" charset="0"/>
                <a:cs typeface="Arial" panose="020B0604020202020204" pitchFamily="34" charset="0"/>
              </a:rPr>
              <a:t>HIV-related: CD4 count, CD4/CD8 ratio</a:t>
            </a:r>
          </a:p>
          <a:p>
            <a:pPr algn="just">
              <a:lnSpc>
                <a:spcPct val="120000"/>
              </a:lnSpc>
            </a:pPr>
            <a:r>
              <a:rPr lang="en-US" sz="3600" b="1" dirty="0">
                <a:latin typeface="Arial" panose="020B0604020202020204" pitchFamily="34" charset="0"/>
                <a:cs typeface="Arial" panose="020B0604020202020204" pitchFamily="34" charset="0"/>
              </a:rPr>
              <a:t>Analysis</a:t>
            </a:r>
            <a:r>
              <a:rPr lang="en-US" sz="3600" dirty="0">
                <a:latin typeface="Arial" panose="020B0604020202020204" pitchFamily="34" charset="0"/>
                <a:cs typeface="Arial" panose="020B0604020202020204" pitchFamily="34" charset="0"/>
              </a:rPr>
              <a:t>: Incidence rates per 1,000 person-years and Cause-specific Cox regression for risk factors</a:t>
            </a:r>
          </a:p>
        </p:txBody>
      </p:sp>
      <p:sp>
        <p:nvSpPr>
          <p:cNvPr id="37" name="TextBox 36">
            <a:extLst>
              <a:ext uri="{FF2B5EF4-FFF2-40B4-BE49-F238E27FC236}">
                <a16:creationId xmlns:a16="http://schemas.microsoft.com/office/drawing/2014/main" id="{7D01FC45-9041-4DDA-A698-36FD56F50253}"/>
              </a:ext>
            </a:extLst>
          </p:cNvPr>
          <p:cNvSpPr txBox="1"/>
          <p:nvPr/>
        </p:nvSpPr>
        <p:spPr>
          <a:xfrm>
            <a:off x="813889" y="5088594"/>
            <a:ext cx="12187784" cy="671146"/>
          </a:xfrm>
          <a:prstGeom prst="rect">
            <a:avLst/>
          </a:prstGeom>
          <a:solidFill>
            <a:srgbClr val="1F4E79"/>
          </a:solidFill>
        </p:spPr>
        <p:txBody>
          <a:bodyPr wrap="square" rtlCol="0">
            <a:spAutoFit/>
          </a:bodyPr>
          <a:lstStyle/>
          <a:p>
            <a:pPr algn="ctr">
              <a:lnSpc>
                <a:spcPct val="114000"/>
              </a:lnSpc>
              <a:spcAft>
                <a:spcPts val="934"/>
              </a:spcAft>
            </a:pPr>
            <a:r>
              <a:rPr lang="en-US" sz="3600" dirty="0">
                <a:solidFill>
                  <a:schemeClr val="bg1"/>
                </a:solidFill>
                <a:latin typeface="Arial" panose="020B0604020202020204" pitchFamily="34" charset="0"/>
                <a:ea typeface="Roboto" panose="02000000000000000000" pitchFamily="2" charset="0"/>
                <a:cs typeface="Arial" panose="020B0604020202020204" pitchFamily="34" charset="0"/>
              </a:rPr>
              <a:t>BACKGROUND</a:t>
            </a:r>
          </a:p>
        </p:txBody>
      </p:sp>
      <p:sp>
        <p:nvSpPr>
          <p:cNvPr id="38" name="TextBox 37">
            <a:extLst>
              <a:ext uri="{FF2B5EF4-FFF2-40B4-BE49-F238E27FC236}">
                <a16:creationId xmlns:a16="http://schemas.microsoft.com/office/drawing/2014/main" id="{9B004F26-C6CF-451C-8ED7-E58295FFCD1F}"/>
              </a:ext>
            </a:extLst>
          </p:cNvPr>
          <p:cNvSpPr txBox="1"/>
          <p:nvPr/>
        </p:nvSpPr>
        <p:spPr>
          <a:xfrm>
            <a:off x="813889" y="14491265"/>
            <a:ext cx="12187784" cy="671146"/>
          </a:xfrm>
          <a:prstGeom prst="rect">
            <a:avLst/>
          </a:prstGeom>
          <a:solidFill>
            <a:srgbClr val="1F4E79"/>
          </a:solidFill>
        </p:spPr>
        <p:txBody>
          <a:bodyPr wrap="square" rtlCol="0">
            <a:spAutoFit/>
          </a:bodyPr>
          <a:lstStyle/>
          <a:p>
            <a:pPr algn="ctr">
              <a:lnSpc>
                <a:spcPct val="114000"/>
              </a:lnSpc>
              <a:spcAft>
                <a:spcPts val="934"/>
              </a:spcAft>
            </a:pPr>
            <a:r>
              <a:rPr lang="en-US" sz="3600" dirty="0">
                <a:solidFill>
                  <a:schemeClr val="bg1"/>
                </a:solidFill>
                <a:latin typeface="Arial" panose="020B0604020202020204" pitchFamily="34" charset="0"/>
                <a:ea typeface="Roboto" panose="02000000000000000000" pitchFamily="2" charset="0"/>
                <a:cs typeface="Arial" panose="020B0604020202020204" pitchFamily="34" charset="0"/>
              </a:rPr>
              <a:t>METHODS</a:t>
            </a:r>
          </a:p>
        </p:txBody>
      </p:sp>
      <p:sp>
        <p:nvSpPr>
          <p:cNvPr id="39" name="TextBox 38">
            <a:extLst>
              <a:ext uri="{FF2B5EF4-FFF2-40B4-BE49-F238E27FC236}">
                <a16:creationId xmlns:a16="http://schemas.microsoft.com/office/drawing/2014/main" id="{74690BF4-E432-40F3-B235-2A8569826651}"/>
              </a:ext>
            </a:extLst>
          </p:cNvPr>
          <p:cNvSpPr txBox="1"/>
          <p:nvPr/>
        </p:nvSpPr>
        <p:spPr>
          <a:xfrm>
            <a:off x="13696371" y="8963825"/>
            <a:ext cx="14903951" cy="671146"/>
          </a:xfrm>
          <a:prstGeom prst="rect">
            <a:avLst/>
          </a:prstGeom>
          <a:solidFill>
            <a:srgbClr val="1F4E79"/>
          </a:solidFill>
        </p:spPr>
        <p:txBody>
          <a:bodyPr wrap="square" rtlCol="0">
            <a:spAutoFit/>
          </a:bodyPr>
          <a:lstStyle/>
          <a:p>
            <a:pPr algn="ctr">
              <a:lnSpc>
                <a:spcPct val="114000"/>
              </a:lnSpc>
              <a:spcAft>
                <a:spcPts val="934"/>
              </a:spcAft>
            </a:pPr>
            <a:r>
              <a:rPr lang="en-US" sz="3600" dirty="0">
                <a:solidFill>
                  <a:schemeClr val="bg1"/>
                </a:solidFill>
                <a:latin typeface="Arial" panose="020B0604020202020204" pitchFamily="34" charset="0"/>
                <a:ea typeface="Roboto" panose="02000000000000000000" pitchFamily="2" charset="0"/>
                <a:cs typeface="Arial" panose="020B0604020202020204" pitchFamily="34" charset="0"/>
              </a:rPr>
              <a:t>RESULTS</a:t>
            </a:r>
          </a:p>
        </p:txBody>
      </p:sp>
      <p:sp>
        <p:nvSpPr>
          <p:cNvPr id="40" name="TextBox 39">
            <a:extLst>
              <a:ext uri="{FF2B5EF4-FFF2-40B4-BE49-F238E27FC236}">
                <a16:creationId xmlns:a16="http://schemas.microsoft.com/office/drawing/2014/main" id="{9F8660BA-36A2-4F66-B1EB-C372407992F3}"/>
              </a:ext>
            </a:extLst>
          </p:cNvPr>
          <p:cNvSpPr txBox="1"/>
          <p:nvPr/>
        </p:nvSpPr>
        <p:spPr>
          <a:xfrm>
            <a:off x="29416113" y="30058697"/>
            <a:ext cx="6330370" cy="1015663"/>
          </a:xfrm>
          <a:prstGeom prst="rect">
            <a:avLst/>
          </a:prstGeom>
          <a:noFill/>
        </p:spPr>
        <p:txBody>
          <a:bodyPr wrap="square" rtlCol="0">
            <a:spAutoFit/>
          </a:bodyPr>
          <a:lstStyle/>
          <a:p>
            <a:r>
              <a:rPr lang="en-US" sz="2000" b="1" i="1" dirty="0">
                <a:solidFill>
                  <a:srgbClr val="263238"/>
                </a:solidFill>
              </a:rPr>
              <a:t>Figure 2: </a:t>
            </a:r>
            <a:r>
              <a:rPr lang="en-US" sz="2000" i="1" dirty="0">
                <a:solidFill>
                  <a:srgbClr val="ED4968"/>
                </a:solidFill>
              </a:rPr>
              <a:t>Unadjusted Model; </a:t>
            </a:r>
            <a:r>
              <a:rPr lang="en-US" sz="2000" i="1" dirty="0">
                <a:solidFill>
                  <a:srgbClr val="0070C0"/>
                </a:solidFill>
              </a:rPr>
              <a:t>Adjusted Model</a:t>
            </a:r>
          </a:p>
          <a:p>
            <a:r>
              <a:rPr lang="en-US" sz="2000" i="1" dirty="0"/>
              <a:t>Abbreviations: BMI, body mass index; GBD, Global Burden of Disease; HR, hazard ratio; ref, reference</a:t>
            </a:r>
          </a:p>
        </p:txBody>
      </p:sp>
      <p:sp>
        <p:nvSpPr>
          <p:cNvPr id="41" name="TextBox 40">
            <a:extLst>
              <a:ext uri="{FF2B5EF4-FFF2-40B4-BE49-F238E27FC236}">
                <a16:creationId xmlns:a16="http://schemas.microsoft.com/office/drawing/2014/main" id="{3ADF24BC-B758-476C-8DDF-DB97F9226762}"/>
              </a:ext>
            </a:extLst>
          </p:cNvPr>
          <p:cNvSpPr txBox="1"/>
          <p:nvPr/>
        </p:nvSpPr>
        <p:spPr>
          <a:xfrm>
            <a:off x="14218841" y="30687869"/>
            <a:ext cx="6671687" cy="1323439"/>
          </a:xfrm>
          <a:prstGeom prst="rect">
            <a:avLst/>
          </a:prstGeom>
          <a:noFill/>
        </p:spPr>
        <p:txBody>
          <a:bodyPr wrap="square" rtlCol="0">
            <a:spAutoFit/>
          </a:bodyPr>
          <a:lstStyle/>
          <a:p>
            <a:r>
              <a:rPr lang="en-US" sz="2000" b="1" i="1" dirty="0">
                <a:solidFill>
                  <a:srgbClr val="263238"/>
                </a:solidFill>
              </a:rPr>
              <a:t>Figure 1: </a:t>
            </a:r>
            <a:r>
              <a:rPr lang="en-US" sz="2000" i="1" dirty="0"/>
              <a:t>Abbreviations: IR: incidence rate; PY, person years; ADC, AIDS-defining cancer; NADC, Non-AIDS-defining cancer; PY, person years; *Restricted to male and female sex, respectively</a:t>
            </a:r>
          </a:p>
        </p:txBody>
      </p:sp>
      <p:graphicFrame>
        <p:nvGraphicFramePr>
          <p:cNvPr id="43" name="Table 7">
            <a:extLst>
              <a:ext uri="{FF2B5EF4-FFF2-40B4-BE49-F238E27FC236}">
                <a16:creationId xmlns:a16="http://schemas.microsoft.com/office/drawing/2014/main" id="{A6705F14-CA8A-4615-9038-15F05833B1E0}"/>
              </a:ext>
            </a:extLst>
          </p:cNvPr>
          <p:cNvGraphicFramePr>
            <a:graphicFrameLocks noGrp="1"/>
          </p:cNvGraphicFramePr>
          <p:nvPr>
            <p:extLst>
              <p:ext uri="{D42A27DB-BD31-4B8C-83A1-F6EECF244321}">
                <p14:modId xmlns:p14="http://schemas.microsoft.com/office/powerpoint/2010/main" val="85175675"/>
              </p:ext>
            </p:extLst>
          </p:nvPr>
        </p:nvGraphicFramePr>
        <p:xfrm>
          <a:off x="744451" y="23080464"/>
          <a:ext cx="12089042" cy="7228690"/>
        </p:xfrm>
        <a:graphic>
          <a:graphicData uri="http://schemas.openxmlformats.org/drawingml/2006/table">
            <a:tbl>
              <a:tblPr firstRow="1" bandRow="1">
                <a:tableStyleId>{5C22544A-7EE6-4342-B048-85BDC9FD1C3A}</a:tableStyleId>
              </a:tblPr>
              <a:tblGrid>
                <a:gridCol w="8355763">
                  <a:extLst>
                    <a:ext uri="{9D8B030D-6E8A-4147-A177-3AD203B41FA5}">
                      <a16:colId xmlns:a16="http://schemas.microsoft.com/office/drawing/2014/main" val="567576891"/>
                    </a:ext>
                  </a:extLst>
                </a:gridCol>
                <a:gridCol w="3733279">
                  <a:extLst>
                    <a:ext uri="{9D8B030D-6E8A-4147-A177-3AD203B41FA5}">
                      <a16:colId xmlns:a16="http://schemas.microsoft.com/office/drawing/2014/main" val="1471854852"/>
                    </a:ext>
                  </a:extLst>
                </a:gridCol>
              </a:tblGrid>
              <a:tr h="1230028">
                <a:tc>
                  <a:txBody>
                    <a:bodyPr/>
                    <a:lstStyle/>
                    <a:p>
                      <a:r>
                        <a:rPr lang="en-US" sz="3200" dirty="0">
                          <a:latin typeface="Arial" panose="020B0604020202020204" pitchFamily="34" charset="0"/>
                          <a:cs typeface="Arial" panose="020B0604020202020204" pitchFamily="34" charset="0"/>
                        </a:rPr>
                        <a:t>Demographics</a:t>
                      </a:r>
                    </a:p>
                  </a:txBody>
                  <a:tcPr marL="71120" marR="71120" marT="35560" marB="35560">
                    <a:solidFill>
                      <a:srgbClr val="1F4E79"/>
                    </a:solidFill>
                  </a:tcPr>
                </a:tc>
                <a:tc>
                  <a:txBody>
                    <a:bodyPr/>
                    <a:lstStyle/>
                    <a:p>
                      <a:pPr algn="ctr"/>
                      <a:r>
                        <a:rPr lang="en-US" sz="3200" dirty="0">
                          <a:latin typeface="Arial" panose="020B0604020202020204" pitchFamily="34" charset="0"/>
                          <a:cs typeface="Arial" panose="020B0604020202020204" pitchFamily="34" charset="0"/>
                        </a:rPr>
                        <a:t>N=7,507</a:t>
                      </a:r>
                    </a:p>
                  </a:txBody>
                  <a:tcPr marL="71120" marR="71120" marT="35560" marB="35560">
                    <a:solidFill>
                      <a:srgbClr val="1F4E79"/>
                    </a:solidFill>
                  </a:tcPr>
                </a:tc>
                <a:extLst>
                  <a:ext uri="{0D108BD9-81ED-4DB2-BD59-A6C34878D82A}">
                    <a16:rowId xmlns:a16="http://schemas.microsoft.com/office/drawing/2014/main" val="3423914300"/>
                  </a:ext>
                </a:extLst>
              </a:tr>
              <a:tr h="666518">
                <a:tc>
                  <a:txBody>
                    <a:bodyPr/>
                    <a:lstStyle/>
                    <a:p>
                      <a:r>
                        <a:rPr lang="en-US" sz="3200" dirty="0">
                          <a:latin typeface="Arial" panose="020B0604020202020204" pitchFamily="34" charset="0"/>
                          <a:cs typeface="Arial" panose="020B0604020202020204" pitchFamily="34" charset="0"/>
                        </a:rPr>
                        <a:t>Age (years), median (Q1, Q3)</a:t>
                      </a:r>
                    </a:p>
                  </a:txBody>
                  <a:tcPr marL="71120" marR="71120" marT="35560" marB="35560"/>
                </a:tc>
                <a:tc>
                  <a:txBody>
                    <a:bodyPr/>
                    <a:lstStyle/>
                    <a:p>
                      <a:pPr algn="ctr"/>
                      <a:r>
                        <a:rPr lang="en-US" sz="3200" dirty="0">
                          <a:latin typeface="Arial" panose="020B0604020202020204" pitchFamily="34" charset="0"/>
                          <a:cs typeface="Arial" panose="020B0604020202020204" pitchFamily="34" charset="0"/>
                        </a:rPr>
                        <a:t>50 (45, 55)</a:t>
                      </a:r>
                    </a:p>
                  </a:txBody>
                  <a:tcPr marL="71120" marR="71120" marT="35560" marB="35560"/>
                </a:tc>
                <a:extLst>
                  <a:ext uri="{0D108BD9-81ED-4DB2-BD59-A6C34878D82A}">
                    <a16:rowId xmlns:a16="http://schemas.microsoft.com/office/drawing/2014/main" val="3079452277"/>
                  </a:ext>
                </a:extLst>
              </a:tr>
              <a:tr h="666518">
                <a:tc>
                  <a:txBody>
                    <a:bodyPr/>
                    <a:lstStyle/>
                    <a:p>
                      <a:r>
                        <a:rPr lang="en-US" sz="3200" dirty="0">
                          <a:latin typeface="Arial" panose="020B0604020202020204" pitchFamily="34" charset="0"/>
                          <a:cs typeface="Arial" panose="020B0604020202020204" pitchFamily="34" charset="0"/>
                        </a:rPr>
                        <a:t>Female sex (%)</a:t>
                      </a:r>
                    </a:p>
                  </a:txBody>
                  <a:tcPr marL="71120" marR="71120" marT="35560" marB="35560">
                    <a:solidFill>
                      <a:srgbClr val="E9EBF5"/>
                    </a:solidFill>
                  </a:tcPr>
                </a:tc>
                <a:tc>
                  <a:txBody>
                    <a:bodyPr/>
                    <a:lstStyle/>
                    <a:p>
                      <a:pPr algn="ctr"/>
                      <a:r>
                        <a:rPr lang="en-US" sz="3200" dirty="0">
                          <a:latin typeface="Arial" panose="020B0604020202020204" pitchFamily="34" charset="0"/>
                          <a:cs typeface="Arial" panose="020B0604020202020204" pitchFamily="34" charset="0"/>
                        </a:rPr>
                        <a:t>2,362 (31%)</a:t>
                      </a:r>
                    </a:p>
                  </a:txBody>
                  <a:tcPr marL="71120" marR="71120" marT="35560" marB="35560">
                    <a:solidFill>
                      <a:srgbClr val="E9EBF5"/>
                    </a:solidFill>
                  </a:tcPr>
                </a:tc>
                <a:extLst>
                  <a:ext uri="{0D108BD9-81ED-4DB2-BD59-A6C34878D82A}">
                    <a16:rowId xmlns:a16="http://schemas.microsoft.com/office/drawing/2014/main" val="1970406719"/>
                  </a:ext>
                </a:extLst>
              </a:tr>
              <a:tr h="666518">
                <a:tc>
                  <a:txBody>
                    <a:bodyPr/>
                    <a:lstStyle/>
                    <a:p>
                      <a:r>
                        <a:rPr lang="en-US" sz="3200" dirty="0">
                          <a:latin typeface="Arial" panose="020B0604020202020204" pitchFamily="34" charset="0"/>
                          <a:cs typeface="Arial" panose="020B0604020202020204" pitchFamily="34" charset="0"/>
                        </a:rPr>
                        <a:t>Low or Mid Income GBD region, %</a:t>
                      </a:r>
                    </a:p>
                  </a:txBody>
                  <a:tcPr marL="71120" marR="71120" marT="35560" marB="35560"/>
                </a:tc>
                <a:tc>
                  <a:txBody>
                    <a:bodyPr/>
                    <a:lstStyle/>
                    <a:p>
                      <a:pPr algn="ctr"/>
                      <a:r>
                        <a:rPr lang="en-US" sz="3200" dirty="0">
                          <a:latin typeface="Arial" panose="020B0604020202020204" pitchFamily="34" charset="0"/>
                          <a:cs typeface="Arial" panose="020B0604020202020204" pitchFamily="34" charset="0"/>
                        </a:rPr>
                        <a:t>3,607 (48%)</a:t>
                      </a:r>
                    </a:p>
                  </a:txBody>
                  <a:tcPr marL="71120" marR="71120" marT="35560" marB="35560"/>
                </a:tc>
                <a:extLst>
                  <a:ext uri="{0D108BD9-81ED-4DB2-BD59-A6C34878D82A}">
                    <a16:rowId xmlns:a16="http://schemas.microsoft.com/office/drawing/2014/main" val="1535640628"/>
                  </a:ext>
                </a:extLst>
              </a:tr>
              <a:tr h="666518">
                <a:tc>
                  <a:txBody>
                    <a:bodyPr/>
                    <a:lstStyle/>
                    <a:p>
                      <a:r>
                        <a:rPr lang="en-US" sz="3200" dirty="0">
                          <a:latin typeface="Arial" panose="020B0604020202020204" pitchFamily="34" charset="0"/>
                          <a:cs typeface="Arial" panose="020B0604020202020204" pitchFamily="34" charset="0"/>
                        </a:rPr>
                        <a:t>Current or former smoking, %</a:t>
                      </a:r>
                    </a:p>
                  </a:txBody>
                  <a:tcPr marL="71120" marR="71120" marT="35560" marB="35560"/>
                </a:tc>
                <a:tc>
                  <a:txBody>
                    <a:bodyPr/>
                    <a:lstStyle/>
                    <a:p>
                      <a:pPr algn="ctr"/>
                      <a:r>
                        <a:rPr lang="en-US" sz="3200" dirty="0">
                          <a:latin typeface="Arial" panose="020B0604020202020204" pitchFamily="34" charset="0"/>
                          <a:cs typeface="Arial" panose="020B0604020202020204" pitchFamily="34" charset="0"/>
                        </a:rPr>
                        <a:t>3,685 (49%)</a:t>
                      </a:r>
                    </a:p>
                  </a:txBody>
                  <a:tcPr marL="71120" marR="71120" marT="35560" marB="35560"/>
                </a:tc>
                <a:extLst>
                  <a:ext uri="{0D108BD9-81ED-4DB2-BD59-A6C34878D82A}">
                    <a16:rowId xmlns:a16="http://schemas.microsoft.com/office/drawing/2014/main" val="2881711845"/>
                  </a:ext>
                </a:extLst>
              </a:tr>
              <a:tr h="666518">
                <a:tc>
                  <a:txBody>
                    <a:bodyPr/>
                    <a:lstStyle/>
                    <a:p>
                      <a:r>
                        <a:rPr lang="en-US" sz="3200" dirty="0">
                          <a:latin typeface="Arial" panose="020B0604020202020204" pitchFamily="34" charset="0"/>
                          <a:cs typeface="Arial" panose="020B0604020202020204" pitchFamily="34" charset="0"/>
                        </a:rPr>
                        <a:t>HIV-1 viremia suppressed, %</a:t>
                      </a:r>
                    </a:p>
                  </a:txBody>
                  <a:tcPr marL="71120" marR="71120" marT="35560" marB="35560"/>
                </a:tc>
                <a:tc>
                  <a:txBody>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88%</a:t>
                      </a:r>
                    </a:p>
                  </a:txBody>
                  <a:tcPr marL="71120" marR="71120" marT="35560" marB="35560"/>
                </a:tc>
                <a:extLst>
                  <a:ext uri="{0D108BD9-81ED-4DB2-BD59-A6C34878D82A}">
                    <a16:rowId xmlns:a16="http://schemas.microsoft.com/office/drawing/2014/main" val="2093901128"/>
                  </a:ext>
                </a:extLst>
              </a:tr>
              <a:tr h="666518">
                <a:tc>
                  <a:txBody>
                    <a:bodyPr/>
                    <a:lstStyle/>
                    <a:p>
                      <a:r>
                        <a:rPr lang="en-US" sz="3200" dirty="0">
                          <a:latin typeface="Arial" panose="020B0604020202020204" pitchFamily="34" charset="0"/>
                          <a:cs typeface="Arial" panose="020B0604020202020204" pitchFamily="34" charset="0"/>
                        </a:rPr>
                        <a:t>CD4 count (cells/mm</a:t>
                      </a:r>
                      <a:r>
                        <a:rPr lang="en-US" sz="3200" baseline="30000" dirty="0">
                          <a:latin typeface="Arial" panose="020B0604020202020204" pitchFamily="34" charset="0"/>
                          <a:cs typeface="Arial" panose="020B0604020202020204" pitchFamily="34" charset="0"/>
                        </a:rPr>
                        <a:t>3</a:t>
                      </a:r>
                      <a:r>
                        <a:rPr lang="en-US" sz="3200" baseline="0" dirty="0">
                          <a:latin typeface="Arial" panose="020B0604020202020204" pitchFamily="34" charset="0"/>
                          <a:cs typeface="Arial" panose="020B0604020202020204" pitchFamily="34" charset="0"/>
                        </a:rPr>
                        <a:t>), median (Q1, Q3)</a:t>
                      </a:r>
                    </a:p>
                  </a:txBody>
                  <a:tcPr marL="71120" marR="71120" marT="35560" marB="35560"/>
                </a:tc>
                <a:tc>
                  <a:txBody>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622 (449, 828)</a:t>
                      </a:r>
                    </a:p>
                  </a:txBody>
                  <a:tcPr marL="71120" marR="71120" marT="35560" marB="35560"/>
                </a:tc>
                <a:extLst>
                  <a:ext uri="{0D108BD9-81ED-4DB2-BD59-A6C34878D82A}">
                    <a16:rowId xmlns:a16="http://schemas.microsoft.com/office/drawing/2014/main" val="4107946174"/>
                  </a:ext>
                </a:extLst>
              </a:tr>
              <a:tr h="666518">
                <a:tc>
                  <a:txBody>
                    <a:bodyPr/>
                    <a:lstStyle/>
                    <a:p>
                      <a:r>
                        <a:rPr lang="en-US" sz="3200" dirty="0">
                          <a:latin typeface="Arial" panose="020B0604020202020204" pitchFamily="34" charset="0"/>
                          <a:cs typeface="Arial" panose="020B0604020202020204" pitchFamily="34" charset="0"/>
                        </a:rPr>
                        <a:t>Years since HIV diagnosis, median (Q1, Q3)</a:t>
                      </a:r>
                    </a:p>
                  </a:txBody>
                  <a:tcPr marL="71120" marR="71120" marT="35560" marB="35560"/>
                </a:tc>
                <a:tc>
                  <a:txBody>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12 (7, 19)</a:t>
                      </a:r>
                    </a:p>
                  </a:txBody>
                  <a:tcPr marL="71120" marR="71120" marT="35560" marB="35560"/>
                </a:tc>
                <a:extLst>
                  <a:ext uri="{0D108BD9-81ED-4DB2-BD59-A6C34878D82A}">
                    <a16:rowId xmlns:a16="http://schemas.microsoft.com/office/drawing/2014/main" val="3120609420"/>
                  </a:ext>
                </a:extLst>
              </a:tr>
              <a:tr h="666518">
                <a:tc>
                  <a:txBody>
                    <a:bodyPr/>
                    <a:lstStyle/>
                    <a:p>
                      <a:r>
                        <a:rPr lang="en-US" sz="3200" dirty="0">
                          <a:latin typeface="Arial" panose="020B0604020202020204" pitchFamily="34" charset="0"/>
                          <a:cs typeface="Arial" panose="020B0604020202020204" pitchFamily="34" charset="0"/>
                        </a:rPr>
                        <a:t>CD4:CD8 ratio, median (Q1, Q3)</a:t>
                      </a:r>
                    </a:p>
                  </a:txBody>
                  <a:tcPr marL="71120" marR="71120" marT="35560" marB="35560"/>
                </a:tc>
                <a:tc>
                  <a:txBody>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1 (1, 1)</a:t>
                      </a:r>
                    </a:p>
                  </a:txBody>
                  <a:tcPr marL="71120" marR="71120" marT="35560" marB="35560"/>
                </a:tc>
                <a:extLst>
                  <a:ext uri="{0D108BD9-81ED-4DB2-BD59-A6C34878D82A}">
                    <a16:rowId xmlns:a16="http://schemas.microsoft.com/office/drawing/2014/main" val="2216566572"/>
                  </a:ext>
                </a:extLst>
              </a:tr>
              <a:tr h="666518">
                <a:tc>
                  <a:txBody>
                    <a:bodyPr/>
                    <a:lstStyle/>
                    <a:p>
                      <a:pPr marL="0" marR="0" lvl="0" indent="0" algn="l" defTabSz="438912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BMI obese, %</a:t>
                      </a:r>
                    </a:p>
                  </a:txBody>
                  <a:tcPr marL="71120" marR="71120" marT="35560" marB="35560"/>
                </a:tc>
                <a:tc>
                  <a:txBody>
                    <a:bodyPr/>
                    <a:lstStyle/>
                    <a:p>
                      <a:pPr marL="0" marR="0" lvl="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anose="020B0604020202020204" pitchFamily="34" charset="0"/>
                          <a:cs typeface="Arial" panose="020B0604020202020204" pitchFamily="34" charset="0"/>
                        </a:rPr>
                        <a:t>1,713 (23%)</a:t>
                      </a:r>
                    </a:p>
                  </a:txBody>
                  <a:tcPr marL="71120" marR="71120" marT="35560" marB="35560"/>
                </a:tc>
                <a:extLst>
                  <a:ext uri="{0D108BD9-81ED-4DB2-BD59-A6C34878D82A}">
                    <a16:rowId xmlns:a16="http://schemas.microsoft.com/office/drawing/2014/main" val="3060215554"/>
                  </a:ext>
                </a:extLst>
              </a:tr>
            </a:tbl>
          </a:graphicData>
        </a:graphic>
      </p:graphicFrame>
      <p:sp>
        <p:nvSpPr>
          <p:cNvPr id="45" name="TextBox 44">
            <a:extLst>
              <a:ext uri="{FF2B5EF4-FFF2-40B4-BE49-F238E27FC236}">
                <a16:creationId xmlns:a16="http://schemas.microsoft.com/office/drawing/2014/main" id="{F4A1DF57-1F63-43C1-8674-DAFDFC4564B2}"/>
              </a:ext>
            </a:extLst>
          </p:cNvPr>
          <p:cNvSpPr txBox="1"/>
          <p:nvPr/>
        </p:nvSpPr>
        <p:spPr>
          <a:xfrm>
            <a:off x="744452" y="30453781"/>
            <a:ext cx="11803984" cy="1446550"/>
          </a:xfrm>
          <a:prstGeom prst="rect">
            <a:avLst/>
          </a:prstGeom>
          <a:noFill/>
        </p:spPr>
        <p:txBody>
          <a:bodyPr wrap="square" rtlCol="0">
            <a:spAutoFit/>
          </a:bodyPr>
          <a:lstStyle/>
          <a:p>
            <a:r>
              <a:rPr lang="en-US" sz="2200" b="1" i="1" dirty="0">
                <a:solidFill>
                  <a:srgbClr val="263238"/>
                </a:solidFill>
              </a:rPr>
              <a:t>Table 1: </a:t>
            </a:r>
            <a:r>
              <a:rPr lang="en-US" sz="2200" i="1" dirty="0">
                <a:solidFill>
                  <a:srgbClr val="263238"/>
                </a:solidFill>
              </a:rPr>
              <a:t>Duration of HIV is defined as years since first positive HIV test. HIV-1 RNA was captured if available through standard of care. The assays used for testing varied, including assays with lower limits of quantitation (LLQ) between 20 and 400 copies/mL</a:t>
            </a:r>
          </a:p>
          <a:p>
            <a:r>
              <a:rPr lang="en-US" sz="2200" i="1" dirty="0"/>
              <a:t>Abbreviations: GBD, Global Burden of Disease; Q1, 1st quartile; Q3, 3</a:t>
            </a:r>
            <a:r>
              <a:rPr lang="en-US" sz="2200" i="1" baseline="30000" dirty="0"/>
              <a:t>rd</a:t>
            </a:r>
            <a:r>
              <a:rPr lang="en-US" sz="2200" i="1" dirty="0"/>
              <a:t> quartile</a:t>
            </a:r>
          </a:p>
        </p:txBody>
      </p:sp>
      <p:sp>
        <p:nvSpPr>
          <p:cNvPr id="46" name="TextBox 45">
            <a:extLst>
              <a:ext uri="{FF2B5EF4-FFF2-40B4-BE49-F238E27FC236}">
                <a16:creationId xmlns:a16="http://schemas.microsoft.com/office/drawing/2014/main" id="{D37E2D2B-C3FC-42B5-9900-EC5464A9CAE4}"/>
              </a:ext>
            </a:extLst>
          </p:cNvPr>
          <p:cNvSpPr txBox="1"/>
          <p:nvPr/>
        </p:nvSpPr>
        <p:spPr>
          <a:xfrm>
            <a:off x="744451" y="22285760"/>
            <a:ext cx="11201400" cy="646331"/>
          </a:xfrm>
          <a:prstGeom prst="rect">
            <a:avLst/>
          </a:prstGeom>
          <a:noFill/>
        </p:spPr>
        <p:txBody>
          <a:bodyPr wrap="square">
            <a:spAutoFit/>
          </a:bodyPr>
          <a:lstStyle/>
          <a:p>
            <a:r>
              <a:rPr lang="en-US" sz="3600" b="1" dirty="0">
                <a:latin typeface="Arial" panose="020B0604020202020204" pitchFamily="34" charset="0"/>
                <a:cs typeface="Arial" panose="020B0604020202020204" pitchFamily="34" charset="0"/>
              </a:rPr>
              <a:t>Table 1. Participant Demographics</a:t>
            </a:r>
          </a:p>
        </p:txBody>
      </p:sp>
    </p:spTree>
    <p:extLst>
      <p:ext uri="{BB962C8B-B14F-4D97-AF65-F5344CB8AC3E}">
        <p14:creationId xmlns:p14="http://schemas.microsoft.com/office/powerpoint/2010/main" val="42528457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I Poster PowerPointTemplate" id="{D1A5D400-EFD4-460F-AC14-34B99A381677}" vid="{E4E7F868-5AD6-4C89-B349-939F0783FB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1515</Words>
  <Application>Microsoft Office PowerPoint</Application>
  <PresentationFormat>Benutzerdefiniert</PresentationFormat>
  <Paragraphs>73</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 Theme</vt:lpstr>
      <vt:lpstr>In a global cohort of PWH on effective ART, cancer remains an important comorbidity. Prevention strategies, including smoking cessation and age- and region- specific cancer screening approaches are critical to reduce the cancer burden in this population.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1. Correct fonts won’t load until you open this in PowerPoint (e.g., if you’re previewing this in your browser it’ll look uglier than it actually is).  2. Generate QR codes here: https://www.qrcode-monkey.com/</dc:title>
  <dc:creator>Morrison, Mike</dc:creator>
  <cp:lastModifiedBy>Bastian Grewe</cp:lastModifiedBy>
  <cp:revision>130</cp:revision>
  <cp:lastPrinted>2019-09-17T15:52:02Z</cp:lastPrinted>
  <dcterms:created xsi:type="dcterms:W3CDTF">2019-07-02T13:39:34Z</dcterms:created>
  <dcterms:modified xsi:type="dcterms:W3CDTF">2026-02-28T11:52:28Z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2026-02-28T11:52:00Z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0c52e439-d2ae-47b9-b2eb-325d2a3e4353</vt:lpwstr>
  </property>
  <property fmtid="{D5CDD505-2E9C-101B-9397-08002B2CF9AE}" pid="8" name="MSIP_Label_418c1083-8924-401d-97ae-40f5eed0fcd8_ContentBits">
    <vt:lpwstr>0</vt:lpwstr>
  </property>
  <property fmtid="{D5CDD505-2E9C-101B-9397-08002B2CF9AE}" pid="9" name="MSIP_Label_418c1083-8924-401d-97ae-40f5eed0fcd8_Tag">
    <vt:lpwstr>10, 3, 0, 1</vt:lpwstr>
  </property>
</Properties>
</file>