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notesMasterIdLst>
    <p:notesMasterId r:id="rId6"/>
  </p:notesMasterIdLst>
  <p:sldIdLst>
    <p:sldId id="256" r:id="rId5"/>
  </p:sldIdLst>
  <p:sldSz cx="39011225" cy="21947188"/>
  <p:notesSz cx="20104100" cy="15081250"/>
  <p:defaultTextStyle>
    <a:defPPr>
      <a:defRPr kern="0"/>
    </a:defPPr>
  </p:defaultTextStyle>
  <p:extLst>
    <p:ext uri="{EFAFB233-063F-42B5-8137-9DF3F51BA10A}">
      <p15:sldGuideLst xmlns:p15="http://schemas.microsoft.com/office/powerpoint/2012/main">
        <p15:guide id="1" orient="horz" pos="2243" userDrawn="1">
          <p15:clr>
            <a:srgbClr val="A4A3A4"/>
          </p15:clr>
        </p15:guide>
        <p15:guide id="2" pos="546" userDrawn="1">
          <p15:clr>
            <a:srgbClr val="A4A3A4"/>
          </p15:clr>
        </p15:guide>
        <p15:guide id="3" orient="horz" pos="13263" userDrawn="1">
          <p15:clr>
            <a:srgbClr val="A4A3A4"/>
          </p15:clr>
        </p15:guide>
        <p15:guide id="4" pos="24028" userDrawn="1">
          <p15:clr>
            <a:srgbClr val="A4A3A4"/>
          </p15:clr>
        </p15:guide>
        <p15:guide id="5" pos="6159" userDrawn="1">
          <p15:clr>
            <a:srgbClr val="A4A3A4"/>
          </p15:clr>
        </p15:guide>
        <p15:guide id="6" pos="18092" userDrawn="1">
          <p15:clr>
            <a:srgbClr val="A4A3A4"/>
          </p15:clr>
        </p15:guide>
        <p15:guide id="7" pos="6482" userDrawn="1">
          <p15:clr>
            <a:srgbClr val="A4A3A4"/>
          </p15:clr>
        </p15:guide>
        <p15:guide id="8" pos="12126" userDrawn="1">
          <p15:clr>
            <a:srgbClr val="A4A3A4"/>
          </p15:clr>
        </p15:guide>
        <p15:guide id="9" pos="12448" userDrawn="1">
          <p15:clr>
            <a:srgbClr val="A4A3A4"/>
          </p15:clr>
        </p15:guide>
        <p15:guide id="10" pos="18382" userDrawn="1">
          <p15:clr>
            <a:srgbClr val="A4A3A4"/>
          </p15:clr>
        </p15:guide>
        <p15:guide id="11" orient="horz" pos="12281" userDrawn="1">
          <p15:clr>
            <a:srgbClr val="A4A3A4"/>
          </p15:clr>
        </p15:guide>
        <p15:guide id="12" pos="902" userDrawn="1">
          <p15:clr>
            <a:srgbClr val="A4A3A4"/>
          </p15:clr>
        </p15:guide>
        <p15:guide id="13" orient="horz" pos="1778" userDrawn="1">
          <p15:clr>
            <a:srgbClr val="A4A3A4"/>
          </p15:clr>
        </p15:guide>
        <p15:guide id="14" orient="horz" pos="325"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A881C08-2BA7-9E6C-F119-55C391E0EFDE}" name="Aspire_editor" initials="JT" userId="Aspire_editor" providerId="None"/>
  <p188:author id="{6FBE9D22-4D90-AAFC-B0C9-B56B18FEA087}" name="Rick Elion" initials="RE" userId="S::Rick.Elion@triohealth.com::6c54df8d-bb50-4454-bdcf-cf84b2af975e" providerId="AD"/>
  <p188:author id="{7007C926-FA96-6FEF-E791-20DAC6E5CEA7}" name="Aspire Scientific_JNB" initials="JNB" userId="Aspire Scientific_JNB" providerId="None"/>
  <p188:author id="{D1537132-4CE4-270E-B984-0CB01AE06BFF}" name="Neia Prata Menezes" initials="NPM" userId="S::Neia.PrataMenezes@gilead.com::503fe8c0-5626-4699-9c04-d308f9a1e8af" providerId="AD"/>
  <p188:author id="{0E8E3C35-7A2C-6F1B-2B14-9A25026976C8}" name="Tammy Mankame" initials="TM" userId="S::tammy.mankame@gilead.com::e03c1b0c-f0d9-44dc-a427-fc1c65771bcc" providerId="AD"/>
  <p188:author id="{92CD303F-FEDD-3108-2320-8FE529540370}" name="Elise Amioka" initials="EA" userId="S::Elise.Amioka@triohealth.com::923e4e9d-b718-4c1a-8a23-557a34c6804d" providerId="AD"/>
  <p188:author id="{0A07706B-7B8C-90EB-C62C-3D383EBEA2C5}" name="Bhumi Gandhi-Patel" initials="BG" userId="S::bhumi.gandhipatel@gilead.com::b56142b9-11dd-4b10-a60c-000a7025cebf" providerId="AD"/>
  <p188:author id="{853E0171-B682-3CD2-5560-4CCF298EA8C4}" name="Tammy Mankame" initials="TM" userId="S::Tammy.Mankame@gilead.com::e03c1b0c-f0d9-44dc-a427-fc1c65771bcc" providerId="AD"/>
  <p188:author id="{C6FF978F-E15B-33F3-BA38-4CD0545A9330}" name="Jenny Cockram" initials="JC" userId="S::JennyCockram@RemedyDesignLtd.onmicrosoft.com::b1919812-d40c-4a44-a10c-06affacef516" providerId="AD"/>
  <p188:author id="{4B97B7AB-18AA-EFE0-CA05-3C27740497B8}" name="AspireEditor_JT" initials="JT" userId="AspireEditor_JT" providerId="None"/>
  <p188:author id="{353E10AE-8967-7DD4-033C-5043E3950639}" name="Soodi Navadeh" initials="SN" userId="S::soodi.navadeh@gilead.com::4c8087a6-abc4-4e7d-afe0-a1dd7c91eb87" providerId="AD"/>
  <p188:author id="{386DA9BC-EDAF-1A10-56A3-5B064A1AB947}" name="Amina Strickland" initials="AS" userId="Amina Strickland" providerId="None"/>
  <p188:author id="{D3E2C7BD-58E1-F344-C004-3C83FFEED688}" name="Bezkorovainy, Gregory" initials="BG" userId="S::GBezkorovainy@rednucleus.com::7d79f59e-2877-4ec5-9c2b-d9afe0f3bfd2" providerId="AD"/>
  <p188:author id="{02312FC0-18DE-8B0F-7676-0C85F9B4E456}" name="Keith Dunn" initials="KD" userId="S::Keith.Dunn3@gilead.com::0907b5a4-ca6c-42ba-addb-2feab6f2e1fb" providerId="AD"/>
  <p188:author id="{2E2744C7-705A-BD0F-5D57-1BF0F9F6D884}" name="Isobel McEwen" initials="IM" userId="S::Isobel.McEwen@triohealth.com::898aca89-715a-46fb-a261-2fef659e7677" providerId="AD"/>
  <p188:author id="{56AE0BCA-D4F4-54DC-94E8-4D28ADAE01AD}" name="Miller, Lori" initials="ML" userId="S::LMiller@rednucleus.com::eb909272-c58d-4b2e-ac23-2a12c8359a70" providerId="AD"/>
  <p188:author id="{4C4B4BD0-22E0-F3E5-ECEF-E676F9152443}" name="Eron, Joseph J Jr" initials="JE" userId="S::eron@AD.UNC.EDU::aab06400-d5e6-49c7-a272-4a112d171526"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C425F"/>
    <a:srgbClr val="3C587F"/>
    <a:srgbClr val="881222"/>
    <a:srgbClr val="E8EAE8"/>
    <a:srgbClr val="1E1E1E"/>
    <a:srgbClr val="606860"/>
    <a:srgbClr val="C6CAC6"/>
    <a:srgbClr val="231F2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FFEB19C-BCA8-470A-B0B2-29F0B2B77875}" v="4" dt="2025-09-30T13:08:00.046"/>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694"/>
  </p:normalViewPr>
  <p:slideViewPr>
    <p:cSldViewPr snapToGrid="0">
      <p:cViewPr>
        <p:scale>
          <a:sx n="66" d="100"/>
          <a:sy n="66" d="100"/>
        </p:scale>
        <p:origin x="-2400" y="-2838"/>
      </p:cViewPr>
      <p:guideLst>
        <p:guide orient="horz" pos="2243"/>
        <p:guide pos="546"/>
        <p:guide orient="horz" pos="13263"/>
        <p:guide pos="24028"/>
        <p:guide pos="6159"/>
        <p:guide pos="18092"/>
        <p:guide pos="6482"/>
        <p:guide pos="12126"/>
        <p:guide pos="12448"/>
        <p:guide pos="18382"/>
        <p:guide orient="horz" pos="12281"/>
        <p:guide pos="902"/>
        <p:guide orient="horz" pos="1778"/>
        <p:guide orient="horz" pos="325"/>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13" Type="http://schemas.microsoft.com/office/2018/10/relationships/authors" Target="author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Isobel McEwen" userId="898aca89-715a-46fb-a261-2fef659e7677" providerId="ADAL" clId="{CC7257CA-F317-4863-96CA-486FEE831DCF}"/>
    <pc:docChg chg="custSel modSld">
      <pc:chgData name="Isobel McEwen" userId="898aca89-715a-46fb-a261-2fef659e7677" providerId="ADAL" clId="{CC7257CA-F317-4863-96CA-486FEE831DCF}" dt="2025-10-01T12:46:31.676" v="31" actId="20577"/>
      <pc:docMkLst>
        <pc:docMk/>
      </pc:docMkLst>
      <pc:sldChg chg="addSp delSp modSp mod">
        <pc:chgData name="Isobel McEwen" userId="898aca89-715a-46fb-a261-2fef659e7677" providerId="ADAL" clId="{CC7257CA-F317-4863-96CA-486FEE831DCF}" dt="2025-10-01T12:46:31.676" v="31" actId="20577"/>
        <pc:sldMkLst>
          <pc:docMk/>
          <pc:sldMk cId="0" sldId="256"/>
        </pc:sldMkLst>
        <pc:spChg chg="add">
          <ac:chgData name="Isobel McEwen" userId="898aca89-715a-46fb-a261-2fef659e7677" providerId="ADAL" clId="{CC7257CA-F317-4863-96CA-486FEE831DCF}" dt="2025-09-30T13:06:42.007" v="0"/>
          <ac:spMkLst>
            <pc:docMk/>
            <pc:sldMk cId="0" sldId="256"/>
            <ac:spMk id="8" creationId="{4B505F4A-F339-5A0C-D152-A69BCC82C52B}"/>
          </ac:spMkLst>
        </pc:spChg>
        <pc:spChg chg="mod">
          <ac:chgData name="Isobel McEwen" userId="898aca89-715a-46fb-a261-2fef659e7677" providerId="ADAL" clId="{CC7257CA-F317-4863-96CA-486FEE831DCF}" dt="2025-09-30T13:08:00.045" v="22" actId="1076"/>
          <ac:spMkLst>
            <pc:docMk/>
            <pc:sldMk cId="0" sldId="256"/>
            <ac:spMk id="14" creationId="{88B5DE23-0D50-ABD4-AE3E-C15E45596B8B}"/>
          </ac:spMkLst>
        </pc:spChg>
        <pc:spChg chg="del mod">
          <ac:chgData name="Isobel McEwen" userId="898aca89-715a-46fb-a261-2fef659e7677" providerId="ADAL" clId="{CC7257CA-F317-4863-96CA-486FEE831DCF}" dt="2025-09-30T13:07:06.368" v="11" actId="478"/>
          <ac:spMkLst>
            <pc:docMk/>
            <pc:sldMk cId="0" sldId="256"/>
            <ac:spMk id="195" creationId="{00000000-0000-0000-0000-000000000000}"/>
          </ac:spMkLst>
        </pc:spChg>
        <pc:spChg chg="mod">
          <ac:chgData name="Isobel McEwen" userId="898aca89-715a-46fb-a261-2fef659e7677" providerId="ADAL" clId="{CC7257CA-F317-4863-96CA-486FEE831DCF}" dt="2025-09-30T13:07:01.560" v="9" actId="14100"/>
          <ac:spMkLst>
            <pc:docMk/>
            <pc:sldMk cId="0" sldId="256"/>
            <ac:spMk id="196" creationId="{00000000-0000-0000-0000-000000000000}"/>
          </ac:spMkLst>
        </pc:spChg>
        <pc:graphicFrameChg chg="modGraphic">
          <ac:chgData name="Isobel McEwen" userId="898aca89-715a-46fb-a261-2fef659e7677" providerId="ADAL" clId="{CC7257CA-F317-4863-96CA-486FEE831DCF}" dt="2025-10-01T12:46:31.676" v="31" actId="20577"/>
          <ac:graphicFrameMkLst>
            <pc:docMk/>
            <pc:sldMk cId="0" sldId="256"/>
            <ac:graphicFrameMk id="45" creationId="{95BCEA16-62F9-F50C-79F8-C9127FF50C2C}"/>
          </ac:graphicFrameMkLst>
        </pc:graphicFrameChg>
        <pc:picChg chg="del">
          <ac:chgData name="Isobel McEwen" userId="898aca89-715a-46fb-a261-2fef659e7677" providerId="ADAL" clId="{CC7257CA-F317-4863-96CA-486FEE831DCF}" dt="2025-09-30T13:07:40.466" v="12" actId="478"/>
          <ac:picMkLst>
            <pc:docMk/>
            <pc:sldMk cId="0" sldId="256"/>
            <ac:picMk id="18" creationId="{E24F906B-E755-889A-BAB9-55A69C589714}"/>
          </ac:picMkLst>
        </pc:pic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1"/>
    </mc:Choice>
    <mc:Fallback>
      <c:style val="1"/>
    </mc:Fallback>
  </mc:AlternateContent>
  <c:chart>
    <c:autoTitleDeleted val="1"/>
    <c:plotArea>
      <c:layout>
        <c:manualLayout>
          <c:layoutTarget val="inner"/>
          <c:xMode val="edge"/>
          <c:yMode val="edge"/>
          <c:x val="0.10331364829396325"/>
          <c:y val="0.10830744133109529"/>
          <c:w val="0.88776996400629782"/>
          <c:h val="0.57132544376489558"/>
        </c:manualLayout>
      </c:layout>
      <c:barChart>
        <c:barDir val="col"/>
        <c:grouping val="clustered"/>
        <c:varyColors val="0"/>
        <c:ser>
          <c:idx val="0"/>
          <c:order val="0"/>
          <c:tx>
            <c:strRef>
              <c:f>Sheet1!$B$1</c:f>
              <c:strCache>
                <c:ptCount val="1"/>
                <c:pt idx="0">
                  <c:v>n=3320</c:v>
                </c:pt>
              </c:strCache>
            </c:strRef>
          </c:tx>
          <c:spPr>
            <a:solidFill>
              <a:srgbClr val="3C587F"/>
            </a:solidFill>
            <a:ln>
              <a:noFill/>
            </a:ln>
            <a:effectLst/>
          </c:spPr>
          <c:invertIfNegative val="0"/>
          <c:dLbls>
            <c:dLbl>
              <c:idx val="0"/>
              <c:tx>
                <c:rich>
                  <a:bodyPr/>
                  <a:lstStyle/>
                  <a:p>
                    <a:r>
                      <a:rPr lang="en-US"/>
                      <a:t>41%</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0-B8BC-4833-9FAA-1A7C95061AC0}"/>
                </c:ext>
              </c:extLst>
            </c:dLbl>
            <c:dLbl>
              <c:idx val="1"/>
              <c:tx>
                <c:rich>
                  <a:bodyPr/>
                  <a:lstStyle/>
                  <a:p>
                    <a:r>
                      <a:rPr lang="en-US"/>
                      <a:t>27%</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1-B8BC-4833-9FAA-1A7C95061AC0}"/>
                </c:ext>
              </c:extLst>
            </c:dLbl>
            <c:dLbl>
              <c:idx val="2"/>
              <c:tx>
                <c:rich>
                  <a:bodyPr/>
                  <a:lstStyle/>
                  <a:p>
                    <a:r>
                      <a:rPr lang="en-US"/>
                      <a:t>23%</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2-B8BC-4833-9FAA-1A7C95061AC0}"/>
                </c:ext>
              </c:extLst>
            </c:dLbl>
            <c:dLbl>
              <c:idx val="3"/>
              <c:tx>
                <c:rich>
                  <a:bodyPr/>
                  <a:lstStyle/>
                  <a:p>
                    <a:r>
                      <a:rPr lang="en-US"/>
                      <a:t>13%</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3-B8BC-4833-9FAA-1A7C95061AC0}"/>
                </c:ext>
              </c:extLst>
            </c:dLbl>
            <c:dLbl>
              <c:idx val="4"/>
              <c:tx>
                <c:rich>
                  <a:bodyPr/>
                  <a:lstStyle/>
                  <a:p>
                    <a:r>
                      <a:rPr lang="en-US"/>
                      <a:t>0.7%</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4-B8BC-4833-9FAA-1A7C95061AC0}"/>
                </c:ext>
              </c:extLst>
            </c:dLbl>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Resistance test at any time pre baseline</c:v>
                </c:pt>
                <c:pt idx="1">
                  <c:v>Resistance test result pre baseline</c:v>
                </c:pt>
                <c:pt idx="2">
                  <c:v>Major mutation pre baseline</c:v>
                </c:pt>
                <c:pt idx="3">
                  <c:v>Resistance test on complex regimen</c:v>
                </c:pt>
                <c:pt idx="4">
                  <c:v>Major mutation on complex regimen</c:v>
                </c:pt>
              </c:strCache>
            </c:strRef>
          </c:cat>
          <c:val>
            <c:numRef>
              <c:f>Sheet1!$B$2:$B$6</c:f>
              <c:numCache>
                <c:formatCode>0%</c:formatCode>
                <c:ptCount val="5"/>
                <c:pt idx="0">
                  <c:v>0.41</c:v>
                </c:pt>
                <c:pt idx="1">
                  <c:v>0.27</c:v>
                </c:pt>
                <c:pt idx="2">
                  <c:v>0.23</c:v>
                </c:pt>
                <c:pt idx="3">
                  <c:v>0.13</c:v>
                </c:pt>
                <c:pt idx="4" formatCode="0.00%">
                  <c:v>7.0000000000000001E-3</c:v>
                </c:pt>
              </c:numCache>
            </c:numRef>
          </c:val>
          <c:extLst>
            <c:ext xmlns:c16="http://schemas.microsoft.com/office/drawing/2014/chart" uri="{C3380CC4-5D6E-409C-BE32-E72D297353CC}">
              <c16:uniqueId val="{00000000-C2B9-49BE-9AC7-7F58368C8F4C}"/>
            </c:ext>
          </c:extLst>
        </c:ser>
        <c:dLbls>
          <c:dLblPos val="outEnd"/>
          <c:showLegendKey val="0"/>
          <c:showVal val="1"/>
          <c:showCatName val="0"/>
          <c:showSerName val="0"/>
          <c:showPercent val="0"/>
          <c:showBubbleSize val="0"/>
        </c:dLbls>
        <c:gapWidth val="150"/>
        <c:axId val="718624544"/>
        <c:axId val="718614464"/>
      </c:barChart>
      <c:catAx>
        <c:axId val="718624544"/>
        <c:scaling>
          <c:orientation val="minMax"/>
        </c:scaling>
        <c:delete val="0"/>
        <c:axPos val="b"/>
        <c:title>
          <c:tx>
            <c:rich>
              <a:bodyPr rot="0" spcFirstLastPara="1" vertOverflow="ellipsis" vert="horz" wrap="square" anchor="ctr" anchorCtr="1"/>
              <a:lstStyle/>
              <a:p>
                <a:pPr>
                  <a:defRPr sz="1800" b="0" i="0" u="none" strike="noStrike" kern="1200" baseline="0">
                    <a:solidFill>
                      <a:schemeClr val="tx1"/>
                    </a:solidFill>
                    <a:latin typeface="Arial" panose="020B0604020202020204" pitchFamily="34" charset="0"/>
                    <a:ea typeface="+mn-ea"/>
                    <a:cs typeface="Arial" panose="020B0604020202020204" pitchFamily="34" charset="0"/>
                  </a:defRPr>
                </a:pPr>
                <a:r>
                  <a:rPr lang="en-US" b="1"/>
                  <a:t>n=3,320</a:t>
                </a:r>
              </a:p>
            </c:rich>
          </c:tx>
          <c:layout>
            <c:manualLayout>
              <c:xMode val="edge"/>
              <c:yMode val="edge"/>
              <c:x val="0.4635911518254463"/>
              <c:y val="0.87552709620707225"/>
            </c:manualLayout>
          </c:layout>
          <c:overlay val="0"/>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title>
        <c:numFmt formatCode="General" sourceLinked="1"/>
        <c:majorTickMark val="none"/>
        <c:minorTickMark val="none"/>
        <c:tickLblPos val="nextTo"/>
        <c:spPr>
          <a:noFill/>
          <a:ln w="9525" cap="flat" cmpd="sng" algn="ctr">
            <a:noFill/>
            <a:round/>
          </a:ln>
          <a:effectLst/>
        </c:spPr>
        <c:txPr>
          <a:bodyPr rot="0" spcFirstLastPara="1" vertOverflow="ellipsis" wrap="square" anchor="ctr" anchorCtr="1"/>
          <a:lstStyle/>
          <a:p>
            <a:pPr>
              <a:defRPr sz="16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718614464"/>
        <c:crosses val="autoZero"/>
        <c:auto val="1"/>
        <c:lblAlgn val="ctr"/>
        <c:lblOffset val="0"/>
        <c:noMultiLvlLbl val="0"/>
      </c:catAx>
      <c:valAx>
        <c:axId val="718614464"/>
        <c:scaling>
          <c:orientation val="minMax"/>
          <c:max val="1"/>
        </c:scaling>
        <c:delete val="0"/>
        <c:axPos val="l"/>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718624544"/>
        <c:crosses val="autoZero"/>
        <c:crossBetween val="between"/>
        <c:majorUnit val="0.2"/>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solidFill>
      <a:schemeClr val="bg1"/>
    </a:solidFill>
    <a:ln w="9525" cap="flat" cmpd="sng" algn="ctr">
      <a:solidFill>
        <a:schemeClr val="tx1">
          <a:lumMod val="65000"/>
          <a:lumOff val="35000"/>
        </a:schemeClr>
      </a:solidFill>
      <a:round/>
    </a:ln>
    <a:effectLst/>
  </c:spPr>
  <c:txPr>
    <a:bodyPr/>
    <a:lstStyle/>
    <a:p>
      <a:pPr>
        <a:defRPr sz="1800">
          <a:solidFill>
            <a:schemeClr val="tx1"/>
          </a:solidFill>
          <a:latin typeface="Arial" panose="020B0604020202020204" pitchFamily="34" charset="0"/>
          <a:cs typeface="Arial" panose="020B0604020202020204" pitchFamily="34" charset="0"/>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20">
  <a:schemeClr val="dk1"/>
  <cs:variation>
    <a:tint val="88500"/>
  </cs:variation>
  <cs:variation>
    <a:tint val="55000"/>
  </cs:variation>
  <cs:variation>
    <a:tint val="75000"/>
  </cs:variation>
  <cs:variation>
    <a:tint val="98500"/>
  </cs:variation>
  <cs:variation>
    <a:tint val="30000"/>
  </cs:variation>
  <cs:variation>
    <a:tint val="60000"/>
  </cs:variation>
  <cs:variation>
    <a:tint val="8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F9EA28E-D090-45EA-9AFA-FB437DEA7CF2}" type="doc">
      <dgm:prSet loTypeId="urn:microsoft.com/office/officeart/2005/8/layout/orgChart1" loCatId="hierarchy" qsTypeId="urn:microsoft.com/office/officeart/2005/8/quickstyle/simple3" qsCatId="simple" csTypeId="urn:microsoft.com/office/officeart/2005/8/colors/accent0_1" csCatId="mainScheme" phldr="1"/>
      <dgm:spPr/>
      <dgm:t>
        <a:bodyPr/>
        <a:lstStyle/>
        <a:p>
          <a:endParaRPr lang="en-US"/>
        </a:p>
      </dgm:t>
    </dgm:pt>
    <dgm:pt modelId="{CC92242D-5780-4250-AE27-AA6BB6F6710E}">
      <dgm:prSet phldrT="[Text]" custT="1"/>
      <dgm:spPr/>
      <dgm:t>
        <a:bodyPr/>
        <a:lstStyle/>
        <a:p>
          <a:r>
            <a:rPr lang="en-US" sz="1800" dirty="0">
              <a:latin typeface="Arial" panose="020B0604020202020204" pitchFamily="34" charset="0"/>
              <a:ea typeface="Calibri" panose="020F0502020204030204" pitchFamily="34" charset="0"/>
              <a:cs typeface="Arial" panose="020B0604020202020204" pitchFamily="34" charset="0"/>
            </a:rPr>
            <a:t>N = 43,236 </a:t>
          </a:r>
        </a:p>
        <a:p>
          <a:r>
            <a:rPr lang="en-US" sz="1800" dirty="0">
              <a:latin typeface="Arial" panose="020B0604020202020204" pitchFamily="34" charset="0"/>
              <a:ea typeface="Calibri" panose="020F0502020204030204" pitchFamily="34" charset="0"/>
              <a:cs typeface="Arial" panose="020B0604020202020204" pitchFamily="34" charset="0"/>
            </a:rPr>
            <a:t>PWH on treatment on or after January 2016 and ≥ 18 years old</a:t>
          </a:r>
        </a:p>
      </dgm:t>
    </dgm:pt>
    <dgm:pt modelId="{17493027-CFBF-48C3-8888-98293E061322}" type="parTrans" cxnId="{F5CD6FF8-65B8-4413-B775-EBF3D4E0B38D}">
      <dgm:prSet/>
      <dgm:spPr/>
      <dgm:t>
        <a:bodyPr/>
        <a:lstStyle/>
        <a:p>
          <a:endParaRPr lang="en-US" sz="1000">
            <a:latin typeface="+mn-lt"/>
            <a:ea typeface="Calibri" panose="020F0502020204030204" pitchFamily="34" charset="0"/>
            <a:cs typeface="Times New Roman" panose="02020603050405020304" pitchFamily="18" charset="0"/>
          </a:endParaRPr>
        </a:p>
      </dgm:t>
    </dgm:pt>
    <dgm:pt modelId="{05DC1E72-48DA-409B-A29F-556A2F737495}" type="sibTrans" cxnId="{F5CD6FF8-65B8-4413-B775-EBF3D4E0B38D}">
      <dgm:prSet/>
      <dgm:spPr/>
      <dgm:t>
        <a:bodyPr/>
        <a:lstStyle/>
        <a:p>
          <a:endParaRPr lang="en-US" sz="1000">
            <a:latin typeface="+mn-lt"/>
            <a:ea typeface="Calibri" panose="020F0502020204030204" pitchFamily="34" charset="0"/>
            <a:cs typeface="Times New Roman" panose="02020603050405020304" pitchFamily="18" charset="0"/>
          </a:endParaRPr>
        </a:p>
      </dgm:t>
    </dgm:pt>
    <dgm:pt modelId="{D38DEEFA-2B9C-4AFA-8BD0-897E9CC5621D}">
      <dgm:prSet phldrT="[Text]" custT="1"/>
      <dgm:spPr/>
      <dgm:t>
        <a:bodyPr/>
        <a:lstStyle/>
        <a:p>
          <a:r>
            <a:rPr lang="en-US" sz="1800" dirty="0">
              <a:latin typeface="Arial" panose="020B0604020202020204" pitchFamily="34" charset="0"/>
              <a:ea typeface="Calibri" panose="020F0502020204030204" pitchFamily="34" charset="0"/>
              <a:cs typeface="Arial" panose="020B0604020202020204" pitchFamily="34" charset="0"/>
            </a:rPr>
            <a:t>N = 36,804</a:t>
          </a:r>
        </a:p>
        <a:p>
          <a:r>
            <a:rPr lang="en-US" sz="1800" dirty="0">
              <a:latin typeface="Arial" panose="020B0604020202020204" pitchFamily="34" charset="0"/>
              <a:cs typeface="Arial" panose="020B0604020202020204" pitchFamily="34" charset="0"/>
            </a:rPr>
            <a:t>≥ 6 months on regimen (defined from last prescription) </a:t>
          </a:r>
          <a:endParaRPr lang="en-US" sz="1800" dirty="0">
            <a:latin typeface="Arial" panose="020B0604020202020204" pitchFamily="34" charset="0"/>
            <a:ea typeface="Calibri" panose="020F0502020204030204" pitchFamily="34" charset="0"/>
            <a:cs typeface="Arial" panose="020B0604020202020204" pitchFamily="34" charset="0"/>
          </a:endParaRPr>
        </a:p>
      </dgm:t>
    </dgm:pt>
    <dgm:pt modelId="{68509122-CDB7-4D9B-8D8D-0AC2E4E8C7BD}" type="parTrans" cxnId="{76001373-483F-40EE-816E-0310FAC4CA42}">
      <dgm:prSet/>
      <dgm:spPr/>
      <dgm:t>
        <a:bodyPr/>
        <a:lstStyle/>
        <a:p>
          <a:endParaRPr lang="en-US" sz="1000">
            <a:latin typeface="+mn-lt"/>
            <a:ea typeface="Calibri" panose="020F0502020204030204" pitchFamily="34" charset="0"/>
            <a:cs typeface="Times New Roman" panose="02020603050405020304" pitchFamily="18" charset="0"/>
          </a:endParaRPr>
        </a:p>
      </dgm:t>
    </dgm:pt>
    <dgm:pt modelId="{C1BC9C7B-04C6-4D2B-85AE-41621388320A}" type="sibTrans" cxnId="{76001373-483F-40EE-816E-0310FAC4CA42}">
      <dgm:prSet/>
      <dgm:spPr/>
      <dgm:t>
        <a:bodyPr/>
        <a:lstStyle/>
        <a:p>
          <a:endParaRPr lang="en-US" sz="1000">
            <a:latin typeface="+mn-lt"/>
            <a:ea typeface="Calibri" panose="020F0502020204030204" pitchFamily="34" charset="0"/>
            <a:cs typeface="Times New Roman" panose="02020603050405020304" pitchFamily="18" charset="0"/>
          </a:endParaRPr>
        </a:p>
      </dgm:t>
    </dgm:pt>
    <dgm:pt modelId="{605BB12D-1108-477A-B4D7-5E3C1C6B6C89}">
      <dgm:prSet phldrT="[Text]" custT="1"/>
      <dgm:spPr/>
      <dgm:t>
        <a:bodyPr/>
        <a:lstStyle/>
        <a:p>
          <a:r>
            <a:rPr lang="en-US" sz="1800" dirty="0">
              <a:latin typeface="Arial" panose="020B0604020202020204" pitchFamily="34" charset="0"/>
              <a:ea typeface="Calibri" panose="020F0502020204030204" pitchFamily="34" charset="0"/>
              <a:cs typeface="Arial" panose="020B0604020202020204" pitchFamily="34" charset="0"/>
            </a:rPr>
            <a:t>N = 33,334</a:t>
          </a:r>
        </a:p>
        <a:p>
          <a:r>
            <a:rPr lang="en-US" sz="1800">
              <a:latin typeface="Arial" panose="020B0604020202020204" pitchFamily="34" charset="0"/>
              <a:ea typeface="Calibri" panose="020F0502020204030204" pitchFamily="34" charset="0"/>
              <a:cs typeface="Arial" panose="020B0604020202020204" pitchFamily="34" charset="0"/>
            </a:rPr>
            <a:t> </a:t>
          </a:r>
          <a:r>
            <a:rPr lang="en-US" sz="1800">
              <a:latin typeface="Arial" panose="020B0604020202020204" pitchFamily="34" charset="0"/>
              <a:cs typeface="Arial" panose="020B0604020202020204" pitchFamily="34" charset="0"/>
            </a:rPr>
            <a:t>≥ 1 year of follow-up from regimen initiation </a:t>
          </a:r>
          <a:endParaRPr lang="en-US" sz="1800">
            <a:latin typeface="Arial" panose="020B0604020202020204" pitchFamily="34" charset="0"/>
            <a:ea typeface="Calibri" panose="020F0502020204030204" pitchFamily="34" charset="0"/>
            <a:cs typeface="Arial" panose="020B0604020202020204" pitchFamily="34" charset="0"/>
          </a:endParaRPr>
        </a:p>
      </dgm:t>
    </dgm:pt>
    <dgm:pt modelId="{554296CB-44FB-411E-8E2D-6955482373A6}" type="parTrans" cxnId="{29368381-41C9-48A0-AF4C-850A474613F6}">
      <dgm:prSet/>
      <dgm:spPr/>
      <dgm:t>
        <a:bodyPr/>
        <a:lstStyle/>
        <a:p>
          <a:endParaRPr lang="en-US" sz="1000">
            <a:latin typeface="+mn-lt"/>
            <a:ea typeface="Calibri" panose="020F0502020204030204" pitchFamily="34" charset="0"/>
            <a:cs typeface="Times New Roman" panose="02020603050405020304" pitchFamily="18" charset="0"/>
          </a:endParaRPr>
        </a:p>
      </dgm:t>
    </dgm:pt>
    <dgm:pt modelId="{835C825C-3513-40B2-B1F1-F2AB1221279A}" type="sibTrans" cxnId="{29368381-41C9-48A0-AF4C-850A474613F6}">
      <dgm:prSet/>
      <dgm:spPr/>
      <dgm:t>
        <a:bodyPr/>
        <a:lstStyle/>
        <a:p>
          <a:endParaRPr lang="en-US" sz="1000">
            <a:latin typeface="+mn-lt"/>
            <a:ea typeface="Calibri" panose="020F0502020204030204" pitchFamily="34" charset="0"/>
            <a:cs typeface="Times New Roman" panose="02020603050405020304" pitchFamily="18" charset="0"/>
          </a:endParaRPr>
        </a:p>
      </dgm:t>
    </dgm:pt>
    <dgm:pt modelId="{5BE082A1-58D8-4732-9A17-E44EBD6C5581}">
      <dgm:prSet phldrT="[Text]" custT="1"/>
      <dgm:spPr/>
      <dgm:t>
        <a:bodyPr/>
        <a:lstStyle/>
        <a:p>
          <a:r>
            <a:rPr lang="en-US" sz="1800">
              <a:latin typeface="Arial" panose="020B0604020202020204" pitchFamily="34" charset="0"/>
              <a:ea typeface="Calibri" panose="020F0502020204030204" pitchFamily="34" charset="0"/>
              <a:cs typeface="Arial" panose="020B0604020202020204" pitchFamily="34" charset="0"/>
            </a:rPr>
            <a:t>N = 23,170 </a:t>
          </a:r>
        </a:p>
        <a:p>
          <a:r>
            <a:rPr lang="en-US" sz="1800">
              <a:latin typeface="Arial" panose="020B0604020202020204" pitchFamily="34" charset="0"/>
              <a:ea typeface="Calibri" panose="020F0502020204030204" pitchFamily="34" charset="0"/>
              <a:cs typeface="Arial" panose="020B0604020202020204" pitchFamily="34" charset="0"/>
            </a:rPr>
            <a:t>Virally suppressed at regimen start</a:t>
          </a:r>
        </a:p>
      </dgm:t>
    </dgm:pt>
    <dgm:pt modelId="{21C7C11C-573C-4100-A411-28886A3651C9}" type="parTrans" cxnId="{5C8CEF8E-C74F-4243-B608-CE497AFCE86A}">
      <dgm:prSet/>
      <dgm:spPr/>
      <dgm:t>
        <a:bodyPr/>
        <a:lstStyle/>
        <a:p>
          <a:endParaRPr lang="en-US" sz="1000">
            <a:latin typeface="+mn-lt"/>
            <a:ea typeface="Calibri" panose="020F0502020204030204" pitchFamily="34" charset="0"/>
            <a:cs typeface="Times New Roman" panose="02020603050405020304" pitchFamily="18" charset="0"/>
          </a:endParaRPr>
        </a:p>
      </dgm:t>
    </dgm:pt>
    <dgm:pt modelId="{63DB98AF-A294-4B98-B0A9-71CC0F81C6B7}" type="sibTrans" cxnId="{5C8CEF8E-C74F-4243-B608-CE497AFCE86A}">
      <dgm:prSet/>
      <dgm:spPr/>
      <dgm:t>
        <a:bodyPr/>
        <a:lstStyle/>
        <a:p>
          <a:endParaRPr lang="en-US" sz="1000">
            <a:latin typeface="+mn-lt"/>
            <a:ea typeface="Calibri" panose="020F0502020204030204" pitchFamily="34" charset="0"/>
            <a:cs typeface="Times New Roman" panose="02020603050405020304" pitchFamily="18" charset="0"/>
          </a:endParaRPr>
        </a:p>
      </dgm:t>
    </dgm:pt>
    <dgm:pt modelId="{CAF25647-A77C-4F4A-839A-BCC3E7552F7C}">
      <dgm:prSet phldrT="[Text]" custT="1"/>
      <dgm:spPr/>
      <dgm:t>
        <a:bodyPr/>
        <a:lstStyle/>
        <a:p>
          <a:r>
            <a:rPr lang="en-US" sz="1800" b="1" dirty="0">
              <a:latin typeface="Arial" panose="020B0604020202020204" pitchFamily="34" charset="0"/>
              <a:ea typeface="Calibri" panose="020F0502020204030204" pitchFamily="34" charset="0"/>
              <a:cs typeface="Arial" panose="020B0604020202020204" pitchFamily="34" charset="0"/>
            </a:rPr>
            <a:t>N = 3,320 (8%)</a:t>
          </a:r>
          <a:r>
            <a:rPr lang="en-US" sz="1800" dirty="0">
              <a:latin typeface="Arial" panose="020B0604020202020204" pitchFamily="34" charset="0"/>
              <a:ea typeface="Calibri" panose="020F0502020204030204" pitchFamily="34" charset="0"/>
              <a:cs typeface="Arial" panose="020B0604020202020204" pitchFamily="34" charset="0"/>
            </a:rPr>
            <a:t> </a:t>
          </a:r>
        </a:p>
        <a:p>
          <a:r>
            <a:rPr lang="en-US" sz="1800" dirty="0">
              <a:latin typeface="Arial" panose="020B0604020202020204" pitchFamily="34" charset="0"/>
              <a:ea typeface="Calibri" panose="020F0502020204030204" pitchFamily="34" charset="0"/>
              <a:cs typeface="Arial" panose="020B0604020202020204" pitchFamily="34" charset="0"/>
            </a:rPr>
            <a:t>Virologically suppressed on complex regimens at start</a:t>
          </a:r>
        </a:p>
      </dgm:t>
    </dgm:pt>
    <dgm:pt modelId="{14D6BBC1-7CC3-415F-80E2-6BE659F05BC3}" type="parTrans" cxnId="{432B827D-3DDA-49D4-9477-9E6F67F1CB40}">
      <dgm:prSet/>
      <dgm:spPr/>
      <dgm:t>
        <a:bodyPr/>
        <a:lstStyle/>
        <a:p>
          <a:endParaRPr lang="en-US" sz="1000">
            <a:latin typeface="+mn-lt"/>
            <a:ea typeface="Calibri" panose="020F0502020204030204" pitchFamily="34" charset="0"/>
            <a:cs typeface="Times New Roman" panose="02020603050405020304" pitchFamily="18" charset="0"/>
          </a:endParaRPr>
        </a:p>
      </dgm:t>
    </dgm:pt>
    <dgm:pt modelId="{DB67DEAC-A565-49CD-A1F4-C23683777BCF}" type="sibTrans" cxnId="{432B827D-3DDA-49D4-9477-9E6F67F1CB40}">
      <dgm:prSet/>
      <dgm:spPr/>
      <dgm:t>
        <a:bodyPr/>
        <a:lstStyle/>
        <a:p>
          <a:endParaRPr lang="en-US" sz="1000">
            <a:latin typeface="+mn-lt"/>
            <a:ea typeface="Calibri" panose="020F0502020204030204" pitchFamily="34" charset="0"/>
            <a:cs typeface="Times New Roman" panose="02020603050405020304" pitchFamily="18" charset="0"/>
          </a:endParaRPr>
        </a:p>
      </dgm:t>
    </dgm:pt>
    <dgm:pt modelId="{ACC5F3C6-996C-4BE6-85C3-3F2E125FF9AC}" type="pres">
      <dgm:prSet presAssocID="{5F9EA28E-D090-45EA-9AFA-FB437DEA7CF2}" presName="hierChild1" presStyleCnt="0">
        <dgm:presLayoutVars>
          <dgm:orgChart val="1"/>
          <dgm:chPref val="1"/>
          <dgm:dir/>
          <dgm:animOne val="branch"/>
          <dgm:animLvl val="lvl"/>
          <dgm:resizeHandles/>
        </dgm:presLayoutVars>
      </dgm:prSet>
      <dgm:spPr/>
    </dgm:pt>
    <dgm:pt modelId="{A810DA29-1C07-4F7B-B165-0FF71B37C0E9}" type="pres">
      <dgm:prSet presAssocID="{CC92242D-5780-4250-AE27-AA6BB6F6710E}" presName="hierRoot1" presStyleCnt="0">
        <dgm:presLayoutVars>
          <dgm:hierBranch val="init"/>
        </dgm:presLayoutVars>
      </dgm:prSet>
      <dgm:spPr/>
    </dgm:pt>
    <dgm:pt modelId="{1815BA86-F8F5-4BA9-A20C-B6E8F8E133AB}" type="pres">
      <dgm:prSet presAssocID="{CC92242D-5780-4250-AE27-AA6BB6F6710E}" presName="rootComposite1" presStyleCnt="0"/>
      <dgm:spPr/>
    </dgm:pt>
    <dgm:pt modelId="{C8825BD4-7E12-4C29-BF34-5E3FCEFCB264}" type="pres">
      <dgm:prSet presAssocID="{CC92242D-5780-4250-AE27-AA6BB6F6710E}" presName="rootText1" presStyleLbl="node0" presStyleIdx="0" presStyleCnt="1" custScaleX="359959">
        <dgm:presLayoutVars>
          <dgm:chPref val="3"/>
        </dgm:presLayoutVars>
      </dgm:prSet>
      <dgm:spPr/>
    </dgm:pt>
    <dgm:pt modelId="{F4F3AE29-C337-4FF1-9508-F2EAE1E2D7A8}" type="pres">
      <dgm:prSet presAssocID="{CC92242D-5780-4250-AE27-AA6BB6F6710E}" presName="rootConnector1" presStyleLbl="node1" presStyleIdx="0" presStyleCnt="0"/>
      <dgm:spPr/>
    </dgm:pt>
    <dgm:pt modelId="{17BAD1D1-0A28-4F8E-9119-F00F024F7B3C}" type="pres">
      <dgm:prSet presAssocID="{CC92242D-5780-4250-AE27-AA6BB6F6710E}" presName="hierChild2" presStyleCnt="0"/>
      <dgm:spPr/>
    </dgm:pt>
    <dgm:pt modelId="{12FCE97C-A145-4C0D-A132-B1E1CFF07754}" type="pres">
      <dgm:prSet presAssocID="{68509122-CDB7-4D9B-8D8D-0AC2E4E8C7BD}" presName="Name37" presStyleLbl="parChTrans1D2" presStyleIdx="0" presStyleCnt="1"/>
      <dgm:spPr/>
    </dgm:pt>
    <dgm:pt modelId="{0C977B46-F6AB-4BDC-B146-CCBED022B922}" type="pres">
      <dgm:prSet presAssocID="{D38DEEFA-2B9C-4AFA-8BD0-897E9CC5621D}" presName="hierRoot2" presStyleCnt="0">
        <dgm:presLayoutVars>
          <dgm:hierBranch val="init"/>
        </dgm:presLayoutVars>
      </dgm:prSet>
      <dgm:spPr/>
    </dgm:pt>
    <dgm:pt modelId="{835966EE-4DAF-4BA6-AC04-A7D18EC3B07B}" type="pres">
      <dgm:prSet presAssocID="{D38DEEFA-2B9C-4AFA-8BD0-897E9CC5621D}" presName="rootComposite" presStyleCnt="0"/>
      <dgm:spPr/>
    </dgm:pt>
    <dgm:pt modelId="{64816349-9E26-40FA-A9AB-6A426AF72C3B}" type="pres">
      <dgm:prSet presAssocID="{D38DEEFA-2B9C-4AFA-8BD0-897E9CC5621D}" presName="rootText" presStyleLbl="node2" presStyleIdx="0" presStyleCnt="1" custScaleX="359959">
        <dgm:presLayoutVars>
          <dgm:chPref val="3"/>
        </dgm:presLayoutVars>
      </dgm:prSet>
      <dgm:spPr/>
    </dgm:pt>
    <dgm:pt modelId="{8E8D3482-EA50-4219-8590-F8698A86D66F}" type="pres">
      <dgm:prSet presAssocID="{D38DEEFA-2B9C-4AFA-8BD0-897E9CC5621D}" presName="rootConnector" presStyleLbl="node2" presStyleIdx="0" presStyleCnt="1"/>
      <dgm:spPr/>
    </dgm:pt>
    <dgm:pt modelId="{56C43941-E9E5-430B-8CA3-DC13D280D282}" type="pres">
      <dgm:prSet presAssocID="{D38DEEFA-2B9C-4AFA-8BD0-897E9CC5621D}" presName="hierChild4" presStyleCnt="0"/>
      <dgm:spPr/>
    </dgm:pt>
    <dgm:pt modelId="{8C76DC8F-EB4B-44F6-AEDE-828B3D35F4FA}" type="pres">
      <dgm:prSet presAssocID="{554296CB-44FB-411E-8E2D-6955482373A6}" presName="Name37" presStyleLbl="parChTrans1D3" presStyleIdx="0" presStyleCnt="1"/>
      <dgm:spPr/>
    </dgm:pt>
    <dgm:pt modelId="{BDD37443-3FEF-4174-BB92-94A3F3C02B4B}" type="pres">
      <dgm:prSet presAssocID="{605BB12D-1108-477A-B4D7-5E3C1C6B6C89}" presName="hierRoot2" presStyleCnt="0">
        <dgm:presLayoutVars>
          <dgm:hierBranch val="init"/>
        </dgm:presLayoutVars>
      </dgm:prSet>
      <dgm:spPr/>
    </dgm:pt>
    <dgm:pt modelId="{2D3F78FB-B356-4776-9236-28433C03696B}" type="pres">
      <dgm:prSet presAssocID="{605BB12D-1108-477A-B4D7-5E3C1C6B6C89}" presName="rootComposite" presStyleCnt="0"/>
      <dgm:spPr/>
    </dgm:pt>
    <dgm:pt modelId="{A81F73E4-EF02-4E02-AC98-89A96C2BBEB7}" type="pres">
      <dgm:prSet presAssocID="{605BB12D-1108-477A-B4D7-5E3C1C6B6C89}" presName="rootText" presStyleLbl="node3" presStyleIdx="0" presStyleCnt="1" custScaleX="356991">
        <dgm:presLayoutVars>
          <dgm:chPref val="3"/>
        </dgm:presLayoutVars>
      </dgm:prSet>
      <dgm:spPr/>
    </dgm:pt>
    <dgm:pt modelId="{B7CA91B3-B594-4B70-85DB-EFE75BF272B2}" type="pres">
      <dgm:prSet presAssocID="{605BB12D-1108-477A-B4D7-5E3C1C6B6C89}" presName="rootConnector" presStyleLbl="node3" presStyleIdx="0" presStyleCnt="1"/>
      <dgm:spPr/>
    </dgm:pt>
    <dgm:pt modelId="{B68B3BBB-D441-4430-A26A-567A1FB79CEB}" type="pres">
      <dgm:prSet presAssocID="{605BB12D-1108-477A-B4D7-5E3C1C6B6C89}" presName="hierChild4" presStyleCnt="0"/>
      <dgm:spPr/>
    </dgm:pt>
    <dgm:pt modelId="{3F0A5AF3-271E-409C-A3DD-BD89EEC1EC3B}" type="pres">
      <dgm:prSet presAssocID="{21C7C11C-573C-4100-A411-28886A3651C9}" presName="Name37" presStyleLbl="parChTrans1D4" presStyleIdx="0" presStyleCnt="2"/>
      <dgm:spPr/>
    </dgm:pt>
    <dgm:pt modelId="{742BFDFF-A67A-4200-A106-FC52125DC955}" type="pres">
      <dgm:prSet presAssocID="{5BE082A1-58D8-4732-9A17-E44EBD6C5581}" presName="hierRoot2" presStyleCnt="0">
        <dgm:presLayoutVars>
          <dgm:hierBranch val="init"/>
        </dgm:presLayoutVars>
      </dgm:prSet>
      <dgm:spPr/>
    </dgm:pt>
    <dgm:pt modelId="{F286AB65-5522-4A5B-BBAE-546A7E723F69}" type="pres">
      <dgm:prSet presAssocID="{5BE082A1-58D8-4732-9A17-E44EBD6C5581}" presName="rootComposite" presStyleCnt="0"/>
      <dgm:spPr/>
    </dgm:pt>
    <dgm:pt modelId="{25FABA69-E310-4D36-A056-ADBF3159B3F7}" type="pres">
      <dgm:prSet presAssocID="{5BE082A1-58D8-4732-9A17-E44EBD6C5581}" presName="rootText" presStyleLbl="node4" presStyleIdx="0" presStyleCnt="2" custScaleX="358809">
        <dgm:presLayoutVars>
          <dgm:chPref val="3"/>
        </dgm:presLayoutVars>
      </dgm:prSet>
      <dgm:spPr/>
    </dgm:pt>
    <dgm:pt modelId="{7261E162-3A93-4C36-9A44-5988B7D06E2F}" type="pres">
      <dgm:prSet presAssocID="{5BE082A1-58D8-4732-9A17-E44EBD6C5581}" presName="rootConnector" presStyleLbl="node4" presStyleIdx="0" presStyleCnt="2"/>
      <dgm:spPr/>
    </dgm:pt>
    <dgm:pt modelId="{A9399022-44F0-46DD-B1EC-D644BF48A321}" type="pres">
      <dgm:prSet presAssocID="{5BE082A1-58D8-4732-9A17-E44EBD6C5581}" presName="hierChild4" presStyleCnt="0"/>
      <dgm:spPr/>
    </dgm:pt>
    <dgm:pt modelId="{1E4CDC06-9876-4171-B877-3C013102F396}" type="pres">
      <dgm:prSet presAssocID="{14D6BBC1-7CC3-415F-80E2-6BE659F05BC3}" presName="Name37" presStyleLbl="parChTrans1D4" presStyleIdx="1" presStyleCnt="2"/>
      <dgm:spPr/>
    </dgm:pt>
    <dgm:pt modelId="{BA23494B-7B8B-463F-A308-952C453063ED}" type="pres">
      <dgm:prSet presAssocID="{CAF25647-A77C-4F4A-839A-BCC3E7552F7C}" presName="hierRoot2" presStyleCnt="0">
        <dgm:presLayoutVars>
          <dgm:hierBranch val="init"/>
        </dgm:presLayoutVars>
      </dgm:prSet>
      <dgm:spPr/>
    </dgm:pt>
    <dgm:pt modelId="{A842CBFD-2EB6-4A5A-B0D7-10B93E45A828}" type="pres">
      <dgm:prSet presAssocID="{CAF25647-A77C-4F4A-839A-BCC3E7552F7C}" presName="rootComposite" presStyleCnt="0"/>
      <dgm:spPr/>
    </dgm:pt>
    <dgm:pt modelId="{41D007F8-07F9-459E-BC8F-07F049BFA587}" type="pres">
      <dgm:prSet presAssocID="{CAF25647-A77C-4F4A-839A-BCC3E7552F7C}" presName="rootText" presStyleLbl="node4" presStyleIdx="1" presStyleCnt="2" custScaleX="307523" custLinFactNeighborX="-39513" custLinFactNeighborY="-6570">
        <dgm:presLayoutVars>
          <dgm:chPref val="3"/>
        </dgm:presLayoutVars>
      </dgm:prSet>
      <dgm:spPr/>
    </dgm:pt>
    <dgm:pt modelId="{33BBFE4F-39B0-4E83-AC8B-317B6FA2D3B3}" type="pres">
      <dgm:prSet presAssocID="{CAF25647-A77C-4F4A-839A-BCC3E7552F7C}" presName="rootConnector" presStyleLbl="node4" presStyleIdx="1" presStyleCnt="2"/>
      <dgm:spPr/>
    </dgm:pt>
    <dgm:pt modelId="{15AA3962-907E-4708-9314-9D919901B286}" type="pres">
      <dgm:prSet presAssocID="{CAF25647-A77C-4F4A-839A-BCC3E7552F7C}" presName="hierChild4" presStyleCnt="0"/>
      <dgm:spPr/>
    </dgm:pt>
    <dgm:pt modelId="{449A5A6D-B293-4C9F-ADEB-0FADE54949EA}" type="pres">
      <dgm:prSet presAssocID="{CAF25647-A77C-4F4A-839A-BCC3E7552F7C}" presName="hierChild5" presStyleCnt="0"/>
      <dgm:spPr/>
    </dgm:pt>
    <dgm:pt modelId="{D07EF80C-1824-4ABA-A432-6704EAF2243F}" type="pres">
      <dgm:prSet presAssocID="{5BE082A1-58D8-4732-9A17-E44EBD6C5581}" presName="hierChild5" presStyleCnt="0"/>
      <dgm:spPr/>
    </dgm:pt>
    <dgm:pt modelId="{8D5CB690-7202-41D3-A697-AB20F8E5250A}" type="pres">
      <dgm:prSet presAssocID="{605BB12D-1108-477A-B4D7-5E3C1C6B6C89}" presName="hierChild5" presStyleCnt="0"/>
      <dgm:spPr/>
    </dgm:pt>
    <dgm:pt modelId="{E490220C-056D-4447-A9A2-9ECEB7D9C9CB}" type="pres">
      <dgm:prSet presAssocID="{D38DEEFA-2B9C-4AFA-8BD0-897E9CC5621D}" presName="hierChild5" presStyleCnt="0"/>
      <dgm:spPr/>
    </dgm:pt>
    <dgm:pt modelId="{0AA07328-F4E5-49A5-845B-6C0C7D0CE0C4}" type="pres">
      <dgm:prSet presAssocID="{CC92242D-5780-4250-AE27-AA6BB6F6710E}" presName="hierChild3" presStyleCnt="0"/>
      <dgm:spPr/>
    </dgm:pt>
  </dgm:ptLst>
  <dgm:cxnLst>
    <dgm:cxn modelId="{FA101F00-051C-4FD9-9006-BAA142BC9164}" type="presOf" srcId="{554296CB-44FB-411E-8E2D-6955482373A6}" destId="{8C76DC8F-EB4B-44F6-AEDE-828B3D35F4FA}" srcOrd="0" destOrd="0" presId="urn:microsoft.com/office/officeart/2005/8/layout/orgChart1"/>
    <dgm:cxn modelId="{AA040502-1414-4BE8-9CAB-21B99FDA9817}" type="presOf" srcId="{68509122-CDB7-4D9B-8D8D-0AC2E4E8C7BD}" destId="{12FCE97C-A145-4C0D-A132-B1E1CFF07754}" srcOrd="0" destOrd="0" presId="urn:microsoft.com/office/officeart/2005/8/layout/orgChart1"/>
    <dgm:cxn modelId="{75EE3B41-A7F7-40EC-B588-47C0EB835281}" type="presOf" srcId="{605BB12D-1108-477A-B4D7-5E3C1C6B6C89}" destId="{A81F73E4-EF02-4E02-AC98-89A96C2BBEB7}" srcOrd="0" destOrd="0" presId="urn:microsoft.com/office/officeart/2005/8/layout/orgChart1"/>
    <dgm:cxn modelId="{8379AB4F-7EDD-4B61-9477-8B5CE1085F9D}" type="presOf" srcId="{CC92242D-5780-4250-AE27-AA6BB6F6710E}" destId="{C8825BD4-7E12-4C29-BF34-5E3FCEFCB264}" srcOrd="0" destOrd="0" presId="urn:microsoft.com/office/officeart/2005/8/layout/orgChart1"/>
    <dgm:cxn modelId="{76001373-483F-40EE-816E-0310FAC4CA42}" srcId="{CC92242D-5780-4250-AE27-AA6BB6F6710E}" destId="{D38DEEFA-2B9C-4AFA-8BD0-897E9CC5621D}" srcOrd="0" destOrd="0" parTransId="{68509122-CDB7-4D9B-8D8D-0AC2E4E8C7BD}" sibTransId="{C1BC9C7B-04C6-4D2B-85AE-41621388320A}"/>
    <dgm:cxn modelId="{880C0E7B-837F-40B8-A8AB-CCC205E14C8C}" type="presOf" srcId="{21C7C11C-573C-4100-A411-28886A3651C9}" destId="{3F0A5AF3-271E-409C-A3DD-BD89EEC1EC3B}" srcOrd="0" destOrd="0" presId="urn:microsoft.com/office/officeart/2005/8/layout/orgChart1"/>
    <dgm:cxn modelId="{432B827D-3DDA-49D4-9477-9E6F67F1CB40}" srcId="{5BE082A1-58D8-4732-9A17-E44EBD6C5581}" destId="{CAF25647-A77C-4F4A-839A-BCC3E7552F7C}" srcOrd="0" destOrd="0" parTransId="{14D6BBC1-7CC3-415F-80E2-6BE659F05BC3}" sibTransId="{DB67DEAC-A565-49CD-A1F4-C23683777BCF}"/>
    <dgm:cxn modelId="{1EA3EA7E-F8FC-4924-B580-6D64E4B106C0}" type="presOf" srcId="{CAF25647-A77C-4F4A-839A-BCC3E7552F7C}" destId="{41D007F8-07F9-459E-BC8F-07F049BFA587}" srcOrd="0" destOrd="0" presId="urn:microsoft.com/office/officeart/2005/8/layout/orgChart1"/>
    <dgm:cxn modelId="{29368381-41C9-48A0-AF4C-850A474613F6}" srcId="{D38DEEFA-2B9C-4AFA-8BD0-897E9CC5621D}" destId="{605BB12D-1108-477A-B4D7-5E3C1C6B6C89}" srcOrd="0" destOrd="0" parTransId="{554296CB-44FB-411E-8E2D-6955482373A6}" sibTransId="{835C825C-3513-40B2-B1F1-F2AB1221279A}"/>
    <dgm:cxn modelId="{71080584-F55D-42A3-8D7B-50AB22F9C69D}" type="presOf" srcId="{CAF25647-A77C-4F4A-839A-BCC3E7552F7C}" destId="{33BBFE4F-39B0-4E83-AC8B-317B6FA2D3B3}" srcOrd="1" destOrd="0" presId="urn:microsoft.com/office/officeart/2005/8/layout/orgChart1"/>
    <dgm:cxn modelId="{5C8CEF8E-C74F-4243-B608-CE497AFCE86A}" srcId="{605BB12D-1108-477A-B4D7-5E3C1C6B6C89}" destId="{5BE082A1-58D8-4732-9A17-E44EBD6C5581}" srcOrd="0" destOrd="0" parTransId="{21C7C11C-573C-4100-A411-28886A3651C9}" sibTransId="{63DB98AF-A294-4B98-B0A9-71CC0F81C6B7}"/>
    <dgm:cxn modelId="{376065A9-3382-45B9-8425-EC5E2C1D9E0E}" type="presOf" srcId="{5BE082A1-58D8-4732-9A17-E44EBD6C5581}" destId="{7261E162-3A93-4C36-9A44-5988B7D06E2F}" srcOrd="1" destOrd="0" presId="urn:microsoft.com/office/officeart/2005/8/layout/orgChart1"/>
    <dgm:cxn modelId="{0C240AAF-7D1C-4188-A8A4-5265F141CCCA}" type="presOf" srcId="{5F9EA28E-D090-45EA-9AFA-FB437DEA7CF2}" destId="{ACC5F3C6-996C-4BE6-85C3-3F2E125FF9AC}" srcOrd="0" destOrd="0" presId="urn:microsoft.com/office/officeart/2005/8/layout/orgChart1"/>
    <dgm:cxn modelId="{67A746B4-DE3F-4408-90CF-0F3CC2C2CBDE}" type="presOf" srcId="{5BE082A1-58D8-4732-9A17-E44EBD6C5581}" destId="{25FABA69-E310-4D36-A056-ADBF3159B3F7}" srcOrd="0" destOrd="0" presId="urn:microsoft.com/office/officeart/2005/8/layout/orgChart1"/>
    <dgm:cxn modelId="{36DE57C4-24A2-4744-9B15-0724DC814D6B}" type="presOf" srcId="{CC92242D-5780-4250-AE27-AA6BB6F6710E}" destId="{F4F3AE29-C337-4FF1-9508-F2EAE1E2D7A8}" srcOrd="1" destOrd="0" presId="urn:microsoft.com/office/officeart/2005/8/layout/orgChart1"/>
    <dgm:cxn modelId="{5331C4CB-00D5-417A-92ED-21BE65CE16B0}" type="presOf" srcId="{D38DEEFA-2B9C-4AFA-8BD0-897E9CC5621D}" destId="{64816349-9E26-40FA-A9AB-6A426AF72C3B}" srcOrd="0" destOrd="0" presId="urn:microsoft.com/office/officeart/2005/8/layout/orgChart1"/>
    <dgm:cxn modelId="{DB59F3D7-98CA-4FFA-9FE2-34CE34AF481B}" type="presOf" srcId="{14D6BBC1-7CC3-415F-80E2-6BE659F05BC3}" destId="{1E4CDC06-9876-4171-B877-3C013102F396}" srcOrd="0" destOrd="0" presId="urn:microsoft.com/office/officeart/2005/8/layout/orgChart1"/>
    <dgm:cxn modelId="{7F21F5E8-2294-47AE-B611-7DDFB3AB21A7}" type="presOf" srcId="{D38DEEFA-2B9C-4AFA-8BD0-897E9CC5621D}" destId="{8E8D3482-EA50-4219-8590-F8698A86D66F}" srcOrd="1" destOrd="0" presId="urn:microsoft.com/office/officeart/2005/8/layout/orgChart1"/>
    <dgm:cxn modelId="{38009BF3-2808-492F-80A1-A09486343336}" type="presOf" srcId="{605BB12D-1108-477A-B4D7-5E3C1C6B6C89}" destId="{B7CA91B3-B594-4B70-85DB-EFE75BF272B2}" srcOrd="1" destOrd="0" presId="urn:microsoft.com/office/officeart/2005/8/layout/orgChart1"/>
    <dgm:cxn modelId="{F5CD6FF8-65B8-4413-B775-EBF3D4E0B38D}" srcId="{5F9EA28E-D090-45EA-9AFA-FB437DEA7CF2}" destId="{CC92242D-5780-4250-AE27-AA6BB6F6710E}" srcOrd="0" destOrd="0" parTransId="{17493027-CFBF-48C3-8888-98293E061322}" sibTransId="{05DC1E72-48DA-409B-A29F-556A2F737495}"/>
    <dgm:cxn modelId="{0458CC29-866D-49AF-A81D-8D7CE87E8224}" type="presParOf" srcId="{ACC5F3C6-996C-4BE6-85C3-3F2E125FF9AC}" destId="{A810DA29-1C07-4F7B-B165-0FF71B37C0E9}" srcOrd="0" destOrd="0" presId="urn:microsoft.com/office/officeart/2005/8/layout/orgChart1"/>
    <dgm:cxn modelId="{090B883D-361E-428B-A429-3CF2EE068424}" type="presParOf" srcId="{A810DA29-1C07-4F7B-B165-0FF71B37C0E9}" destId="{1815BA86-F8F5-4BA9-A20C-B6E8F8E133AB}" srcOrd="0" destOrd="0" presId="urn:microsoft.com/office/officeart/2005/8/layout/orgChart1"/>
    <dgm:cxn modelId="{D9BFC411-9AD0-4136-A486-1EFBD7632B99}" type="presParOf" srcId="{1815BA86-F8F5-4BA9-A20C-B6E8F8E133AB}" destId="{C8825BD4-7E12-4C29-BF34-5E3FCEFCB264}" srcOrd="0" destOrd="0" presId="urn:microsoft.com/office/officeart/2005/8/layout/orgChart1"/>
    <dgm:cxn modelId="{6FA46F3C-B6DB-43EC-B91A-788FEAB64D04}" type="presParOf" srcId="{1815BA86-F8F5-4BA9-A20C-B6E8F8E133AB}" destId="{F4F3AE29-C337-4FF1-9508-F2EAE1E2D7A8}" srcOrd="1" destOrd="0" presId="urn:microsoft.com/office/officeart/2005/8/layout/orgChart1"/>
    <dgm:cxn modelId="{1C36F8A8-4BF6-4233-87EC-60B80ADF8C32}" type="presParOf" srcId="{A810DA29-1C07-4F7B-B165-0FF71B37C0E9}" destId="{17BAD1D1-0A28-4F8E-9119-F00F024F7B3C}" srcOrd="1" destOrd="0" presId="urn:microsoft.com/office/officeart/2005/8/layout/orgChart1"/>
    <dgm:cxn modelId="{4E422A22-9701-4F44-B80B-232E52BCCF5A}" type="presParOf" srcId="{17BAD1D1-0A28-4F8E-9119-F00F024F7B3C}" destId="{12FCE97C-A145-4C0D-A132-B1E1CFF07754}" srcOrd="0" destOrd="0" presId="urn:microsoft.com/office/officeart/2005/8/layout/orgChart1"/>
    <dgm:cxn modelId="{EC99C101-D7E2-4977-80CB-36AE1D18C1FF}" type="presParOf" srcId="{17BAD1D1-0A28-4F8E-9119-F00F024F7B3C}" destId="{0C977B46-F6AB-4BDC-B146-CCBED022B922}" srcOrd="1" destOrd="0" presId="urn:microsoft.com/office/officeart/2005/8/layout/orgChart1"/>
    <dgm:cxn modelId="{D8097511-2DB8-444A-9E99-75935A3D9198}" type="presParOf" srcId="{0C977B46-F6AB-4BDC-B146-CCBED022B922}" destId="{835966EE-4DAF-4BA6-AC04-A7D18EC3B07B}" srcOrd="0" destOrd="0" presId="urn:microsoft.com/office/officeart/2005/8/layout/orgChart1"/>
    <dgm:cxn modelId="{FDE07C2F-EEE3-4851-A578-9D9F66D79E1E}" type="presParOf" srcId="{835966EE-4DAF-4BA6-AC04-A7D18EC3B07B}" destId="{64816349-9E26-40FA-A9AB-6A426AF72C3B}" srcOrd="0" destOrd="0" presId="urn:microsoft.com/office/officeart/2005/8/layout/orgChart1"/>
    <dgm:cxn modelId="{083D6112-74B7-4CAC-A358-F4545563BBEB}" type="presParOf" srcId="{835966EE-4DAF-4BA6-AC04-A7D18EC3B07B}" destId="{8E8D3482-EA50-4219-8590-F8698A86D66F}" srcOrd="1" destOrd="0" presId="urn:microsoft.com/office/officeart/2005/8/layout/orgChart1"/>
    <dgm:cxn modelId="{69EC2746-880E-4E5E-BC4A-008989C8EBA5}" type="presParOf" srcId="{0C977B46-F6AB-4BDC-B146-CCBED022B922}" destId="{56C43941-E9E5-430B-8CA3-DC13D280D282}" srcOrd="1" destOrd="0" presId="urn:microsoft.com/office/officeart/2005/8/layout/orgChart1"/>
    <dgm:cxn modelId="{2BA8E32E-9FD5-4E84-8D8B-58096E865CC4}" type="presParOf" srcId="{56C43941-E9E5-430B-8CA3-DC13D280D282}" destId="{8C76DC8F-EB4B-44F6-AEDE-828B3D35F4FA}" srcOrd="0" destOrd="0" presId="urn:microsoft.com/office/officeart/2005/8/layout/orgChart1"/>
    <dgm:cxn modelId="{98A69EE9-C474-4F81-B146-789FFD8C205B}" type="presParOf" srcId="{56C43941-E9E5-430B-8CA3-DC13D280D282}" destId="{BDD37443-3FEF-4174-BB92-94A3F3C02B4B}" srcOrd="1" destOrd="0" presId="urn:microsoft.com/office/officeart/2005/8/layout/orgChart1"/>
    <dgm:cxn modelId="{F2C16997-0310-4127-A724-CD70EB3E02C8}" type="presParOf" srcId="{BDD37443-3FEF-4174-BB92-94A3F3C02B4B}" destId="{2D3F78FB-B356-4776-9236-28433C03696B}" srcOrd="0" destOrd="0" presId="urn:microsoft.com/office/officeart/2005/8/layout/orgChart1"/>
    <dgm:cxn modelId="{1C7A9F8A-90CC-45C5-B8A1-7EE35986AC99}" type="presParOf" srcId="{2D3F78FB-B356-4776-9236-28433C03696B}" destId="{A81F73E4-EF02-4E02-AC98-89A96C2BBEB7}" srcOrd="0" destOrd="0" presId="urn:microsoft.com/office/officeart/2005/8/layout/orgChart1"/>
    <dgm:cxn modelId="{37CB8D7A-27C4-4388-94A0-7B4528E985B3}" type="presParOf" srcId="{2D3F78FB-B356-4776-9236-28433C03696B}" destId="{B7CA91B3-B594-4B70-85DB-EFE75BF272B2}" srcOrd="1" destOrd="0" presId="urn:microsoft.com/office/officeart/2005/8/layout/orgChart1"/>
    <dgm:cxn modelId="{9E56714E-36DB-43BA-A852-97B9CD6330D1}" type="presParOf" srcId="{BDD37443-3FEF-4174-BB92-94A3F3C02B4B}" destId="{B68B3BBB-D441-4430-A26A-567A1FB79CEB}" srcOrd="1" destOrd="0" presId="urn:microsoft.com/office/officeart/2005/8/layout/orgChart1"/>
    <dgm:cxn modelId="{007BA4CE-8B0F-46A7-BCCD-98355945886A}" type="presParOf" srcId="{B68B3BBB-D441-4430-A26A-567A1FB79CEB}" destId="{3F0A5AF3-271E-409C-A3DD-BD89EEC1EC3B}" srcOrd="0" destOrd="0" presId="urn:microsoft.com/office/officeart/2005/8/layout/orgChart1"/>
    <dgm:cxn modelId="{568388EF-07A7-49A8-9C18-7E7535C1E419}" type="presParOf" srcId="{B68B3BBB-D441-4430-A26A-567A1FB79CEB}" destId="{742BFDFF-A67A-4200-A106-FC52125DC955}" srcOrd="1" destOrd="0" presId="urn:microsoft.com/office/officeart/2005/8/layout/orgChart1"/>
    <dgm:cxn modelId="{34F9218A-612F-4BA4-9B11-0A2B28BE4E48}" type="presParOf" srcId="{742BFDFF-A67A-4200-A106-FC52125DC955}" destId="{F286AB65-5522-4A5B-BBAE-546A7E723F69}" srcOrd="0" destOrd="0" presId="urn:microsoft.com/office/officeart/2005/8/layout/orgChart1"/>
    <dgm:cxn modelId="{D89FAEBC-648F-4308-A88A-C9C0ED6E786D}" type="presParOf" srcId="{F286AB65-5522-4A5B-BBAE-546A7E723F69}" destId="{25FABA69-E310-4D36-A056-ADBF3159B3F7}" srcOrd="0" destOrd="0" presId="urn:microsoft.com/office/officeart/2005/8/layout/orgChart1"/>
    <dgm:cxn modelId="{ABC01D64-722B-447F-A298-F39206683B36}" type="presParOf" srcId="{F286AB65-5522-4A5B-BBAE-546A7E723F69}" destId="{7261E162-3A93-4C36-9A44-5988B7D06E2F}" srcOrd="1" destOrd="0" presId="urn:microsoft.com/office/officeart/2005/8/layout/orgChart1"/>
    <dgm:cxn modelId="{071C65A5-C2DB-4404-A0E5-6EA8671BC4F2}" type="presParOf" srcId="{742BFDFF-A67A-4200-A106-FC52125DC955}" destId="{A9399022-44F0-46DD-B1EC-D644BF48A321}" srcOrd="1" destOrd="0" presId="urn:microsoft.com/office/officeart/2005/8/layout/orgChart1"/>
    <dgm:cxn modelId="{F8672CA7-B678-499D-8449-6C47BE17CFC6}" type="presParOf" srcId="{A9399022-44F0-46DD-B1EC-D644BF48A321}" destId="{1E4CDC06-9876-4171-B877-3C013102F396}" srcOrd="0" destOrd="0" presId="urn:microsoft.com/office/officeart/2005/8/layout/orgChart1"/>
    <dgm:cxn modelId="{A35CCB96-EEC4-47C8-B07F-E2EB185100FA}" type="presParOf" srcId="{A9399022-44F0-46DD-B1EC-D644BF48A321}" destId="{BA23494B-7B8B-463F-A308-952C453063ED}" srcOrd="1" destOrd="0" presId="urn:microsoft.com/office/officeart/2005/8/layout/orgChart1"/>
    <dgm:cxn modelId="{D4E3308E-630E-463E-9677-D624283C0F33}" type="presParOf" srcId="{BA23494B-7B8B-463F-A308-952C453063ED}" destId="{A842CBFD-2EB6-4A5A-B0D7-10B93E45A828}" srcOrd="0" destOrd="0" presId="urn:microsoft.com/office/officeart/2005/8/layout/orgChart1"/>
    <dgm:cxn modelId="{7C5FEBA9-8089-4ECF-83CD-9700B2EC5E69}" type="presParOf" srcId="{A842CBFD-2EB6-4A5A-B0D7-10B93E45A828}" destId="{41D007F8-07F9-459E-BC8F-07F049BFA587}" srcOrd="0" destOrd="0" presId="urn:microsoft.com/office/officeart/2005/8/layout/orgChart1"/>
    <dgm:cxn modelId="{BB014F0C-8B77-4D9C-BC51-A49004F6E706}" type="presParOf" srcId="{A842CBFD-2EB6-4A5A-B0D7-10B93E45A828}" destId="{33BBFE4F-39B0-4E83-AC8B-317B6FA2D3B3}" srcOrd="1" destOrd="0" presId="urn:microsoft.com/office/officeart/2005/8/layout/orgChart1"/>
    <dgm:cxn modelId="{D447A48C-CCA7-4283-9CB5-556A068F6447}" type="presParOf" srcId="{BA23494B-7B8B-463F-A308-952C453063ED}" destId="{15AA3962-907E-4708-9314-9D919901B286}" srcOrd="1" destOrd="0" presId="urn:microsoft.com/office/officeart/2005/8/layout/orgChart1"/>
    <dgm:cxn modelId="{A37CDE43-C716-4659-A1CF-449676834EC6}" type="presParOf" srcId="{BA23494B-7B8B-463F-A308-952C453063ED}" destId="{449A5A6D-B293-4C9F-ADEB-0FADE54949EA}" srcOrd="2" destOrd="0" presId="urn:microsoft.com/office/officeart/2005/8/layout/orgChart1"/>
    <dgm:cxn modelId="{69D31DAA-21DB-4DAC-9BDF-35F7318829C2}" type="presParOf" srcId="{742BFDFF-A67A-4200-A106-FC52125DC955}" destId="{D07EF80C-1824-4ABA-A432-6704EAF2243F}" srcOrd="2" destOrd="0" presId="urn:microsoft.com/office/officeart/2005/8/layout/orgChart1"/>
    <dgm:cxn modelId="{29B09470-D40D-45B6-817F-09EEB5D46B4A}" type="presParOf" srcId="{BDD37443-3FEF-4174-BB92-94A3F3C02B4B}" destId="{8D5CB690-7202-41D3-A697-AB20F8E5250A}" srcOrd="2" destOrd="0" presId="urn:microsoft.com/office/officeart/2005/8/layout/orgChart1"/>
    <dgm:cxn modelId="{3B2D30E1-E592-4F98-8AC9-4EDFE12B93DE}" type="presParOf" srcId="{0C977B46-F6AB-4BDC-B146-CCBED022B922}" destId="{E490220C-056D-4447-A9A2-9ECEB7D9C9CB}" srcOrd="2" destOrd="0" presId="urn:microsoft.com/office/officeart/2005/8/layout/orgChart1"/>
    <dgm:cxn modelId="{209FE482-9A03-4509-B6D8-E2453F35701E}" type="presParOf" srcId="{A810DA29-1C07-4F7B-B165-0FF71B37C0E9}" destId="{0AA07328-F4E5-49A5-845B-6C0C7D0CE0C4}" srcOrd="2"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E4CDC06-9876-4171-B877-3C013102F396}">
      <dsp:nvSpPr>
        <dsp:cNvPr id="0" name=""/>
        <dsp:cNvSpPr/>
      </dsp:nvSpPr>
      <dsp:spPr>
        <a:xfrm>
          <a:off x="989660" y="5408570"/>
          <a:ext cx="294107" cy="878005"/>
        </a:xfrm>
        <a:custGeom>
          <a:avLst/>
          <a:gdLst/>
          <a:ahLst/>
          <a:cxnLst/>
          <a:rect l="0" t="0" r="0" b="0"/>
          <a:pathLst>
            <a:path>
              <a:moveTo>
                <a:pt x="0" y="0"/>
              </a:moveTo>
              <a:lnTo>
                <a:pt x="0" y="878005"/>
              </a:lnTo>
              <a:lnTo>
                <a:pt x="294107" y="878005"/>
              </a:lnTo>
            </a:path>
          </a:pathLst>
        </a:custGeom>
        <a:noFill/>
        <a:ln w="25400" cap="flat" cmpd="sng" algn="ctr">
          <a:solidFill>
            <a:schemeClr val="dk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F0A5AF3-271E-409C-A3DD-BD89EEC1EC3B}">
      <dsp:nvSpPr>
        <dsp:cNvPr id="0" name=""/>
        <dsp:cNvSpPr/>
      </dsp:nvSpPr>
      <dsp:spPr>
        <a:xfrm>
          <a:off x="3894061" y="3949168"/>
          <a:ext cx="91440" cy="431654"/>
        </a:xfrm>
        <a:custGeom>
          <a:avLst/>
          <a:gdLst/>
          <a:ahLst/>
          <a:cxnLst/>
          <a:rect l="0" t="0" r="0" b="0"/>
          <a:pathLst>
            <a:path>
              <a:moveTo>
                <a:pt x="45720" y="0"/>
              </a:moveTo>
              <a:lnTo>
                <a:pt x="45720" y="431654"/>
              </a:lnTo>
            </a:path>
          </a:pathLst>
        </a:custGeom>
        <a:noFill/>
        <a:ln w="25400" cap="flat" cmpd="sng" algn="ctr">
          <a:solidFill>
            <a:schemeClr val="dk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C76DC8F-EB4B-44F6-AEDE-828B3D35F4FA}">
      <dsp:nvSpPr>
        <dsp:cNvPr id="0" name=""/>
        <dsp:cNvSpPr/>
      </dsp:nvSpPr>
      <dsp:spPr>
        <a:xfrm>
          <a:off x="3894061" y="2489766"/>
          <a:ext cx="91440" cy="431654"/>
        </a:xfrm>
        <a:custGeom>
          <a:avLst/>
          <a:gdLst/>
          <a:ahLst/>
          <a:cxnLst/>
          <a:rect l="0" t="0" r="0" b="0"/>
          <a:pathLst>
            <a:path>
              <a:moveTo>
                <a:pt x="45720" y="0"/>
              </a:moveTo>
              <a:lnTo>
                <a:pt x="45720" y="431654"/>
              </a:lnTo>
            </a:path>
          </a:pathLst>
        </a:custGeom>
        <a:noFill/>
        <a:ln w="25400" cap="flat" cmpd="sng" algn="ctr">
          <a:solidFill>
            <a:schemeClr val="dk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2FCE97C-A145-4C0D-A132-B1E1CFF07754}">
      <dsp:nvSpPr>
        <dsp:cNvPr id="0" name=""/>
        <dsp:cNvSpPr/>
      </dsp:nvSpPr>
      <dsp:spPr>
        <a:xfrm>
          <a:off x="3894061" y="1030364"/>
          <a:ext cx="91440" cy="431654"/>
        </a:xfrm>
        <a:custGeom>
          <a:avLst/>
          <a:gdLst/>
          <a:ahLst/>
          <a:cxnLst/>
          <a:rect l="0" t="0" r="0" b="0"/>
          <a:pathLst>
            <a:path>
              <a:moveTo>
                <a:pt x="45720" y="0"/>
              </a:moveTo>
              <a:lnTo>
                <a:pt x="45720" y="431654"/>
              </a:lnTo>
            </a:path>
          </a:pathLst>
        </a:custGeom>
        <a:noFill/>
        <a:ln w="25400" cap="flat" cmpd="sng" algn="ctr">
          <a:solidFill>
            <a:schemeClr val="dk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8825BD4-7E12-4C29-BF34-5E3FCEFCB264}">
      <dsp:nvSpPr>
        <dsp:cNvPr id="0" name=""/>
        <dsp:cNvSpPr/>
      </dsp:nvSpPr>
      <dsp:spPr>
        <a:xfrm>
          <a:off x="240310" y="2617"/>
          <a:ext cx="7398942" cy="1027747"/>
        </a:xfrm>
        <a:prstGeom prst="rect">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latin typeface="Arial" panose="020B0604020202020204" pitchFamily="34" charset="0"/>
              <a:ea typeface="Calibri" panose="020F0502020204030204" pitchFamily="34" charset="0"/>
              <a:cs typeface="Arial" panose="020B0604020202020204" pitchFamily="34" charset="0"/>
            </a:rPr>
            <a:t>N = 43,236 </a:t>
          </a:r>
        </a:p>
        <a:p>
          <a:pPr marL="0" lvl="0" indent="0" algn="ctr" defTabSz="800100">
            <a:lnSpc>
              <a:spcPct val="90000"/>
            </a:lnSpc>
            <a:spcBef>
              <a:spcPct val="0"/>
            </a:spcBef>
            <a:spcAft>
              <a:spcPct val="35000"/>
            </a:spcAft>
            <a:buNone/>
          </a:pPr>
          <a:r>
            <a:rPr lang="en-US" sz="1800" kern="1200" dirty="0">
              <a:latin typeface="Arial" panose="020B0604020202020204" pitchFamily="34" charset="0"/>
              <a:ea typeface="Calibri" panose="020F0502020204030204" pitchFamily="34" charset="0"/>
              <a:cs typeface="Arial" panose="020B0604020202020204" pitchFamily="34" charset="0"/>
            </a:rPr>
            <a:t>PWH on treatment on or after January 2016 and ≥ 18 years old</a:t>
          </a:r>
        </a:p>
      </dsp:txBody>
      <dsp:txXfrm>
        <a:off x="240310" y="2617"/>
        <a:ext cx="7398942" cy="1027747"/>
      </dsp:txXfrm>
    </dsp:sp>
    <dsp:sp modelId="{64816349-9E26-40FA-A9AB-6A426AF72C3B}">
      <dsp:nvSpPr>
        <dsp:cNvPr id="0" name=""/>
        <dsp:cNvSpPr/>
      </dsp:nvSpPr>
      <dsp:spPr>
        <a:xfrm>
          <a:off x="240310" y="1462019"/>
          <a:ext cx="7398942" cy="1027747"/>
        </a:xfrm>
        <a:prstGeom prst="rect">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latin typeface="Arial" panose="020B0604020202020204" pitchFamily="34" charset="0"/>
              <a:ea typeface="Calibri" panose="020F0502020204030204" pitchFamily="34" charset="0"/>
              <a:cs typeface="Arial" panose="020B0604020202020204" pitchFamily="34" charset="0"/>
            </a:rPr>
            <a:t>N = 36,804</a:t>
          </a:r>
        </a:p>
        <a:p>
          <a:pPr marL="0" lvl="0" indent="0" algn="ctr" defTabSz="800100">
            <a:lnSpc>
              <a:spcPct val="90000"/>
            </a:lnSpc>
            <a:spcBef>
              <a:spcPct val="0"/>
            </a:spcBef>
            <a:spcAft>
              <a:spcPct val="35000"/>
            </a:spcAft>
            <a:buNone/>
          </a:pPr>
          <a:r>
            <a:rPr lang="en-US" sz="1800" kern="1200" dirty="0">
              <a:latin typeface="Arial" panose="020B0604020202020204" pitchFamily="34" charset="0"/>
              <a:cs typeface="Arial" panose="020B0604020202020204" pitchFamily="34" charset="0"/>
            </a:rPr>
            <a:t>≥ 6 months on regimen (defined from last prescription) </a:t>
          </a:r>
          <a:endParaRPr lang="en-US" sz="1800" kern="1200" dirty="0">
            <a:latin typeface="Arial" panose="020B0604020202020204" pitchFamily="34" charset="0"/>
            <a:ea typeface="Calibri" panose="020F0502020204030204" pitchFamily="34" charset="0"/>
            <a:cs typeface="Arial" panose="020B0604020202020204" pitchFamily="34" charset="0"/>
          </a:endParaRPr>
        </a:p>
      </dsp:txBody>
      <dsp:txXfrm>
        <a:off x="240310" y="1462019"/>
        <a:ext cx="7398942" cy="1027747"/>
      </dsp:txXfrm>
    </dsp:sp>
    <dsp:sp modelId="{A81F73E4-EF02-4E02-AC98-89A96C2BBEB7}">
      <dsp:nvSpPr>
        <dsp:cNvPr id="0" name=""/>
        <dsp:cNvSpPr/>
      </dsp:nvSpPr>
      <dsp:spPr>
        <a:xfrm>
          <a:off x="270814" y="2921421"/>
          <a:ext cx="7337935" cy="1027747"/>
        </a:xfrm>
        <a:prstGeom prst="rect">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latin typeface="Arial" panose="020B0604020202020204" pitchFamily="34" charset="0"/>
              <a:ea typeface="Calibri" panose="020F0502020204030204" pitchFamily="34" charset="0"/>
              <a:cs typeface="Arial" panose="020B0604020202020204" pitchFamily="34" charset="0"/>
            </a:rPr>
            <a:t>N = 33,334</a:t>
          </a:r>
        </a:p>
        <a:p>
          <a:pPr marL="0" lvl="0" indent="0" algn="ctr" defTabSz="800100">
            <a:lnSpc>
              <a:spcPct val="90000"/>
            </a:lnSpc>
            <a:spcBef>
              <a:spcPct val="0"/>
            </a:spcBef>
            <a:spcAft>
              <a:spcPct val="35000"/>
            </a:spcAft>
            <a:buNone/>
          </a:pPr>
          <a:r>
            <a:rPr lang="en-US" sz="1800" kern="1200">
              <a:latin typeface="Arial" panose="020B0604020202020204" pitchFamily="34" charset="0"/>
              <a:ea typeface="Calibri" panose="020F0502020204030204" pitchFamily="34" charset="0"/>
              <a:cs typeface="Arial" panose="020B0604020202020204" pitchFamily="34" charset="0"/>
            </a:rPr>
            <a:t> </a:t>
          </a:r>
          <a:r>
            <a:rPr lang="en-US" sz="1800" kern="1200">
              <a:latin typeface="Arial" panose="020B0604020202020204" pitchFamily="34" charset="0"/>
              <a:cs typeface="Arial" panose="020B0604020202020204" pitchFamily="34" charset="0"/>
            </a:rPr>
            <a:t>≥ 1 year of follow-up from regimen initiation </a:t>
          </a:r>
          <a:endParaRPr lang="en-US" sz="1800" kern="1200">
            <a:latin typeface="Arial" panose="020B0604020202020204" pitchFamily="34" charset="0"/>
            <a:ea typeface="Calibri" panose="020F0502020204030204" pitchFamily="34" charset="0"/>
            <a:cs typeface="Arial" panose="020B0604020202020204" pitchFamily="34" charset="0"/>
          </a:endParaRPr>
        </a:p>
      </dsp:txBody>
      <dsp:txXfrm>
        <a:off x="270814" y="2921421"/>
        <a:ext cx="7337935" cy="1027747"/>
      </dsp:txXfrm>
    </dsp:sp>
    <dsp:sp modelId="{25FABA69-E310-4D36-A056-ADBF3159B3F7}">
      <dsp:nvSpPr>
        <dsp:cNvPr id="0" name=""/>
        <dsp:cNvSpPr/>
      </dsp:nvSpPr>
      <dsp:spPr>
        <a:xfrm>
          <a:off x="252129" y="4380823"/>
          <a:ext cx="7375303" cy="1027747"/>
        </a:xfrm>
        <a:prstGeom prst="rect">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a:latin typeface="Arial" panose="020B0604020202020204" pitchFamily="34" charset="0"/>
              <a:ea typeface="Calibri" panose="020F0502020204030204" pitchFamily="34" charset="0"/>
              <a:cs typeface="Arial" panose="020B0604020202020204" pitchFamily="34" charset="0"/>
            </a:rPr>
            <a:t>N = 23,170 </a:t>
          </a:r>
        </a:p>
        <a:p>
          <a:pPr marL="0" lvl="0" indent="0" algn="ctr" defTabSz="800100">
            <a:lnSpc>
              <a:spcPct val="90000"/>
            </a:lnSpc>
            <a:spcBef>
              <a:spcPct val="0"/>
            </a:spcBef>
            <a:spcAft>
              <a:spcPct val="35000"/>
            </a:spcAft>
            <a:buNone/>
          </a:pPr>
          <a:r>
            <a:rPr lang="en-US" sz="1800" kern="1200">
              <a:latin typeface="Arial" panose="020B0604020202020204" pitchFamily="34" charset="0"/>
              <a:ea typeface="Calibri" panose="020F0502020204030204" pitchFamily="34" charset="0"/>
              <a:cs typeface="Arial" panose="020B0604020202020204" pitchFamily="34" charset="0"/>
            </a:rPr>
            <a:t>Virally suppressed at regimen start</a:t>
          </a:r>
        </a:p>
      </dsp:txBody>
      <dsp:txXfrm>
        <a:off x="252129" y="4380823"/>
        <a:ext cx="7375303" cy="1027747"/>
      </dsp:txXfrm>
    </dsp:sp>
    <dsp:sp modelId="{41D007F8-07F9-459E-BC8F-07F049BFA587}">
      <dsp:nvSpPr>
        <dsp:cNvPr id="0" name=""/>
        <dsp:cNvSpPr/>
      </dsp:nvSpPr>
      <dsp:spPr>
        <a:xfrm>
          <a:off x="1283767" y="5772702"/>
          <a:ext cx="6321122" cy="1027747"/>
        </a:xfrm>
        <a:prstGeom prst="rect">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b="1" kern="1200" dirty="0">
              <a:latin typeface="Arial" panose="020B0604020202020204" pitchFamily="34" charset="0"/>
              <a:ea typeface="Calibri" panose="020F0502020204030204" pitchFamily="34" charset="0"/>
              <a:cs typeface="Arial" panose="020B0604020202020204" pitchFamily="34" charset="0"/>
            </a:rPr>
            <a:t>N = 3,320 (8%)</a:t>
          </a:r>
          <a:r>
            <a:rPr lang="en-US" sz="1800" kern="1200" dirty="0">
              <a:latin typeface="Arial" panose="020B0604020202020204" pitchFamily="34" charset="0"/>
              <a:ea typeface="Calibri" panose="020F0502020204030204" pitchFamily="34" charset="0"/>
              <a:cs typeface="Arial" panose="020B0604020202020204" pitchFamily="34" charset="0"/>
            </a:rPr>
            <a:t> </a:t>
          </a:r>
        </a:p>
        <a:p>
          <a:pPr marL="0" lvl="0" indent="0" algn="ctr" defTabSz="800100">
            <a:lnSpc>
              <a:spcPct val="90000"/>
            </a:lnSpc>
            <a:spcBef>
              <a:spcPct val="0"/>
            </a:spcBef>
            <a:spcAft>
              <a:spcPct val="35000"/>
            </a:spcAft>
            <a:buNone/>
          </a:pPr>
          <a:r>
            <a:rPr lang="en-US" sz="1800" kern="1200" dirty="0">
              <a:latin typeface="Arial" panose="020B0604020202020204" pitchFamily="34" charset="0"/>
              <a:ea typeface="Calibri" panose="020F0502020204030204" pitchFamily="34" charset="0"/>
              <a:cs typeface="Arial" panose="020B0604020202020204" pitchFamily="34" charset="0"/>
            </a:rPr>
            <a:t>Virologically suppressed on complex regimens at start</a:t>
          </a:r>
        </a:p>
      </dsp:txBody>
      <dsp:txXfrm>
        <a:off x="1283767" y="5772702"/>
        <a:ext cx="6321122" cy="1027747"/>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8712200" cy="75565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11387138" y="0"/>
            <a:ext cx="8712200" cy="755650"/>
          </a:xfrm>
          <a:prstGeom prst="rect">
            <a:avLst/>
          </a:prstGeom>
        </p:spPr>
        <p:txBody>
          <a:bodyPr vert="horz" lIns="91440" tIns="45720" rIns="91440" bIns="45720" rtlCol="0"/>
          <a:lstStyle>
            <a:lvl1pPr algn="r">
              <a:defRPr sz="1200"/>
            </a:lvl1pPr>
          </a:lstStyle>
          <a:p>
            <a:fld id="{B705485A-AFD6-FF42-B301-9AA14934FEB4}" type="datetimeFigureOut">
              <a:rPr lang="en-US" smtClean="0"/>
              <a:t>10/1/2025</a:t>
            </a:fld>
            <a:endParaRPr lang="en-US"/>
          </a:p>
        </p:txBody>
      </p:sp>
      <p:sp>
        <p:nvSpPr>
          <p:cNvPr id="4" name="Slide Image Placeholder 3"/>
          <p:cNvSpPr>
            <a:spLocks noGrp="1" noRot="1" noChangeAspect="1"/>
          </p:cNvSpPr>
          <p:nvPr>
            <p:ph type="sldImg" idx="2"/>
          </p:nvPr>
        </p:nvSpPr>
        <p:spPr>
          <a:xfrm>
            <a:off x="5529263" y="1885950"/>
            <a:ext cx="9045575" cy="508952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2009775" y="7258050"/>
            <a:ext cx="16084550" cy="5938838"/>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14325600"/>
            <a:ext cx="8712200" cy="75565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11387138" y="14325600"/>
            <a:ext cx="8712200" cy="755650"/>
          </a:xfrm>
          <a:prstGeom prst="rect">
            <a:avLst/>
          </a:prstGeom>
        </p:spPr>
        <p:txBody>
          <a:bodyPr vert="horz" lIns="91440" tIns="45720" rIns="91440" bIns="45720" rtlCol="0" anchor="b"/>
          <a:lstStyle>
            <a:lvl1pPr algn="r">
              <a:defRPr sz="1200"/>
            </a:lvl1pPr>
          </a:lstStyle>
          <a:p>
            <a:fld id="{3B5A15D4-379B-D541-BCE8-C4212F213A87}" type="slidenum">
              <a:rPr lang="en-US" smtClean="0"/>
              <a:t>‹#›</a:t>
            </a:fld>
            <a:endParaRPr lang="en-US"/>
          </a:p>
        </p:txBody>
      </p:sp>
    </p:spTree>
    <p:extLst>
      <p:ext uri="{BB962C8B-B14F-4D97-AF65-F5344CB8AC3E}">
        <p14:creationId xmlns:p14="http://schemas.microsoft.com/office/powerpoint/2010/main" val="974950281"/>
      </p:ext>
    </p:extLst>
  </p:cSld>
  <p:clrMap bg1="lt1" tx1="dk1" bg2="lt2" tx2="dk2" accent1="accent1" accent2="accent2" accent3="accent3" accent4="accent4" accent5="accent5" accent6="accent6" hlink="hlink" folHlink="folHlink"/>
  <p:notesStyle>
    <a:lvl1pPr marL="0" algn="l" defTabSz="1582683" rtl="0" eaLnBrk="1" latinLnBrk="0" hangingPunct="1">
      <a:defRPr sz="2080" kern="1200">
        <a:solidFill>
          <a:schemeClr val="tx1"/>
        </a:solidFill>
        <a:latin typeface="+mn-lt"/>
        <a:ea typeface="+mn-ea"/>
        <a:cs typeface="+mn-cs"/>
      </a:defRPr>
    </a:lvl1pPr>
    <a:lvl2pPr marL="791341" algn="l" defTabSz="1582683" rtl="0" eaLnBrk="1" latinLnBrk="0" hangingPunct="1">
      <a:defRPr sz="2080" kern="1200">
        <a:solidFill>
          <a:schemeClr val="tx1"/>
        </a:solidFill>
        <a:latin typeface="+mn-lt"/>
        <a:ea typeface="+mn-ea"/>
        <a:cs typeface="+mn-cs"/>
      </a:defRPr>
    </a:lvl2pPr>
    <a:lvl3pPr marL="1582683" algn="l" defTabSz="1582683" rtl="0" eaLnBrk="1" latinLnBrk="0" hangingPunct="1">
      <a:defRPr sz="2080" kern="1200">
        <a:solidFill>
          <a:schemeClr val="tx1"/>
        </a:solidFill>
        <a:latin typeface="+mn-lt"/>
        <a:ea typeface="+mn-ea"/>
        <a:cs typeface="+mn-cs"/>
      </a:defRPr>
    </a:lvl3pPr>
    <a:lvl4pPr marL="2374022" algn="l" defTabSz="1582683" rtl="0" eaLnBrk="1" latinLnBrk="0" hangingPunct="1">
      <a:defRPr sz="2080" kern="1200">
        <a:solidFill>
          <a:schemeClr val="tx1"/>
        </a:solidFill>
        <a:latin typeface="+mn-lt"/>
        <a:ea typeface="+mn-ea"/>
        <a:cs typeface="+mn-cs"/>
      </a:defRPr>
    </a:lvl4pPr>
    <a:lvl5pPr marL="3165363" algn="l" defTabSz="1582683" rtl="0" eaLnBrk="1" latinLnBrk="0" hangingPunct="1">
      <a:defRPr sz="2080" kern="1200">
        <a:solidFill>
          <a:schemeClr val="tx1"/>
        </a:solidFill>
        <a:latin typeface="+mn-lt"/>
        <a:ea typeface="+mn-ea"/>
        <a:cs typeface="+mn-cs"/>
      </a:defRPr>
    </a:lvl5pPr>
    <a:lvl6pPr marL="3956710" algn="l" defTabSz="1582683" rtl="0" eaLnBrk="1" latinLnBrk="0" hangingPunct="1">
      <a:defRPr sz="2080" kern="1200">
        <a:solidFill>
          <a:schemeClr val="tx1"/>
        </a:solidFill>
        <a:latin typeface="+mn-lt"/>
        <a:ea typeface="+mn-ea"/>
        <a:cs typeface="+mn-cs"/>
      </a:defRPr>
    </a:lvl6pPr>
    <a:lvl7pPr marL="4748043" algn="l" defTabSz="1582683" rtl="0" eaLnBrk="1" latinLnBrk="0" hangingPunct="1">
      <a:defRPr sz="2080" kern="1200">
        <a:solidFill>
          <a:schemeClr val="tx1"/>
        </a:solidFill>
        <a:latin typeface="+mn-lt"/>
        <a:ea typeface="+mn-ea"/>
        <a:cs typeface="+mn-cs"/>
      </a:defRPr>
    </a:lvl7pPr>
    <a:lvl8pPr marL="5539385" algn="l" defTabSz="1582683" rtl="0" eaLnBrk="1" latinLnBrk="0" hangingPunct="1">
      <a:defRPr sz="2080" kern="1200">
        <a:solidFill>
          <a:schemeClr val="tx1"/>
        </a:solidFill>
        <a:latin typeface="+mn-lt"/>
        <a:ea typeface="+mn-ea"/>
        <a:cs typeface="+mn-cs"/>
      </a:defRPr>
    </a:lvl8pPr>
    <a:lvl9pPr marL="6330726" algn="l" defTabSz="1582683" rtl="0" eaLnBrk="1" latinLnBrk="0" hangingPunct="1">
      <a:defRPr sz="208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5529263" y="1885950"/>
            <a:ext cx="9045575" cy="5089525"/>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B5A15D4-379B-D541-BCE8-C4212F213A87}" type="slidenum">
              <a:rPr lang="en-US" smtClean="0"/>
              <a:t>1</a:t>
            </a:fld>
            <a:endParaRPr lang="en-US"/>
          </a:p>
        </p:txBody>
      </p:sp>
    </p:spTree>
    <p:extLst>
      <p:ext uri="{BB962C8B-B14F-4D97-AF65-F5344CB8AC3E}">
        <p14:creationId xmlns:p14="http://schemas.microsoft.com/office/powerpoint/2010/main" val="42144747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Tree>
  </p:cSld>
  <p:clrMapOvr>
    <a:masterClrMapping/>
  </p:clrMapOvr>
  <p:extLst>
    <p:ext uri="{DCECCB84-F9BA-43D5-87BE-67443E8EF086}">
      <p15:sldGuideLst xmlns:p15="http://schemas.microsoft.com/office/powerpoint/2012/main">
        <p15:guide id="1" orient="horz" pos="6914" userDrawn="1">
          <p15:clr>
            <a:srgbClr val="FBAE40"/>
          </p15:clr>
        </p15:guide>
        <p15:guide id="2" pos="12288" userDrawn="1">
          <p15:clr>
            <a:srgbClr val="FBAE40"/>
          </p15:clr>
        </p15:guide>
      </p15:sldGuideLst>
    </p:ext>
  </p:extLst>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6" y="9"/>
            <a:ext cx="39011225" cy="3172895"/>
          </a:xfrm>
          <a:custGeom>
            <a:avLst/>
            <a:gdLst/>
            <a:ahLst/>
            <a:cxnLst/>
            <a:rect l="l" t="t" r="r" b="b"/>
            <a:pathLst>
              <a:path w="20104100" h="2504440">
                <a:moveTo>
                  <a:pt x="20104100" y="0"/>
                </a:moveTo>
                <a:lnTo>
                  <a:pt x="0" y="0"/>
                </a:lnTo>
                <a:lnTo>
                  <a:pt x="0" y="2504344"/>
                </a:lnTo>
                <a:lnTo>
                  <a:pt x="20104100" y="2504344"/>
                </a:lnTo>
                <a:lnTo>
                  <a:pt x="20104100" y="0"/>
                </a:lnTo>
                <a:close/>
              </a:path>
            </a:pathLst>
          </a:custGeom>
          <a:solidFill>
            <a:srgbClr val="2C425F"/>
          </a:solidFill>
        </p:spPr>
        <p:txBody>
          <a:bodyPr wrap="square" lIns="0" tIns="0" rIns="0" bIns="0" rtlCol="0"/>
          <a:lstStyle/>
          <a:p>
            <a:endParaRPr/>
          </a:p>
        </p:txBody>
      </p:sp>
      <p:sp>
        <p:nvSpPr>
          <p:cNvPr id="7" name="object 163">
            <a:extLst>
              <a:ext uri="{FF2B5EF4-FFF2-40B4-BE49-F238E27FC236}">
                <a16:creationId xmlns:a16="http://schemas.microsoft.com/office/drawing/2014/main" id="{62844086-114F-EF48-9EA4-2F7C6D9DEB87}"/>
              </a:ext>
            </a:extLst>
          </p:cNvPr>
          <p:cNvSpPr/>
          <p:nvPr userDrawn="1"/>
        </p:nvSpPr>
        <p:spPr>
          <a:xfrm>
            <a:off x="6" y="21354630"/>
            <a:ext cx="39011225" cy="599448"/>
          </a:xfrm>
          <a:custGeom>
            <a:avLst/>
            <a:gdLst/>
            <a:ahLst/>
            <a:cxnLst/>
            <a:rect l="l" t="t" r="r" b="b"/>
            <a:pathLst>
              <a:path w="20104100" h="439419">
                <a:moveTo>
                  <a:pt x="20104100" y="0"/>
                </a:moveTo>
                <a:lnTo>
                  <a:pt x="0" y="0"/>
                </a:lnTo>
                <a:lnTo>
                  <a:pt x="0" y="439346"/>
                </a:lnTo>
                <a:lnTo>
                  <a:pt x="20104100" y="439346"/>
                </a:lnTo>
                <a:lnTo>
                  <a:pt x="20104100" y="0"/>
                </a:lnTo>
                <a:close/>
              </a:path>
            </a:pathLst>
          </a:custGeom>
          <a:solidFill>
            <a:srgbClr val="2C425F"/>
          </a:solidFill>
        </p:spPr>
        <p:txBody>
          <a:bodyPr wrap="square" lIns="0" tIns="0" rIns="0" bIns="0" rtlCol="0"/>
          <a:lstStyle/>
          <a:p>
            <a:endParaRPr/>
          </a:p>
        </p:txBody>
      </p:sp>
      <p:sp>
        <p:nvSpPr>
          <p:cNvPr id="8" name="object 164">
            <a:extLst>
              <a:ext uri="{FF2B5EF4-FFF2-40B4-BE49-F238E27FC236}">
                <a16:creationId xmlns:a16="http://schemas.microsoft.com/office/drawing/2014/main" id="{43150BD5-FE8C-7B16-7DF4-10A0963F1524}"/>
              </a:ext>
            </a:extLst>
          </p:cNvPr>
          <p:cNvSpPr txBox="1"/>
          <p:nvPr userDrawn="1"/>
        </p:nvSpPr>
        <p:spPr>
          <a:xfrm>
            <a:off x="3827089" y="21497391"/>
            <a:ext cx="31357055" cy="303708"/>
          </a:xfrm>
          <a:prstGeom prst="rect">
            <a:avLst/>
          </a:prstGeom>
        </p:spPr>
        <p:txBody>
          <a:bodyPr vert="horz" wrap="square" lIns="0" tIns="22006" rIns="0" bIns="0" rtlCol="0">
            <a:spAutoFit/>
          </a:bodyPr>
          <a:lstStyle/>
          <a:p>
            <a:pPr marL="17604" algn="ctr">
              <a:spcBef>
                <a:spcPts val="175"/>
              </a:spcBef>
            </a:pPr>
            <a:r>
              <a:rPr lang="en-US" sz="1829" b="1">
                <a:solidFill>
                  <a:schemeClr val="bg1"/>
                </a:solidFill>
                <a:latin typeface="Arial" panose="020B0604020202020204" pitchFamily="34" charset="0"/>
                <a:cs typeface="Arial" panose="020B0604020202020204" pitchFamily="34" charset="0"/>
              </a:rPr>
              <a:t>IDWeek; October 19–22, 2025; Atlanta, GA, USA</a:t>
            </a:r>
          </a:p>
        </p:txBody>
      </p:sp>
    </p:spTree>
  </p:cSld>
  <p:clrMap bg1="lt1" tx1="dk1" bg2="lt2" tx2="dk2" accent1="accent1" accent2="accent2" accent3="accent3" accent4="accent4" accent5="accent5" accent6="accent6" hlink="hlink" folHlink="folHlink"/>
  <p:sldLayoutIdLst>
    <p:sldLayoutId id="2147483665" r:id="rId1"/>
  </p:sldLayoutIdLst>
  <p:txStyles>
    <p:titleStyle>
      <a:lvl1pPr>
        <a:defRPr>
          <a:latin typeface="+mj-lt"/>
          <a:ea typeface="+mj-ea"/>
          <a:cs typeface="+mj-cs"/>
        </a:defRPr>
      </a:lvl1pPr>
    </p:titleStyle>
    <p:bodyStyle>
      <a:lvl1pPr marL="0">
        <a:defRPr>
          <a:latin typeface="+mn-lt"/>
          <a:ea typeface="+mn-ea"/>
          <a:cs typeface="+mn-cs"/>
        </a:defRPr>
      </a:lvl1pPr>
      <a:lvl2pPr marL="633779">
        <a:defRPr>
          <a:latin typeface="+mn-lt"/>
          <a:ea typeface="+mn-ea"/>
          <a:cs typeface="+mn-cs"/>
        </a:defRPr>
      </a:lvl2pPr>
      <a:lvl3pPr marL="1267555">
        <a:defRPr>
          <a:latin typeface="+mn-lt"/>
          <a:ea typeface="+mn-ea"/>
          <a:cs typeface="+mn-cs"/>
        </a:defRPr>
      </a:lvl3pPr>
      <a:lvl4pPr marL="1901334">
        <a:defRPr>
          <a:latin typeface="+mn-lt"/>
          <a:ea typeface="+mn-ea"/>
          <a:cs typeface="+mn-cs"/>
        </a:defRPr>
      </a:lvl4pPr>
      <a:lvl5pPr marL="2535110">
        <a:defRPr>
          <a:latin typeface="+mn-lt"/>
          <a:ea typeface="+mn-ea"/>
          <a:cs typeface="+mn-cs"/>
        </a:defRPr>
      </a:lvl5pPr>
      <a:lvl6pPr marL="3168888">
        <a:defRPr>
          <a:latin typeface="+mn-lt"/>
          <a:ea typeface="+mn-ea"/>
          <a:cs typeface="+mn-cs"/>
        </a:defRPr>
      </a:lvl6pPr>
      <a:lvl7pPr marL="3802665">
        <a:defRPr>
          <a:latin typeface="+mn-lt"/>
          <a:ea typeface="+mn-ea"/>
          <a:cs typeface="+mn-cs"/>
        </a:defRPr>
      </a:lvl7pPr>
      <a:lvl8pPr marL="4436441">
        <a:defRPr>
          <a:latin typeface="+mn-lt"/>
          <a:ea typeface="+mn-ea"/>
          <a:cs typeface="+mn-cs"/>
        </a:defRPr>
      </a:lvl8pPr>
      <a:lvl9pPr marL="5070219">
        <a:defRPr>
          <a:latin typeface="+mn-lt"/>
          <a:ea typeface="+mn-ea"/>
          <a:cs typeface="+mn-cs"/>
        </a:defRPr>
      </a:lvl9pPr>
    </p:bodyStyle>
    <p:otherStyle>
      <a:lvl1pPr marL="0">
        <a:defRPr>
          <a:latin typeface="+mn-lt"/>
          <a:ea typeface="+mn-ea"/>
          <a:cs typeface="+mn-cs"/>
        </a:defRPr>
      </a:lvl1pPr>
      <a:lvl2pPr marL="633779">
        <a:defRPr>
          <a:latin typeface="+mn-lt"/>
          <a:ea typeface="+mn-ea"/>
          <a:cs typeface="+mn-cs"/>
        </a:defRPr>
      </a:lvl2pPr>
      <a:lvl3pPr marL="1267555">
        <a:defRPr>
          <a:latin typeface="+mn-lt"/>
          <a:ea typeface="+mn-ea"/>
          <a:cs typeface="+mn-cs"/>
        </a:defRPr>
      </a:lvl3pPr>
      <a:lvl4pPr marL="1901334">
        <a:defRPr>
          <a:latin typeface="+mn-lt"/>
          <a:ea typeface="+mn-ea"/>
          <a:cs typeface="+mn-cs"/>
        </a:defRPr>
      </a:lvl4pPr>
      <a:lvl5pPr marL="2535110">
        <a:defRPr>
          <a:latin typeface="+mn-lt"/>
          <a:ea typeface="+mn-ea"/>
          <a:cs typeface="+mn-cs"/>
        </a:defRPr>
      </a:lvl5pPr>
      <a:lvl6pPr marL="3168888">
        <a:defRPr>
          <a:latin typeface="+mn-lt"/>
          <a:ea typeface="+mn-ea"/>
          <a:cs typeface="+mn-cs"/>
        </a:defRPr>
      </a:lvl6pPr>
      <a:lvl7pPr marL="3802665">
        <a:defRPr>
          <a:latin typeface="+mn-lt"/>
          <a:ea typeface="+mn-ea"/>
          <a:cs typeface="+mn-cs"/>
        </a:defRPr>
      </a:lvl7pPr>
      <a:lvl8pPr marL="4436441">
        <a:defRPr>
          <a:latin typeface="+mn-lt"/>
          <a:ea typeface="+mn-ea"/>
          <a:cs typeface="+mn-cs"/>
        </a:defRPr>
      </a:lvl8pPr>
      <a:lvl9pPr marL="5070219">
        <a:defRPr>
          <a:latin typeface="+mn-lt"/>
          <a:ea typeface="+mn-ea"/>
          <a:cs typeface="+mn-cs"/>
        </a:defRPr>
      </a:lvl9pPr>
    </p:otherStyle>
  </p:txStyles>
  <p:extLst>
    <p:ext uri="{27BBF7A9-308A-43DC-89C8-2F10F3537804}">
      <p15:sldGuideLst xmlns:p15="http://schemas.microsoft.com/office/powerpoint/2012/main">
        <p15:guide id="1" orient="horz" pos="6911" userDrawn="1">
          <p15:clr>
            <a:srgbClr val="F26B43"/>
          </p15:clr>
        </p15:guide>
        <p15:guide id="2" pos="12288" userDrawn="1">
          <p15:clr>
            <a:srgbClr val="F26B43"/>
          </p15:clr>
        </p15:guide>
      </p15:sldGuideLst>
    </p:ext>
  </p:extLst>
</p:sldMaster>
</file>

<file path=ppt/slides/_rels/slide1.xml.rels><?xml version="1.0" encoding="UTF-8" standalone="yes"?>
<Relationships xmlns="http://schemas.openxmlformats.org/package/2006/relationships"><Relationship Id="rId8" Type="http://schemas.openxmlformats.org/officeDocument/2006/relationships/chart" Target="../charts/chart1.xml"/><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 Id="rId9"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2688279" y="389057"/>
            <a:ext cx="30303481" cy="2467952"/>
          </a:xfrm>
          <a:prstGeom prst="rect">
            <a:avLst/>
          </a:prstGeom>
        </p:spPr>
        <p:txBody>
          <a:bodyPr vert="horz" wrap="square" lIns="0" tIns="15844" rIns="0" bIns="0" rtlCol="0">
            <a:spAutoFit/>
          </a:bodyPr>
          <a:lstStyle/>
          <a:p>
            <a:pPr marR="42254" algn="just"/>
            <a:r>
              <a:rPr lang="en-US" sz="4000" b="1">
                <a:solidFill>
                  <a:srgbClr val="FFFFFF"/>
                </a:solidFill>
                <a:latin typeface="Arial"/>
                <a:cs typeface="Arial"/>
              </a:rPr>
              <a:t>Characteristics and Outcomes of People with HIV (PWH) Virally Suppressed on Complex Regimens </a:t>
            </a:r>
          </a:p>
          <a:p>
            <a:pPr marR="42254" algn="just"/>
            <a:endParaRPr lang="en-US" sz="4000" b="1">
              <a:solidFill>
                <a:srgbClr val="FFFFFF"/>
              </a:solidFill>
              <a:latin typeface="Arial"/>
              <a:cs typeface="Arial"/>
            </a:endParaRPr>
          </a:p>
          <a:p>
            <a:pPr marR="42254" algn="just"/>
            <a:r>
              <a:rPr lang="en-US" sz="2000" b="1" u="sng">
                <a:solidFill>
                  <a:srgbClr val="FFFFFF"/>
                </a:solidFill>
                <a:latin typeface="Arial"/>
                <a:cs typeface="Arial"/>
              </a:rPr>
              <a:t>Richard A. Elion</a:t>
            </a:r>
            <a:r>
              <a:rPr lang="en-US" sz="2000" b="1" u="sng" baseline="29914">
                <a:solidFill>
                  <a:srgbClr val="FFFFFF"/>
                </a:solidFill>
                <a:latin typeface="Arial"/>
                <a:cs typeface="Arial"/>
              </a:rPr>
              <a:t>1</a:t>
            </a:r>
            <a:r>
              <a:rPr lang="en-US" sz="2000" b="1">
                <a:solidFill>
                  <a:srgbClr val="FFFFFF"/>
                </a:solidFill>
                <a:latin typeface="Arial"/>
                <a:cs typeface="Arial"/>
              </a:rPr>
              <a:t>, Keith Dunn</a:t>
            </a:r>
            <a:r>
              <a:rPr lang="en-US" sz="2000" b="1" baseline="29914">
                <a:solidFill>
                  <a:srgbClr val="FFFFFF"/>
                </a:solidFill>
                <a:latin typeface="Arial"/>
                <a:cs typeface="Arial"/>
              </a:rPr>
              <a:t>2</a:t>
            </a:r>
            <a:r>
              <a:rPr lang="en-US" sz="2000" b="1">
                <a:solidFill>
                  <a:srgbClr val="FFFFFF"/>
                </a:solidFill>
                <a:latin typeface="Arial"/>
                <a:cs typeface="Arial"/>
              </a:rPr>
              <a:t>, Janna Radtchenko</a:t>
            </a:r>
            <a:r>
              <a:rPr lang="en-US" sz="2000" b="1" baseline="29914">
                <a:solidFill>
                  <a:srgbClr val="FFFFFF"/>
                </a:solidFill>
                <a:latin typeface="Arial"/>
                <a:cs typeface="Arial"/>
              </a:rPr>
              <a:t>1</a:t>
            </a:r>
            <a:r>
              <a:rPr lang="en-US" sz="2000" b="1">
                <a:solidFill>
                  <a:srgbClr val="FFFFFF"/>
                </a:solidFill>
                <a:latin typeface="Arial"/>
                <a:cs typeface="Arial"/>
              </a:rPr>
              <a:t>, Bhumi Gandhi-Patel</a:t>
            </a:r>
            <a:r>
              <a:rPr lang="en-US" sz="2000" b="1" baseline="29914">
                <a:solidFill>
                  <a:srgbClr val="FFFFFF"/>
                </a:solidFill>
                <a:latin typeface="Arial"/>
                <a:cs typeface="Arial"/>
              </a:rPr>
              <a:t>2</a:t>
            </a:r>
            <a:r>
              <a:rPr lang="en-US" sz="2000" b="1">
                <a:solidFill>
                  <a:srgbClr val="FFFFFF"/>
                </a:solidFill>
                <a:latin typeface="Arial"/>
                <a:cs typeface="Arial"/>
              </a:rPr>
              <a:t>, Isobel McEwen</a:t>
            </a:r>
            <a:r>
              <a:rPr lang="en-US" sz="2000" b="1" baseline="29914">
                <a:solidFill>
                  <a:srgbClr val="FFFFFF"/>
                </a:solidFill>
                <a:latin typeface="Arial"/>
                <a:cs typeface="Arial"/>
              </a:rPr>
              <a:t>1</a:t>
            </a:r>
            <a:r>
              <a:rPr lang="en-US" sz="2000" b="1">
                <a:solidFill>
                  <a:srgbClr val="FFFFFF"/>
                </a:solidFill>
                <a:latin typeface="Arial"/>
                <a:cs typeface="Arial"/>
              </a:rPr>
              <a:t>, </a:t>
            </a:r>
            <a:r>
              <a:rPr lang="en-US" sz="2000" b="1" err="1">
                <a:solidFill>
                  <a:srgbClr val="FFFFFF"/>
                </a:solidFill>
                <a:latin typeface="Arial"/>
                <a:cs typeface="Arial"/>
              </a:rPr>
              <a:t>Seojin</a:t>
            </a:r>
            <a:r>
              <a:rPr lang="en-US" sz="2000" b="1">
                <a:solidFill>
                  <a:srgbClr val="FFFFFF"/>
                </a:solidFill>
                <a:latin typeface="Arial"/>
                <a:cs typeface="Arial"/>
              </a:rPr>
              <a:t> Park</a:t>
            </a:r>
            <a:r>
              <a:rPr lang="en-US" sz="2000" b="1" baseline="29914">
                <a:solidFill>
                  <a:srgbClr val="FFFFFF"/>
                </a:solidFill>
                <a:latin typeface="Arial"/>
                <a:cs typeface="Arial"/>
              </a:rPr>
              <a:t>2</a:t>
            </a:r>
            <a:r>
              <a:rPr lang="en-US" sz="2000" b="1">
                <a:solidFill>
                  <a:srgbClr val="FFFFFF"/>
                </a:solidFill>
                <a:latin typeface="Arial"/>
                <a:cs typeface="Arial"/>
              </a:rPr>
              <a:t>,</a:t>
            </a:r>
            <a:r>
              <a:rPr lang="en-US" sz="2000" b="1" spc="-15">
                <a:solidFill>
                  <a:srgbClr val="FFFFFF"/>
                </a:solidFill>
                <a:latin typeface="Arial"/>
                <a:cs typeface="Arial"/>
              </a:rPr>
              <a:t> Charles Walworth</a:t>
            </a:r>
            <a:r>
              <a:rPr lang="en-US" sz="2000" b="1" spc="-15" baseline="29914">
                <a:solidFill>
                  <a:srgbClr val="FFFFFF"/>
                </a:solidFill>
                <a:latin typeface="Arial"/>
                <a:cs typeface="Arial"/>
              </a:rPr>
              <a:t>3</a:t>
            </a:r>
            <a:r>
              <a:rPr lang="en-US" sz="2000" b="1">
                <a:solidFill>
                  <a:srgbClr val="FFFFFF"/>
                </a:solidFill>
                <a:latin typeface="Arial"/>
                <a:cs typeface="Arial"/>
              </a:rPr>
              <a:t>, Joseph J. Eron</a:t>
            </a:r>
            <a:r>
              <a:rPr lang="en-US" sz="2000" b="1" baseline="29914">
                <a:solidFill>
                  <a:srgbClr val="FFFFFF"/>
                </a:solidFill>
                <a:latin typeface="Arial"/>
                <a:cs typeface="Arial"/>
              </a:rPr>
              <a:t>4</a:t>
            </a:r>
            <a:r>
              <a:rPr lang="en-US" sz="2000" b="1">
                <a:solidFill>
                  <a:srgbClr val="FFFFFF"/>
                </a:solidFill>
                <a:latin typeface="Arial"/>
                <a:cs typeface="Arial"/>
              </a:rPr>
              <a:t>, Paul Benson</a:t>
            </a:r>
            <a:r>
              <a:rPr lang="en-US" sz="2000" b="1" baseline="29914">
                <a:solidFill>
                  <a:srgbClr val="FFFFFF"/>
                </a:solidFill>
                <a:latin typeface="Arial"/>
                <a:cs typeface="Arial"/>
              </a:rPr>
              <a:t>5</a:t>
            </a:r>
            <a:r>
              <a:rPr lang="en-US" sz="2000" b="1">
                <a:solidFill>
                  <a:srgbClr val="FFFFFF"/>
                </a:solidFill>
                <a:latin typeface="Arial"/>
                <a:cs typeface="Arial"/>
              </a:rPr>
              <a:t>, Karam Mounzer</a:t>
            </a:r>
            <a:r>
              <a:rPr lang="en-US" sz="2000" b="1" baseline="29914">
                <a:solidFill>
                  <a:srgbClr val="FFFFFF"/>
                </a:solidFill>
                <a:latin typeface="Arial"/>
                <a:cs typeface="Arial"/>
              </a:rPr>
              <a:t>6</a:t>
            </a:r>
            <a:r>
              <a:rPr lang="en-US" sz="2000" b="1">
                <a:solidFill>
                  <a:srgbClr val="FFFFFF"/>
                </a:solidFill>
                <a:latin typeface="Arial"/>
                <a:cs typeface="Arial"/>
              </a:rPr>
              <a:t>, Sebastian Ruhs</a:t>
            </a:r>
            <a:r>
              <a:rPr lang="en-US" sz="2000" b="1" baseline="29914">
                <a:solidFill>
                  <a:srgbClr val="FFFFFF"/>
                </a:solidFill>
                <a:latin typeface="Arial"/>
                <a:cs typeface="Arial"/>
              </a:rPr>
              <a:t>7</a:t>
            </a:r>
            <a:r>
              <a:rPr lang="en-US" sz="2000" b="1">
                <a:solidFill>
                  <a:srgbClr val="FFFFFF"/>
                </a:solidFill>
                <a:latin typeface="Arial"/>
                <a:cs typeface="Arial"/>
              </a:rPr>
              <a:t>, Moti Ramgopal</a:t>
            </a:r>
            <a:r>
              <a:rPr lang="en-US" sz="2000" b="1" baseline="29914">
                <a:solidFill>
                  <a:srgbClr val="FFFFFF"/>
                </a:solidFill>
                <a:latin typeface="Arial"/>
                <a:cs typeface="Arial"/>
              </a:rPr>
              <a:t>8</a:t>
            </a:r>
            <a:r>
              <a:rPr lang="en-US" sz="2000" b="1">
                <a:solidFill>
                  <a:srgbClr val="FFFFFF"/>
                </a:solidFill>
                <a:latin typeface="Arial"/>
                <a:cs typeface="Arial"/>
              </a:rPr>
              <a:t>, Steven Santiago</a:t>
            </a:r>
            <a:r>
              <a:rPr lang="en-US" sz="2000" b="1" baseline="29914">
                <a:solidFill>
                  <a:srgbClr val="FFFFFF"/>
                </a:solidFill>
                <a:latin typeface="Arial"/>
                <a:cs typeface="Arial"/>
              </a:rPr>
              <a:t>9</a:t>
            </a:r>
          </a:p>
          <a:p>
            <a:pPr marR="42254" algn="just"/>
            <a:endParaRPr lang="en-US" sz="2000" b="1" baseline="29914">
              <a:solidFill>
                <a:srgbClr val="FFFFFF"/>
              </a:solidFill>
              <a:latin typeface="Arial"/>
              <a:cs typeface="Arial"/>
            </a:endParaRPr>
          </a:p>
          <a:p>
            <a:pPr marR="42254" algn="just"/>
            <a:endParaRPr lang="en-US" sz="2400" b="1" baseline="29914">
              <a:solidFill>
                <a:srgbClr val="FFFFFF"/>
              </a:solidFill>
              <a:latin typeface="Arial"/>
              <a:cs typeface="Arial"/>
            </a:endParaRPr>
          </a:p>
          <a:p>
            <a:pPr marR="42254" algn="just"/>
            <a:r>
              <a:rPr lang="en-US" baseline="34722">
                <a:solidFill>
                  <a:srgbClr val="FFFFFF"/>
                </a:solidFill>
                <a:latin typeface="Arial"/>
                <a:cs typeface="Arial"/>
              </a:rPr>
              <a:t>1 Trio Health, Louisville, CO, USA; 2 Gilead Sciences, Foster City, CA, USA; 3 Laboratory Corporation of America® Holdings, Burlington, NC, USA; 4 University of North Carolina at Chapel Hill, Chapel Hill, NC, USA; 5 Be Well, Berkley, MI, USA; 6 School of Medicine at the University of Pennsylvania; Philadelphia Fight Community Health Centers, Philadelphia, PA, USA; 7 Chase Brexton Health Care, Baltimore, MD, USA; 8 Midway Immunology and Research Center, Fort Pierce, FL, USA; 9 Care Resource, Miami, FL, USA.</a:t>
            </a:r>
            <a:endParaRPr lang="en-US">
              <a:latin typeface="Arial"/>
              <a:cs typeface="Arial"/>
            </a:endParaRPr>
          </a:p>
        </p:txBody>
      </p:sp>
      <p:sp>
        <p:nvSpPr>
          <p:cNvPr id="7" name="object 7"/>
          <p:cNvSpPr txBox="1"/>
          <p:nvPr/>
        </p:nvSpPr>
        <p:spPr>
          <a:xfrm>
            <a:off x="867409" y="20162987"/>
            <a:ext cx="8909902" cy="176999"/>
          </a:xfrm>
          <a:prstGeom prst="rect">
            <a:avLst/>
          </a:prstGeom>
        </p:spPr>
        <p:txBody>
          <a:bodyPr vert="horz" wrap="square" lIns="0" tIns="22887" rIns="0" bIns="0" rtlCol="0" anchor="t" anchorCtr="0">
            <a:spAutoFit/>
          </a:bodyPr>
          <a:lstStyle/>
          <a:p>
            <a:pPr>
              <a:spcBef>
                <a:spcPts val="833"/>
              </a:spcBef>
            </a:pPr>
            <a:r>
              <a:rPr lang="en-US" sz="1000" b="1">
                <a:solidFill>
                  <a:srgbClr val="881222"/>
                </a:solidFill>
                <a:latin typeface="Arial"/>
                <a:cs typeface="Arial"/>
              </a:rPr>
              <a:t>References  </a:t>
            </a:r>
            <a:r>
              <a:rPr lang="en-US" sz="1000">
                <a:solidFill>
                  <a:schemeClr val="tx1"/>
                </a:solidFill>
                <a:latin typeface="Arial"/>
                <a:cs typeface="Arial"/>
              </a:rPr>
              <a:t>None</a:t>
            </a:r>
          </a:p>
        </p:txBody>
      </p:sp>
      <p:sp>
        <p:nvSpPr>
          <p:cNvPr id="17" name="object 17"/>
          <p:cNvSpPr txBox="1"/>
          <p:nvPr/>
        </p:nvSpPr>
        <p:spPr>
          <a:xfrm>
            <a:off x="880345" y="11582286"/>
            <a:ext cx="8902191" cy="464549"/>
          </a:xfrm>
          <a:prstGeom prst="rect">
            <a:avLst/>
          </a:prstGeom>
          <a:solidFill>
            <a:srgbClr val="881222"/>
          </a:solidFill>
          <a:ln>
            <a:solidFill>
              <a:schemeClr val="accent3"/>
            </a:solidFill>
          </a:ln>
        </p:spPr>
        <p:txBody>
          <a:bodyPr vert="horz" wrap="square" lIns="126749" tIns="38026" rIns="126749" bIns="38026" rtlCol="0" anchor="ctr" anchorCtr="0">
            <a:noAutofit/>
          </a:bodyPr>
          <a:lstStyle/>
          <a:p>
            <a:pPr marL="110912">
              <a:spcBef>
                <a:spcPts val="168"/>
              </a:spcBef>
            </a:pPr>
            <a:r>
              <a:rPr lang="en-US" sz="2032" b="1">
                <a:solidFill>
                  <a:srgbClr val="FFFFFF"/>
                </a:solidFill>
                <a:latin typeface="Arial"/>
                <a:cs typeface="Arial"/>
              </a:rPr>
              <a:t>Background</a:t>
            </a:r>
            <a:endParaRPr sz="2032">
              <a:latin typeface="Arial"/>
              <a:cs typeface="Arial"/>
            </a:endParaRPr>
          </a:p>
        </p:txBody>
      </p:sp>
      <p:sp>
        <p:nvSpPr>
          <p:cNvPr id="51" name="object 51"/>
          <p:cNvSpPr txBox="1"/>
          <p:nvPr/>
        </p:nvSpPr>
        <p:spPr>
          <a:xfrm>
            <a:off x="709763" y="12273605"/>
            <a:ext cx="8909905" cy="2498833"/>
          </a:xfrm>
          <a:prstGeom prst="rect">
            <a:avLst/>
          </a:prstGeom>
        </p:spPr>
        <p:txBody>
          <a:bodyPr vert="horz" wrap="square" lIns="0" tIns="18486" rIns="0" bIns="0" rtlCol="0">
            <a:spAutoFit/>
          </a:bodyPr>
          <a:lstStyle/>
          <a:p>
            <a:pPr marL="230445" indent="-203255">
              <a:lnSpc>
                <a:spcPct val="150000"/>
              </a:lnSpc>
              <a:spcBef>
                <a:spcPts val="279"/>
              </a:spcBef>
              <a:buFont typeface="Arial" panose="020B0604020202020204" pitchFamily="34" charset="0"/>
              <a:buChar char="•"/>
            </a:pPr>
            <a:r>
              <a:rPr lang="en-US" dirty="0">
                <a:solidFill>
                  <a:schemeClr val="tx1"/>
                </a:solidFill>
                <a:latin typeface="Arial"/>
                <a:cs typeface="Arial"/>
              </a:rPr>
              <a:t>While most people with HIV (PWH) can be treated effectively with once-daily, single-tablet regimens (STRs), some remain on complex regimens due to resistance, contraindications,</a:t>
            </a:r>
            <a:r>
              <a:rPr lang="en-US" strike="sngStrike" dirty="0">
                <a:solidFill>
                  <a:schemeClr val="tx1"/>
                </a:solidFill>
                <a:latin typeface="Arial"/>
                <a:cs typeface="Arial"/>
              </a:rPr>
              <a:t> f</a:t>
            </a:r>
            <a:r>
              <a:rPr lang="en-US" dirty="0">
                <a:solidFill>
                  <a:schemeClr val="tx1"/>
                </a:solidFill>
                <a:latin typeface="Arial"/>
                <a:cs typeface="Arial"/>
              </a:rPr>
              <a:t>actors such as drug-drug interactions, or other tolerability reasons.</a:t>
            </a:r>
          </a:p>
          <a:p>
            <a:pPr marL="230445" indent="-203255">
              <a:lnSpc>
                <a:spcPct val="150000"/>
              </a:lnSpc>
              <a:spcBef>
                <a:spcPts val="279"/>
              </a:spcBef>
              <a:buFont typeface="Arial" panose="020B0604020202020204" pitchFamily="34" charset="0"/>
              <a:buChar char="•"/>
            </a:pPr>
            <a:r>
              <a:rPr lang="en-US" dirty="0">
                <a:solidFill>
                  <a:schemeClr val="tx1"/>
                </a:solidFill>
                <a:latin typeface="Arial"/>
                <a:cs typeface="Arial"/>
              </a:rPr>
              <a:t>Understanding the characteristics and outcomes of individuals who are virologically suppressed (VS) on complex regimens (VS on CR) is key to guiding treatment optimization strategies.</a:t>
            </a:r>
            <a:endParaRPr dirty="0">
              <a:solidFill>
                <a:schemeClr val="tx1"/>
              </a:solidFill>
              <a:latin typeface="Arial"/>
              <a:cs typeface="Arial"/>
            </a:endParaRPr>
          </a:p>
        </p:txBody>
      </p:sp>
      <p:sp>
        <p:nvSpPr>
          <p:cNvPr id="221" name="Oval 220">
            <a:extLst>
              <a:ext uri="{FF2B5EF4-FFF2-40B4-BE49-F238E27FC236}">
                <a16:creationId xmlns:a16="http://schemas.microsoft.com/office/drawing/2014/main" id="{FA61C552-08DD-1DCE-5F1D-D6FC2DABCA5D}"/>
              </a:ext>
            </a:extLst>
          </p:cNvPr>
          <p:cNvSpPr/>
          <p:nvPr/>
        </p:nvSpPr>
        <p:spPr>
          <a:xfrm>
            <a:off x="1991454" y="498777"/>
            <a:ext cx="376583" cy="376585"/>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0" name="object 88">
            <a:extLst>
              <a:ext uri="{FF2B5EF4-FFF2-40B4-BE49-F238E27FC236}">
                <a16:creationId xmlns:a16="http://schemas.microsoft.com/office/drawing/2014/main" id="{7F1CF962-D6CE-F133-24B6-D324641AB9A4}"/>
              </a:ext>
            </a:extLst>
          </p:cNvPr>
          <p:cNvSpPr/>
          <p:nvPr/>
        </p:nvSpPr>
        <p:spPr>
          <a:xfrm>
            <a:off x="19802151" y="5203862"/>
            <a:ext cx="7201815" cy="6744564"/>
          </a:xfrm>
          <a:custGeom>
            <a:avLst/>
            <a:gdLst/>
            <a:ahLst/>
            <a:cxnLst/>
            <a:rect l="l" t="t" r="r" b="b"/>
            <a:pathLst>
              <a:path w="4631055" h="4082415">
                <a:moveTo>
                  <a:pt x="0" y="4082354"/>
                </a:moveTo>
                <a:lnTo>
                  <a:pt x="4630592" y="4082354"/>
                </a:lnTo>
                <a:lnTo>
                  <a:pt x="4630592" y="0"/>
                </a:lnTo>
                <a:lnTo>
                  <a:pt x="0" y="0"/>
                </a:lnTo>
                <a:lnTo>
                  <a:pt x="0" y="4082354"/>
                </a:lnTo>
                <a:close/>
              </a:path>
            </a:pathLst>
          </a:custGeom>
          <a:solidFill>
            <a:schemeClr val="bg1"/>
          </a:solidFill>
          <a:ln w="12700">
            <a:noFill/>
          </a:ln>
          <a:effectLst/>
        </p:spPr>
        <p:txBody>
          <a:bodyPr wrap="square" lIns="0" tIns="0" rIns="0" bIns="0" rtlCol="0"/>
          <a:lstStyle/>
          <a:p>
            <a:endParaRPr/>
          </a:p>
        </p:txBody>
      </p:sp>
      <p:sp>
        <p:nvSpPr>
          <p:cNvPr id="197" name="object 197"/>
          <p:cNvSpPr txBox="1"/>
          <p:nvPr/>
        </p:nvSpPr>
        <p:spPr>
          <a:xfrm>
            <a:off x="19796160" y="3509833"/>
            <a:ext cx="18347675" cy="464549"/>
          </a:xfrm>
          <a:prstGeom prst="rect">
            <a:avLst/>
          </a:prstGeom>
          <a:solidFill>
            <a:schemeClr val="accent3"/>
          </a:solidFill>
          <a:ln>
            <a:solidFill>
              <a:schemeClr val="accent3"/>
            </a:solidFill>
          </a:ln>
        </p:spPr>
        <p:txBody>
          <a:bodyPr vert="horz" wrap="square" lIns="126749" tIns="38026" rIns="126749" bIns="38026" rtlCol="0" anchor="ctr" anchorCtr="0">
            <a:noAutofit/>
          </a:bodyPr>
          <a:lstStyle/>
          <a:p>
            <a:pPr marL="110912">
              <a:spcBef>
                <a:spcPts val="168"/>
              </a:spcBef>
            </a:pPr>
            <a:r>
              <a:rPr lang="en-US" sz="2032" b="1">
                <a:solidFill>
                  <a:srgbClr val="FFFFFF"/>
                </a:solidFill>
                <a:latin typeface="Arial"/>
                <a:cs typeface="Arial"/>
              </a:rPr>
              <a:t>Results</a:t>
            </a:r>
            <a:endParaRPr sz="2032">
              <a:latin typeface="Arial"/>
              <a:cs typeface="Arial"/>
            </a:endParaRPr>
          </a:p>
        </p:txBody>
      </p:sp>
      <p:sp>
        <p:nvSpPr>
          <p:cNvPr id="331" name="object 7">
            <a:extLst>
              <a:ext uri="{FF2B5EF4-FFF2-40B4-BE49-F238E27FC236}">
                <a16:creationId xmlns:a16="http://schemas.microsoft.com/office/drawing/2014/main" id="{942E1E8D-7394-68C3-8390-606D8A003179}"/>
              </a:ext>
            </a:extLst>
          </p:cNvPr>
          <p:cNvSpPr txBox="1"/>
          <p:nvPr/>
        </p:nvSpPr>
        <p:spPr>
          <a:xfrm>
            <a:off x="19753928" y="14183876"/>
            <a:ext cx="8918739" cy="237664"/>
          </a:xfrm>
          <a:prstGeom prst="rect">
            <a:avLst/>
          </a:prstGeom>
        </p:spPr>
        <p:txBody>
          <a:bodyPr vert="horz" wrap="square" lIns="0" tIns="22006" rIns="0" bIns="0" rtlCol="0">
            <a:spAutoFit/>
          </a:bodyPr>
          <a:lstStyle/>
          <a:p>
            <a:r>
              <a:rPr lang="en-US" sz="1400">
                <a:latin typeface="Arial" panose="020B0604020202020204" pitchFamily="34" charset="0"/>
                <a:cs typeface="Arial" panose="020B0604020202020204" pitchFamily="34" charset="0"/>
              </a:rPr>
              <a:t>*Indicates significant differences (p &lt;0.05) between PWH with viral failure at last observation vs. those without. </a:t>
            </a:r>
          </a:p>
        </p:txBody>
      </p:sp>
      <p:sp>
        <p:nvSpPr>
          <p:cNvPr id="3" name="Rectangle 2">
            <a:extLst>
              <a:ext uri="{FF2B5EF4-FFF2-40B4-BE49-F238E27FC236}">
                <a16:creationId xmlns:a16="http://schemas.microsoft.com/office/drawing/2014/main" id="{6584A053-C96E-40B4-E6AB-C3DEABB243F0}"/>
              </a:ext>
            </a:extLst>
          </p:cNvPr>
          <p:cNvSpPr/>
          <p:nvPr/>
        </p:nvSpPr>
        <p:spPr>
          <a:xfrm>
            <a:off x="867403" y="3530832"/>
            <a:ext cx="8909905" cy="7771454"/>
          </a:xfrm>
          <a:prstGeom prst="rect">
            <a:avLst/>
          </a:prstGeom>
          <a:solidFill>
            <a:srgbClr val="E8EAE8"/>
          </a:solidFill>
          <a:ln w="28575">
            <a:solidFill>
              <a:srgbClr val="881222"/>
            </a:solidFill>
          </a:ln>
        </p:spPr>
        <p:style>
          <a:lnRef idx="2">
            <a:schemeClr val="accent1">
              <a:shade val="50000"/>
            </a:schemeClr>
          </a:lnRef>
          <a:fillRef idx="1">
            <a:schemeClr val="accent1"/>
          </a:fillRef>
          <a:effectRef idx="0">
            <a:schemeClr val="accent1"/>
          </a:effectRef>
          <a:fontRef idx="minor">
            <a:schemeClr val="lt1"/>
          </a:fontRef>
        </p:style>
        <p:txBody>
          <a:bodyPr rIns="253497" rtlCol="0" anchor="ctr"/>
          <a:lstStyle/>
          <a:p>
            <a:pPr marL="451594" indent="-225797" algn="l">
              <a:spcAft>
                <a:spcPts val="3810"/>
              </a:spcAft>
            </a:pPr>
            <a:r>
              <a:rPr lang="en-US" sz="2796" b="1" dirty="0">
                <a:solidFill>
                  <a:schemeClr val="tx1"/>
                </a:solidFill>
                <a:latin typeface="Arial" panose="020B0604020202020204" pitchFamily="34" charset="0"/>
                <a:cs typeface="Arial" panose="020B0604020202020204" pitchFamily="34" charset="0"/>
              </a:rPr>
              <a:t>Conclusions</a:t>
            </a:r>
          </a:p>
          <a:p>
            <a:pPr marL="451594" indent="-225797" algn="l">
              <a:lnSpc>
                <a:spcPct val="150000"/>
              </a:lnSpc>
              <a:spcBef>
                <a:spcPts val="500"/>
              </a:spcBef>
              <a:spcAft>
                <a:spcPts val="500"/>
              </a:spcAft>
              <a:buFont typeface="Arial" panose="020B0604020202020204" pitchFamily="34" charset="0"/>
              <a:buChar char="•"/>
            </a:pPr>
            <a:r>
              <a:rPr lang="en-US" sz="1800" dirty="0">
                <a:solidFill>
                  <a:schemeClr val="tx1"/>
                </a:solidFill>
                <a:latin typeface="Arial" panose="020B0604020202020204" pitchFamily="34" charset="0"/>
                <a:cs typeface="Arial" panose="020B0604020202020204" pitchFamily="34" charset="0"/>
              </a:rPr>
              <a:t>This observational cohort suggests approximately 8% of people with HIV suppressed on treatment are on complex ARV regimens, possibly due to common reasons such as resistance, DDI, contraindications. </a:t>
            </a:r>
          </a:p>
          <a:p>
            <a:pPr marL="451594" indent="-225797" algn="l">
              <a:lnSpc>
                <a:spcPct val="150000"/>
              </a:lnSpc>
              <a:spcBef>
                <a:spcPts val="500"/>
              </a:spcBef>
              <a:spcAft>
                <a:spcPts val="500"/>
              </a:spcAft>
              <a:buFont typeface="Arial" panose="020B0604020202020204" pitchFamily="34" charset="0"/>
              <a:buChar char="•"/>
            </a:pPr>
            <a:r>
              <a:rPr lang="en-US" sz="1800" dirty="0">
                <a:solidFill>
                  <a:schemeClr val="tx1"/>
                </a:solidFill>
                <a:latin typeface="Arial" panose="020B0604020202020204" pitchFamily="34" charset="0"/>
                <a:cs typeface="Arial" panose="020B0604020202020204" pitchFamily="34" charset="0"/>
              </a:rPr>
              <a:t>We observed many people with HIV (PWH) on multi-tablet complex ART regimens (CR) in the Trio Health HIV network. There is a need to support treatment optimization and improve adherence in PWH who are unable to optimize treatment to a single-tablet regimen (STR).</a:t>
            </a:r>
            <a:endParaRPr lang="en-US" dirty="0">
              <a:solidFill>
                <a:schemeClr val="tx1"/>
              </a:solidFill>
              <a:latin typeface="Arial" panose="020B0604020202020204" pitchFamily="34" charset="0"/>
              <a:cs typeface="Arial" panose="020B0604020202020204" pitchFamily="34" charset="0"/>
            </a:endParaRPr>
          </a:p>
          <a:p>
            <a:pPr marL="316888">
              <a:spcBef>
                <a:spcPts val="1524"/>
              </a:spcBef>
              <a:spcAft>
                <a:spcPts val="3810"/>
              </a:spcAft>
              <a:defRPr/>
            </a:pPr>
            <a:r>
              <a:rPr lang="en-US" sz="2796" b="1" spc="-15" dirty="0">
                <a:solidFill>
                  <a:schemeClr val="tx1"/>
                </a:solidFill>
                <a:latin typeface="Arial"/>
                <a:cs typeface="Arial"/>
              </a:rPr>
              <a:t>Plain Language Summary</a:t>
            </a:r>
          </a:p>
          <a:p>
            <a:pPr marL="225797" algn="l">
              <a:lnSpc>
                <a:spcPct val="120000"/>
              </a:lnSpc>
              <a:spcBef>
                <a:spcPts val="500"/>
              </a:spcBef>
              <a:spcAft>
                <a:spcPts val="500"/>
              </a:spcAft>
            </a:pPr>
            <a:r>
              <a:rPr lang="en-US" kern="1200" dirty="0">
                <a:solidFill>
                  <a:schemeClr val="tx1"/>
                </a:solidFill>
                <a:latin typeface="Arial" panose="020B0604020202020204" pitchFamily="34" charset="0"/>
                <a:cs typeface="Arial" panose="020B0604020202020204" pitchFamily="34" charset="0"/>
              </a:rPr>
              <a:t>About 8% of people with HIV on treatment in the United States are suppressed and remain on complex treatment regimens, often involving multiple pills. While most stay suppressed, many could benefit from treatment optimization for simpler regimens as encourages by HIV treatment guidelines. </a:t>
            </a:r>
            <a:endParaRPr lang="en-US" kern="1200" dirty="0">
              <a:solidFill>
                <a:schemeClr val="tx1"/>
              </a:solidFill>
              <a:latin typeface="Arial"/>
              <a:cs typeface="Arial"/>
            </a:endParaRPr>
          </a:p>
        </p:txBody>
      </p:sp>
      <p:sp>
        <p:nvSpPr>
          <p:cNvPr id="12" name="object 196">
            <a:extLst>
              <a:ext uri="{FF2B5EF4-FFF2-40B4-BE49-F238E27FC236}">
                <a16:creationId xmlns:a16="http://schemas.microsoft.com/office/drawing/2014/main" id="{A9F1EA86-A697-D107-E786-32C0AA01E825}"/>
              </a:ext>
            </a:extLst>
          </p:cNvPr>
          <p:cNvSpPr txBox="1"/>
          <p:nvPr/>
        </p:nvSpPr>
        <p:spPr>
          <a:xfrm>
            <a:off x="0" y="498681"/>
            <a:ext cx="2165428" cy="376585"/>
          </a:xfrm>
          <a:prstGeom prst="rect">
            <a:avLst/>
          </a:prstGeom>
          <a:solidFill>
            <a:srgbClr val="FFFFFF"/>
          </a:solidFill>
        </p:spPr>
        <p:txBody>
          <a:bodyPr vert="horz" wrap="square" lIns="0" tIns="6162" rIns="0" bIns="0" rtlCol="0">
            <a:noAutofit/>
          </a:bodyPr>
          <a:lstStyle/>
          <a:p>
            <a:pPr marL="366182" algn="r">
              <a:spcBef>
                <a:spcPts val="48"/>
              </a:spcBef>
            </a:pPr>
            <a:endParaRPr sz="2149" dirty="0">
              <a:latin typeface="Arial"/>
              <a:cs typeface="Arial"/>
            </a:endParaRPr>
          </a:p>
        </p:txBody>
      </p:sp>
      <p:sp>
        <p:nvSpPr>
          <p:cNvPr id="196" name="object 196"/>
          <p:cNvSpPr txBox="1"/>
          <p:nvPr/>
        </p:nvSpPr>
        <p:spPr>
          <a:xfrm>
            <a:off x="2466" y="498777"/>
            <a:ext cx="1466138" cy="376585"/>
          </a:xfrm>
          <a:prstGeom prst="rect">
            <a:avLst/>
          </a:prstGeom>
          <a:noFill/>
        </p:spPr>
        <p:txBody>
          <a:bodyPr vert="horz" wrap="square" lIns="0" tIns="6162" rIns="0" bIns="0" rtlCol="0">
            <a:noAutofit/>
          </a:bodyPr>
          <a:lstStyle/>
          <a:p>
            <a:pPr marL="366182" algn="r">
              <a:spcBef>
                <a:spcPts val="48"/>
              </a:spcBef>
            </a:pPr>
            <a:r>
              <a:rPr lang="en-US" sz="2149" b="1" dirty="0">
                <a:solidFill>
                  <a:srgbClr val="3B577E"/>
                </a:solidFill>
                <a:latin typeface="Arial"/>
                <a:cs typeface="Arial"/>
              </a:rPr>
              <a:t>eP053</a:t>
            </a:r>
            <a:endParaRPr sz="2149" dirty="0">
              <a:latin typeface="Arial"/>
              <a:cs typeface="Arial"/>
            </a:endParaRPr>
          </a:p>
        </p:txBody>
      </p:sp>
      <p:cxnSp>
        <p:nvCxnSpPr>
          <p:cNvPr id="16" name="Straight Connector 15">
            <a:extLst>
              <a:ext uri="{FF2B5EF4-FFF2-40B4-BE49-F238E27FC236}">
                <a16:creationId xmlns:a16="http://schemas.microsoft.com/office/drawing/2014/main" id="{9757BB40-672D-2952-84FA-6C92EF346E17}"/>
              </a:ext>
            </a:extLst>
          </p:cNvPr>
          <p:cNvCxnSpPr>
            <a:cxnSpLocks/>
          </p:cNvCxnSpPr>
          <p:nvPr/>
        </p:nvCxnSpPr>
        <p:spPr>
          <a:xfrm>
            <a:off x="4" y="19889851"/>
            <a:ext cx="39011226" cy="0"/>
          </a:xfrm>
          <a:prstGeom prst="line">
            <a:avLst/>
          </a:prstGeom>
          <a:ln w="101600">
            <a:solidFill>
              <a:schemeClr val="accent3"/>
            </a:solidFill>
          </a:ln>
        </p:spPr>
        <p:style>
          <a:lnRef idx="1">
            <a:schemeClr val="accent1"/>
          </a:lnRef>
          <a:fillRef idx="0">
            <a:schemeClr val="accent1"/>
          </a:fillRef>
          <a:effectRef idx="0">
            <a:schemeClr val="accent1"/>
          </a:effectRef>
          <a:fontRef idx="minor">
            <a:schemeClr val="tx1"/>
          </a:fontRef>
        </p:style>
      </p:cxnSp>
      <p:sp>
        <p:nvSpPr>
          <p:cNvPr id="19" name="object 7">
            <a:extLst>
              <a:ext uri="{FF2B5EF4-FFF2-40B4-BE49-F238E27FC236}">
                <a16:creationId xmlns:a16="http://schemas.microsoft.com/office/drawing/2014/main" id="{AE961BD9-DACB-77A7-9F4D-77A4AC928BAB}"/>
              </a:ext>
            </a:extLst>
          </p:cNvPr>
          <p:cNvSpPr txBox="1"/>
          <p:nvPr/>
        </p:nvSpPr>
        <p:spPr>
          <a:xfrm>
            <a:off x="10290856" y="20162994"/>
            <a:ext cx="8909902" cy="1303712"/>
          </a:xfrm>
          <a:prstGeom prst="rect">
            <a:avLst/>
          </a:prstGeom>
        </p:spPr>
        <p:txBody>
          <a:bodyPr vert="horz" wrap="square" lIns="0" tIns="22887" rIns="0" bIns="0" rtlCol="0" anchor="t" anchorCtr="0">
            <a:noAutofit/>
          </a:bodyPr>
          <a:lstStyle/>
          <a:p>
            <a:pPr>
              <a:spcBef>
                <a:spcPts val="833"/>
              </a:spcBef>
            </a:pPr>
            <a:r>
              <a:rPr lang="en-US" sz="1000" b="1">
                <a:solidFill>
                  <a:srgbClr val="881222"/>
                </a:solidFill>
                <a:latin typeface="Arial"/>
                <a:cs typeface="Arial"/>
              </a:rPr>
              <a:t>Acknowledgments</a:t>
            </a:r>
            <a:r>
              <a:rPr lang="en-US" sz="1000">
                <a:solidFill>
                  <a:schemeClr val="accent3"/>
                </a:solidFill>
                <a:latin typeface="Arial"/>
                <a:cs typeface="Arial"/>
              </a:rPr>
              <a:t>:</a:t>
            </a:r>
            <a:r>
              <a:rPr lang="en-US" sz="1000" b="1">
                <a:solidFill>
                  <a:srgbClr val="940A2C"/>
                </a:solidFill>
                <a:latin typeface="Arial"/>
                <a:cs typeface="Arial"/>
              </a:rPr>
              <a:t> </a:t>
            </a:r>
            <a:r>
              <a:rPr lang="en-US" sz="1000">
                <a:solidFill>
                  <a:srgbClr val="231F20"/>
                </a:solidFill>
                <a:latin typeface="Arial"/>
                <a:cs typeface="Arial"/>
              </a:rPr>
              <a:t>We extend our thanks to the patients, their families, and all participating investigators. This study was funded by Gilead Sciences, Inc. Editing and production assistance were provided by Trio Health, and funded by Gilead Sciences, Inc.</a:t>
            </a:r>
            <a:endParaRPr lang="en-US" sz="1000">
              <a:latin typeface="Arial"/>
              <a:cs typeface="Arial"/>
            </a:endParaRPr>
          </a:p>
        </p:txBody>
      </p:sp>
      <p:sp>
        <p:nvSpPr>
          <p:cNvPr id="20" name="object 7">
            <a:extLst>
              <a:ext uri="{FF2B5EF4-FFF2-40B4-BE49-F238E27FC236}">
                <a16:creationId xmlns:a16="http://schemas.microsoft.com/office/drawing/2014/main" id="{8B038D15-6E95-EAED-FE5B-30962D4B44F4}"/>
              </a:ext>
            </a:extLst>
          </p:cNvPr>
          <p:cNvSpPr txBox="1"/>
          <p:nvPr/>
        </p:nvSpPr>
        <p:spPr>
          <a:xfrm>
            <a:off x="19763147" y="20132088"/>
            <a:ext cx="16323543" cy="984140"/>
          </a:xfrm>
          <a:prstGeom prst="rect">
            <a:avLst/>
          </a:prstGeom>
        </p:spPr>
        <p:txBody>
          <a:bodyPr vert="horz" wrap="square" lIns="0" tIns="22887" rIns="0" bIns="0" numCol="2" rtlCol="0" anchor="t" anchorCtr="0">
            <a:noAutofit/>
          </a:bodyPr>
          <a:lstStyle/>
          <a:p>
            <a:pPr marR="495300">
              <a:spcBef>
                <a:spcPts val="833"/>
              </a:spcBef>
            </a:pPr>
            <a:r>
              <a:rPr lang="en-US" sz="1000" b="1">
                <a:solidFill>
                  <a:schemeClr val="accent3"/>
                </a:solidFill>
                <a:latin typeface="Arial"/>
                <a:cs typeface="Arial"/>
              </a:rPr>
              <a:t>Disclosures:</a:t>
            </a:r>
            <a:r>
              <a:rPr lang="en-US" sz="1000">
                <a:solidFill>
                  <a:schemeClr val="tx1"/>
                </a:solidFill>
                <a:latin typeface="Arial"/>
                <a:cs typeface="Arial"/>
              </a:rPr>
              <a:t> </a:t>
            </a:r>
            <a:r>
              <a:rPr lang="en-US" sz="1000" b="1">
                <a:solidFill>
                  <a:schemeClr val="tx1"/>
                </a:solidFill>
                <a:latin typeface="Arial"/>
                <a:cs typeface="Arial"/>
              </a:rPr>
              <a:t>PS</a:t>
            </a:r>
            <a:r>
              <a:rPr lang="en-US" sz="1000">
                <a:solidFill>
                  <a:schemeClr val="tx1"/>
                </a:solidFill>
                <a:latin typeface="Arial"/>
                <a:cs typeface="Arial"/>
              </a:rPr>
              <a:t> is a consultant for Gilead Sciences, </a:t>
            </a:r>
            <a:r>
              <a:rPr lang="en-US" sz="1000" err="1">
                <a:solidFill>
                  <a:schemeClr val="tx1"/>
                </a:solidFill>
                <a:latin typeface="Arial"/>
                <a:cs typeface="Arial"/>
              </a:rPr>
              <a:t>ViiV</a:t>
            </a:r>
            <a:r>
              <a:rPr lang="en-US" sz="1000">
                <a:solidFill>
                  <a:schemeClr val="tx1"/>
                </a:solidFill>
                <a:latin typeface="Arial"/>
                <a:cs typeface="Arial"/>
              </a:rPr>
              <a:t> Healthcare, and Merck. He received research grants from Gilead Sciences, Merck, and </a:t>
            </a:r>
            <a:r>
              <a:rPr lang="en-US" sz="1000" err="1">
                <a:solidFill>
                  <a:schemeClr val="tx1"/>
                </a:solidFill>
                <a:latin typeface="Arial"/>
                <a:cs typeface="Arial"/>
              </a:rPr>
              <a:t>ViiV</a:t>
            </a:r>
            <a:r>
              <a:rPr lang="en-US" sz="1000">
                <a:solidFill>
                  <a:schemeClr val="tx1"/>
                </a:solidFill>
                <a:latin typeface="Arial"/>
                <a:cs typeface="Arial"/>
              </a:rPr>
              <a:t> Healthcare. </a:t>
            </a:r>
            <a:r>
              <a:rPr lang="en-US" sz="1000" b="1">
                <a:solidFill>
                  <a:schemeClr val="tx1"/>
                </a:solidFill>
                <a:latin typeface="Arial"/>
                <a:cs typeface="Arial"/>
              </a:rPr>
              <a:t>RE</a:t>
            </a:r>
            <a:r>
              <a:rPr lang="en-US" sz="1000">
                <a:solidFill>
                  <a:schemeClr val="tx1"/>
                </a:solidFill>
                <a:latin typeface="Arial"/>
                <a:cs typeface="Arial"/>
              </a:rPr>
              <a:t> has received grants from Gilead Sciences and </a:t>
            </a:r>
            <a:r>
              <a:rPr lang="en-US" sz="1000" err="1">
                <a:solidFill>
                  <a:schemeClr val="tx1"/>
                </a:solidFill>
                <a:latin typeface="Arial"/>
                <a:cs typeface="Arial"/>
              </a:rPr>
              <a:t>ViiV</a:t>
            </a:r>
            <a:r>
              <a:rPr lang="en-US" sz="1000">
                <a:solidFill>
                  <a:schemeClr val="tx1"/>
                </a:solidFill>
                <a:latin typeface="Arial"/>
                <a:cs typeface="Arial"/>
              </a:rPr>
              <a:t> Healthcare, serves on the Advisory boards for Gilead Sciences and </a:t>
            </a:r>
            <a:r>
              <a:rPr lang="en-US" sz="1000" err="1">
                <a:solidFill>
                  <a:schemeClr val="tx1"/>
                </a:solidFill>
                <a:latin typeface="Arial"/>
                <a:cs typeface="Arial"/>
              </a:rPr>
              <a:t>ViiV</a:t>
            </a:r>
            <a:r>
              <a:rPr lang="en-US" sz="1000">
                <a:solidFill>
                  <a:schemeClr val="tx1"/>
                </a:solidFill>
                <a:latin typeface="Arial"/>
                <a:cs typeface="Arial"/>
              </a:rPr>
              <a:t> Healthcare, and is a speaker for Gilead Sciences. He is the Chair of Trio Health Scientific Steering Committee, </a:t>
            </a:r>
            <a:r>
              <a:rPr lang="en-US" sz="1000" b="1">
                <a:solidFill>
                  <a:schemeClr val="tx1"/>
                </a:solidFill>
                <a:latin typeface="Arial"/>
                <a:cs typeface="Arial"/>
              </a:rPr>
              <a:t>KD </a:t>
            </a:r>
            <a:r>
              <a:rPr lang="en-US" sz="1000">
                <a:solidFill>
                  <a:schemeClr val="tx1"/>
                </a:solidFill>
                <a:latin typeface="Arial"/>
                <a:cs typeface="Arial"/>
              </a:rPr>
              <a:t>and </a:t>
            </a:r>
            <a:r>
              <a:rPr lang="en-US" sz="1000" b="1">
                <a:solidFill>
                  <a:schemeClr val="tx1"/>
                </a:solidFill>
                <a:latin typeface="Arial"/>
                <a:cs typeface="Arial"/>
              </a:rPr>
              <a:t>BG-P</a:t>
            </a:r>
            <a:r>
              <a:rPr lang="en-US" sz="1000">
                <a:solidFill>
                  <a:schemeClr val="tx1"/>
                </a:solidFill>
                <a:latin typeface="Arial"/>
                <a:cs typeface="Arial"/>
              </a:rPr>
              <a:t> are employees of Gilead Sciences, </a:t>
            </a:r>
            <a:r>
              <a:rPr lang="en-US" sz="1000" b="1">
                <a:solidFill>
                  <a:schemeClr val="tx1"/>
                </a:solidFill>
                <a:latin typeface="Arial"/>
                <a:cs typeface="Arial"/>
              </a:rPr>
              <a:t>JR</a:t>
            </a:r>
            <a:r>
              <a:rPr lang="en-US" sz="1000">
                <a:solidFill>
                  <a:schemeClr val="tx1"/>
                </a:solidFill>
                <a:latin typeface="Arial"/>
                <a:cs typeface="Arial"/>
              </a:rPr>
              <a:t> and </a:t>
            </a:r>
            <a:r>
              <a:rPr lang="en-US" sz="1000" b="1">
                <a:solidFill>
                  <a:schemeClr val="tx1"/>
                </a:solidFill>
                <a:latin typeface="Arial"/>
                <a:cs typeface="Arial"/>
              </a:rPr>
              <a:t>IM </a:t>
            </a:r>
            <a:r>
              <a:rPr lang="en-US" sz="1000">
                <a:solidFill>
                  <a:schemeClr val="tx1"/>
                </a:solidFill>
                <a:latin typeface="Arial"/>
                <a:cs typeface="Arial"/>
              </a:rPr>
              <a:t>are employees of Trio Health, </a:t>
            </a:r>
            <a:r>
              <a:rPr lang="en-US" sz="1000" b="1">
                <a:solidFill>
                  <a:schemeClr val="tx1"/>
                </a:solidFill>
                <a:latin typeface="Arial"/>
                <a:cs typeface="Arial"/>
              </a:rPr>
              <a:t>SP</a:t>
            </a:r>
            <a:r>
              <a:rPr lang="en-US" sz="1000">
                <a:solidFill>
                  <a:schemeClr val="tx1"/>
                </a:solidFill>
                <a:latin typeface="Arial"/>
                <a:cs typeface="Arial"/>
              </a:rPr>
              <a:t> is a former employee of Gilead Sciences, </a:t>
            </a:r>
            <a:r>
              <a:rPr lang="en-US" sz="1000" b="1">
                <a:solidFill>
                  <a:schemeClr val="tx1"/>
                </a:solidFill>
                <a:latin typeface="Arial"/>
                <a:cs typeface="Arial"/>
              </a:rPr>
              <a:t>CW </a:t>
            </a:r>
            <a:r>
              <a:rPr lang="en-US" sz="1000">
                <a:solidFill>
                  <a:schemeClr val="tx1"/>
                </a:solidFill>
                <a:latin typeface="Arial"/>
                <a:cs typeface="Arial"/>
              </a:rPr>
              <a:t>is an employee of Labcorp, </a:t>
            </a:r>
            <a:r>
              <a:rPr lang="en-US" sz="1000" b="1">
                <a:solidFill>
                  <a:schemeClr val="tx1"/>
                </a:solidFill>
                <a:latin typeface="Arial"/>
                <a:cs typeface="Arial"/>
              </a:rPr>
              <a:t>JJ</a:t>
            </a:r>
            <a:r>
              <a:rPr lang="en-US" sz="1000">
                <a:solidFill>
                  <a:schemeClr val="tx1"/>
                </a:solidFill>
                <a:latin typeface="Arial"/>
                <a:cs typeface="Arial"/>
              </a:rPr>
              <a:t> consults for Merck, </a:t>
            </a:r>
            <a:r>
              <a:rPr lang="en-US" sz="1000" err="1">
                <a:solidFill>
                  <a:schemeClr val="tx1"/>
                </a:solidFill>
                <a:latin typeface="Arial"/>
                <a:cs typeface="Arial"/>
              </a:rPr>
              <a:t>ViiV</a:t>
            </a:r>
            <a:r>
              <a:rPr lang="en-US" sz="1000">
                <a:solidFill>
                  <a:schemeClr val="tx1"/>
                </a:solidFill>
                <a:latin typeface="Arial"/>
                <a:cs typeface="Arial"/>
              </a:rPr>
              <a:t> Healthcare, Gilead Sciences, and Janssen. The University of North Carolina receives research funding from </a:t>
            </a:r>
            <a:r>
              <a:rPr lang="en-US" sz="1000" err="1">
                <a:solidFill>
                  <a:schemeClr val="tx1"/>
                </a:solidFill>
                <a:latin typeface="Arial"/>
                <a:cs typeface="Arial"/>
              </a:rPr>
              <a:t>ViiV</a:t>
            </a:r>
            <a:r>
              <a:rPr lang="en-US" sz="1000">
                <a:solidFill>
                  <a:schemeClr val="tx1"/>
                </a:solidFill>
                <a:latin typeface="Arial"/>
                <a:cs typeface="Arial"/>
              </a:rPr>
              <a:t> Healthcare, Gilead Sciences, and Janssen from which he receives support as an investigator, </a:t>
            </a:r>
            <a:r>
              <a:rPr lang="en-US" sz="1000" b="1">
                <a:solidFill>
                  <a:schemeClr val="tx1"/>
                </a:solidFill>
                <a:latin typeface="Arial"/>
                <a:cs typeface="Arial"/>
              </a:rPr>
              <a:t>KM </a:t>
            </a:r>
            <a:r>
              <a:rPr lang="en-US" sz="1000">
                <a:solidFill>
                  <a:schemeClr val="tx1"/>
                </a:solidFill>
                <a:latin typeface="Arial"/>
                <a:cs typeface="Arial"/>
              </a:rPr>
              <a:t>advises </a:t>
            </a:r>
            <a:r>
              <a:rPr lang="en-US" sz="1000" err="1">
                <a:solidFill>
                  <a:schemeClr val="tx1"/>
                </a:solidFill>
                <a:latin typeface="Arial"/>
                <a:cs typeface="Arial"/>
              </a:rPr>
              <a:t>ViiV</a:t>
            </a:r>
            <a:r>
              <a:rPr lang="en-US" sz="1000">
                <a:solidFill>
                  <a:schemeClr val="tx1"/>
                </a:solidFill>
                <a:latin typeface="Arial"/>
                <a:cs typeface="Arial"/>
              </a:rPr>
              <a:t> Healthcare, Merck, and Gilead Sciences. He is on the speakers’ bureau for </a:t>
            </a:r>
            <a:r>
              <a:rPr lang="en-US" sz="1000" err="1">
                <a:solidFill>
                  <a:schemeClr val="tx1"/>
                </a:solidFill>
                <a:latin typeface="Arial"/>
                <a:cs typeface="Arial"/>
              </a:rPr>
              <a:t>ViiV</a:t>
            </a:r>
            <a:r>
              <a:rPr lang="en-US" sz="1000">
                <a:solidFill>
                  <a:schemeClr val="tx1"/>
                </a:solidFill>
                <a:latin typeface="Arial"/>
                <a:cs typeface="Arial"/>
              </a:rPr>
              <a:t> Healthcare, Merck, and Gilead Sciences. He received research grants from </a:t>
            </a:r>
            <a:r>
              <a:rPr lang="en-US" sz="1000" err="1">
                <a:solidFill>
                  <a:schemeClr val="tx1"/>
                </a:solidFill>
                <a:latin typeface="Arial"/>
                <a:cs typeface="Arial"/>
              </a:rPr>
              <a:t>ViiV</a:t>
            </a:r>
            <a:r>
              <a:rPr lang="en-US" sz="1000">
                <a:solidFill>
                  <a:schemeClr val="tx1"/>
                </a:solidFill>
                <a:latin typeface="Arial"/>
                <a:cs typeface="Arial"/>
              </a:rPr>
              <a:t> Healthcare, Merck, and Gilead Sciences, </a:t>
            </a:r>
            <a:r>
              <a:rPr lang="en-US" sz="1000" b="1">
                <a:solidFill>
                  <a:schemeClr val="tx1"/>
                </a:solidFill>
                <a:latin typeface="Arial"/>
                <a:cs typeface="Arial"/>
              </a:rPr>
              <a:t>MR</a:t>
            </a:r>
            <a:r>
              <a:rPr lang="en-US" sz="1000">
                <a:solidFill>
                  <a:schemeClr val="tx1"/>
                </a:solidFill>
                <a:latin typeface="Arial"/>
                <a:cs typeface="Arial"/>
              </a:rPr>
              <a:t> is a consultant for </a:t>
            </a:r>
            <a:r>
              <a:rPr lang="en-US" sz="1000" err="1">
                <a:solidFill>
                  <a:schemeClr val="tx1"/>
                </a:solidFill>
                <a:latin typeface="Arial"/>
                <a:cs typeface="Arial"/>
              </a:rPr>
              <a:t>ViiV</a:t>
            </a:r>
            <a:r>
              <a:rPr lang="en-US" sz="1000">
                <a:solidFill>
                  <a:schemeClr val="tx1"/>
                </a:solidFill>
                <a:latin typeface="Arial"/>
                <a:cs typeface="Arial"/>
              </a:rPr>
              <a:t> Healthcare, Gilead Sciences, and Merck and received research funding from these companies, </a:t>
            </a:r>
            <a:r>
              <a:rPr lang="en-US" sz="1000" b="1">
                <a:solidFill>
                  <a:schemeClr val="tx1"/>
                </a:solidFill>
                <a:latin typeface="Arial"/>
                <a:cs typeface="Arial"/>
              </a:rPr>
              <a:t>SS</a:t>
            </a:r>
            <a:r>
              <a:rPr lang="en-US" sz="1000">
                <a:solidFill>
                  <a:schemeClr val="tx1"/>
                </a:solidFill>
                <a:latin typeface="Arial"/>
                <a:cs typeface="Arial"/>
              </a:rPr>
              <a:t> serves on the Medical Advisory Board for Gilead Sciences and is a Speaker for Gilead Sciences. </a:t>
            </a:r>
            <a:endParaRPr lang="en-US" sz="1000">
              <a:solidFill>
                <a:srgbClr val="231F20"/>
              </a:solidFill>
              <a:latin typeface="Arial"/>
              <a:cs typeface="Arial"/>
            </a:endParaRPr>
          </a:p>
        </p:txBody>
      </p:sp>
      <p:cxnSp>
        <p:nvCxnSpPr>
          <p:cNvPr id="5" name="Straight Connector 4">
            <a:extLst>
              <a:ext uri="{FF2B5EF4-FFF2-40B4-BE49-F238E27FC236}">
                <a16:creationId xmlns:a16="http://schemas.microsoft.com/office/drawing/2014/main" id="{A84C18D0-0AC4-96F7-2ED4-0F4AF4C634F4}"/>
              </a:ext>
            </a:extLst>
          </p:cNvPr>
          <p:cNvCxnSpPr>
            <a:cxnSpLocks/>
          </p:cNvCxnSpPr>
          <p:nvPr/>
        </p:nvCxnSpPr>
        <p:spPr>
          <a:xfrm>
            <a:off x="1162519" y="4824676"/>
            <a:ext cx="8100220" cy="0"/>
          </a:xfrm>
          <a:prstGeom prst="line">
            <a:avLst/>
          </a:prstGeom>
          <a:ln w="28575">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E13FEB16-1CCA-0079-92A8-D659B56C9CC9}"/>
              </a:ext>
            </a:extLst>
          </p:cNvPr>
          <p:cNvCxnSpPr>
            <a:cxnSpLocks/>
          </p:cNvCxnSpPr>
          <p:nvPr/>
        </p:nvCxnSpPr>
        <p:spPr>
          <a:xfrm>
            <a:off x="1193338" y="9006038"/>
            <a:ext cx="8100220" cy="0"/>
          </a:xfrm>
          <a:prstGeom prst="line">
            <a:avLst/>
          </a:prstGeom>
          <a:ln w="28575">
            <a:solidFill>
              <a:schemeClr val="accent3"/>
            </a:solidFill>
          </a:ln>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id="{7E1A90E9-DE07-F739-1A2B-50AE4A3FF910}"/>
              </a:ext>
            </a:extLst>
          </p:cNvPr>
          <p:cNvSpPr/>
          <p:nvPr/>
        </p:nvSpPr>
        <p:spPr>
          <a:xfrm>
            <a:off x="34855520" y="498681"/>
            <a:ext cx="3288309" cy="2097944"/>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object 4">
            <a:extLst>
              <a:ext uri="{FF2B5EF4-FFF2-40B4-BE49-F238E27FC236}">
                <a16:creationId xmlns:a16="http://schemas.microsoft.com/office/drawing/2014/main" id="{88B5DE23-0D50-ABD4-AE3E-C15E45596B8B}"/>
              </a:ext>
            </a:extLst>
          </p:cNvPr>
          <p:cNvSpPr txBox="1"/>
          <p:nvPr/>
        </p:nvSpPr>
        <p:spPr>
          <a:xfrm>
            <a:off x="37113667" y="2140197"/>
            <a:ext cx="1730926" cy="829903"/>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a:solidFill>
                  <a:prstClr val="black"/>
                </a:solidFill>
              </a14:hiddenLine>
            </a:ext>
          </a:extLst>
        </p:spPr>
        <p:txBody>
          <a:bodyPr vert="horz" wrap="square" lIns="0" tIns="23543" rIns="0" bIns="0" rtlCol="0">
            <a:noAutofit/>
          </a:bodyPr>
          <a:lstStyle>
            <a:defPPr>
              <a:defRPr kern="0"/>
            </a:defPPr>
          </a:lstStyle>
          <a:p>
            <a:pPr marL="25993" algn="l">
              <a:spcBef>
                <a:spcPts val="203"/>
              </a:spcBef>
            </a:pPr>
            <a:r>
              <a:rPr lang="en-US" sz="1029" dirty="0">
                <a:solidFill>
                  <a:schemeClr val="bg1"/>
                </a:solidFill>
                <a:latin typeface="Arial" panose="020B0604020202020204" pitchFamily="34" charset="0"/>
                <a:cs typeface="Arial" panose="020B0604020202020204" pitchFamily="34" charset="0"/>
              </a:rPr>
              <a:t>Copies of this poster are for personal use only and may not be reproduced without written permission of the authors</a:t>
            </a:r>
          </a:p>
        </p:txBody>
      </p:sp>
      <p:sp>
        <p:nvSpPr>
          <p:cNvPr id="15" name="object 4">
            <a:extLst>
              <a:ext uri="{FF2B5EF4-FFF2-40B4-BE49-F238E27FC236}">
                <a16:creationId xmlns:a16="http://schemas.microsoft.com/office/drawing/2014/main" id="{65F6CC8E-4D84-AAF8-8AC6-4D5FA5464421}"/>
              </a:ext>
            </a:extLst>
          </p:cNvPr>
          <p:cNvSpPr txBox="1"/>
          <p:nvPr/>
        </p:nvSpPr>
        <p:spPr>
          <a:xfrm>
            <a:off x="36085022" y="485864"/>
            <a:ext cx="1894108" cy="997252"/>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a:solidFill>
                  <a:prstClr val="black"/>
                </a:solidFill>
              </a14:hiddenLine>
            </a:ext>
          </a:extLst>
        </p:spPr>
        <p:txBody>
          <a:bodyPr vert="horz" wrap="square" lIns="0" tIns="23543" rIns="0" bIns="0" rtlCol="0">
            <a:noAutofit/>
          </a:bodyPr>
          <a:lstStyle>
            <a:defPPr>
              <a:defRPr kern="0"/>
            </a:defPPr>
          </a:lstStyle>
          <a:p>
            <a:pPr algn="r" eaLnBrk="1" fontAlgn="base" hangingPunct="1">
              <a:spcBef>
                <a:spcPct val="0"/>
              </a:spcBef>
              <a:spcAft>
                <a:spcPct val="0"/>
              </a:spcAft>
            </a:pPr>
            <a:r>
              <a:rPr lang="en-US" sz="1029" b="1">
                <a:solidFill>
                  <a:schemeClr val="bg1"/>
                </a:solidFill>
                <a:latin typeface="Arial" panose="020B0604020202020204" pitchFamily="34" charset="0"/>
                <a:cs typeface="Arial" panose="020B0604020202020204" pitchFamily="34" charset="0"/>
              </a:rPr>
              <a:t>Richard Elion</a:t>
            </a:r>
          </a:p>
          <a:p>
            <a:pPr algn="r" eaLnBrk="1" fontAlgn="base" hangingPunct="1">
              <a:spcBef>
                <a:spcPct val="0"/>
              </a:spcBef>
              <a:spcAft>
                <a:spcPct val="0"/>
              </a:spcAft>
            </a:pPr>
            <a:r>
              <a:rPr lang="en-US" sz="1029">
                <a:solidFill>
                  <a:schemeClr val="bg1"/>
                </a:solidFill>
                <a:latin typeface="Arial" panose="020B0604020202020204" pitchFamily="34" charset="0"/>
                <a:cs typeface="Arial" panose="020B0604020202020204" pitchFamily="34" charset="0"/>
              </a:rPr>
              <a:t>rickelion@gmail.com</a:t>
            </a:r>
            <a:br>
              <a:rPr lang="en-US" sz="1029">
                <a:solidFill>
                  <a:schemeClr val="bg1"/>
                </a:solidFill>
                <a:latin typeface="Arial" panose="020B0604020202020204" pitchFamily="34" charset="0"/>
                <a:cs typeface="Arial" panose="020B0604020202020204" pitchFamily="34" charset="0"/>
              </a:rPr>
            </a:br>
            <a:r>
              <a:rPr lang="en-US" sz="1029">
                <a:solidFill>
                  <a:schemeClr val="bg1"/>
                </a:solidFill>
                <a:latin typeface="Arial" panose="020B0604020202020204" pitchFamily="34" charset="0"/>
                <a:cs typeface="Arial" panose="020B0604020202020204" pitchFamily="34" charset="0"/>
              </a:rPr>
              <a:t>Tel: 202-270-5331</a:t>
            </a:r>
          </a:p>
        </p:txBody>
      </p:sp>
      <p:sp>
        <p:nvSpPr>
          <p:cNvPr id="25" name="object 17">
            <a:extLst>
              <a:ext uri="{FF2B5EF4-FFF2-40B4-BE49-F238E27FC236}">
                <a16:creationId xmlns:a16="http://schemas.microsoft.com/office/drawing/2014/main" id="{9BD1E1A4-C424-88B0-6487-FEC419481170}"/>
              </a:ext>
            </a:extLst>
          </p:cNvPr>
          <p:cNvSpPr txBox="1"/>
          <p:nvPr/>
        </p:nvSpPr>
        <p:spPr>
          <a:xfrm>
            <a:off x="10294731" y="3509830"/>
            <a:ext cx="8951144" cy="464549"/>
          </a:xfrm>
          <a:prstGeom prst="rect">
            <a:avLst/>
          </a:prstGeom>
          <a:solidFill>
            <a:schemeClr val="accent3"/>
          </a:solidFill>
          <a:ln>
            <a:solidFill>
              <a:schemeClr val="accent3"/>
            </a:solidFill>
          </a:ln>
        </p:spPr>
        <p:txBody>
          <a:bodyPr vert="horz" wrap="square" lIns="126749" tIns="38026" rIns="126749" bIns="38026" rtlCol="0" anchor="ctr" anchorCtr="0">
            <a:noAutofit/>
          </a:bodyPr>
          <a:lstStyle/>
          <a:p>
            <a:pPr marL="110912">
              <a:spcBef>
                <a:spcPts val="168"/>
              </a:spcBef>
            </a:pPr>
            <a:r>
              <a:rPr lang="en-US" sz="2032" b="1">
                <a:solidFill>
                  <a:srgbClr val="FFFFFF"/>
                </a:solidFill>
                <a:latin typeface="Arial"/>
                <a:cs typeface="Arial"/>
              </a:rPr>
              <a:t>Methods (continued)</a:t>
            </a:r>
            <a:endParaRPr sz="2032">
              <a:latin typeface="Arial"/>
              <a:cs typeface="Arial"/>
            </a:endParaRPr>
          </a:p>
        </p:txBody>
      </p:sp>
      <p:sp>
        <p:nvSpPr>
          <p:cNvPr id="24" name="object 17">
            <a:extLst>
              <a:ext uri="{FF2B5EF4-FFF2-40B4-BE49-F238E27FC236}">
                <a16:creationId xmlns:a16="http://schemas.microsoft.com/office/drawing/2014/main" id="{15E315EF-57C2-17D7-91EC-4F509754CB2C}"/>
              </a:ext>
            </a:extLst>
          </p:cNvPr>
          <p:cNvSpPr txBox="1"/>
          <p:nvPr/>
        </p:nvSpPr>
        <p:spPr>
          <a:xfrm>
            <a:off x="10301941" y="10437271"/>
            <a:ext cx="8951144" cy="464549"/>
          </a:xfrm>
          <a:prstGeom prst="rect">
            <a:avLst/>
          </a:prstGeom>
          <a:solidFill>
            <a:schemeClr val="accent3"/>
          </a:solidFill>
          <a:ln>
            <a:solidFill>
              <a:schemeClr val="accent3"/>
            </a:solidFill>
          </a:ln>
        </p:spPr>
        <p:txBody>
          <a:bodyPr vert="horz" wrap="square" lIns="126749" tIns="38026" rIns="126749" bIns="38026" rtlCol="0" anchor="ctr" anchorCtr="0">
            <a:noAutofit/>
          </a:bodyPr>
          <a:lstStyle/>
          <a:p>
            <a:pPr marL="110912">
              <a:spcBef>
                <a:spcPts val="168"/>
              </a:spcBef>
            </a:pPr>
            <a:r>
              <a:rPr lang="en-US" sz="2032" b="1">
                <a:solidFill>
                  <a:srgbClr val="FFFFFF"/>
                </a:solidFill>
                <a:latin typeface="Arial"/>
                <a:cs typeface="Arial"/>
              </a:rPr>
              <a:t>Results</a:t>
            </a:r>
            <a:endParaRPr sz="2032">
              <a:latin typeface="Arial"/>
              <a:cs typeface="Arial"/>
            </a:endParaRPr>
          </a:p>
        </p:txBody>
      </p:sp>
      <p:sp>
        <p:nvSpPr>
          <p:cNvPr id="30" name="object 36">
            <a:extLst>
              <a:ext uri="{FF2B5EF4-FFF2-40B4-BE49-F238E27FC236}">
                <a16:creationId xmlns:a16="http://schemas.microsoft.com/office/drawing/2014/main" id="{10F393F6-7585-3BA4-C156-2BCD56F5693D}"/>
              </a:ext>
            </a:extLst>
          </p:cNvPr>
          <p:cNvSpPr txBox="1"/>
          <p:nvPr/>
        </p:nvSpPr>
        <p:spPr>
          <a:xfrm>
            <a:off x="19801631" y="4128965"/>
            <a:ext cx="8918744" cy="273921"/>
          </a:xfrm>
          <a:prstGeom prst="rect">
            <a:avLst/>
          </a:prstGeom>
        </p:spPr>
        <p:txBody>
          <a:bodyPr vert="horz" wrap="square" lIns="0" tIns="0" rIns="0" bIns="0" rtlCol="0">
            <a:spAutoFit/>
          </a:bodyPr>
          <a:lstStyle/>
          <a:p>
            <a:pPr algn="l">
              <a:lnSpc>
                <a:spcPct val="100000"/>
              </a:lnSpc>
            </a:pPr>
            <a:r>
              <a:rPr sz="1780" b="1" spc="-28">
                <a:solidFill>
                  <a:schemeClr val="accent3"/>
                </a:solidFill>
                <a:latin typeface="Arial"/>
                <a:cs typeface="Arial"/>
              </a:rPr>
              <a:t>Table</a:t>
            </a:r>
            <a:r>
              <a:rPr lang="en-US" sz="1780" b="1" spc="-28">
                <a:solidFill>
                  <a:schemeClr val="accent3"/>
                </a:solidFill>
                <a:latin typeface="Arial"/>
                <a:cs typeface="Arial"/>
              </a:rPr>
              <a:t> 1.</a:t>
            </a:r>
            <a:r>
              <a:rPr sz="1780" b="1" spc="-28">
                <a:solidFill>
                  <a:schemeClr val="accent3"/>
                </a:solidFill>
                <a:latin typeface="Arial"/>
                <a:cs typeface="Arial"/>
              </a:rPr>
              <a:t> </a:t>
            </a:r>
            <a:r>
              <a:rPr lang="en-US" sz="1780" b="1" spc="-28">
                <a:solidFill>
                  <a:schemeClr val="accent3"/>
                </a:solidFill>
                <a:latin typeface="Arial"/>
                <a:cs typeface="Arial"/>
              </a:rPr>
              <a:t>Demographic and Clinical Characteristics by VF</a:t>
            </a:r>
            <a:endParaRPr sz="1397">
              <a:solidFill>
                <a:schemeClr val="accent3"/>
              </a:solidFill>
              <a:latin typeface="Arial"/>
              <a:cs typeface="Arial"/>
            </a:endParaRPr>
          </a:p>
        </p:txBody>
      </p:sp>
      <p:sp>
        <p:nvSpPr>
          <p:cNvPr id="31" name="object 17">
            <a:extLst>
              <a:ext uri="{FF2B5EF4-FFF2-40B4-BE49-F238E27FC236}">
                <a16:creationId xmlns:a16="http://schemas.microsoft.com/office/drawing/2014/main" id="{5C13F210-28AC-D31C-4B3E-F7637D6942C1}"/>
              </a:ext>
            </a:extLst>
          </p:cNvPr>
          <p:cNvSpPr txBox="1"/>
          <p:nvPr/>
        </p:nvSpPr>
        <p:spPr>
          <a:xfrm>
            <a:off x="786308" y="14958020"/>
            <a:ext cx="8951144" cy="464549"/>
          </a:xfrm>
          <a:prstGeom prst="rect">
            <a:avLst/>
          </a:prstGeom>
          <a:solidFill>
            <a:schemeClr val="accent3"/>
          </a:solidFill>
          <a:ln>
            <a:solidFill>
              <a:schemeClr val="accent3"/>
            </a:solidFill>
          </a:ln>
        </p:spPr>
        <p:txBody>
          <a:bodyPr vert="horz" wrap="square" lIns="126749" tIns="38026" rIns="126749" bIns="38026" rtlCol="0" anchor="ctr" anchorCtr="0">
            <a:noAutofit/>
          </a:bodyPr>
          <a:lstStyle/>
          <a:p>
            <a:pPr marL="110912">
              <a:spcBef>
                <a:spcPts val="168"/>
              </a:spcBef>
            </a:pPr>
            <a:r>
              <a:rPr lang="en-US" sz="2032" b="1">
                <a:solidFill>
                  <a:srgbClr val="FFFFFF"/>
                </a:solidFill>
                <a:latin typeface="Arial"/>
                <a:cs typeface="Arial"/>
              </a:rPr>
              <a:t>Methods</a:t>
            </a:r>
            <a:endParaRPr sz="2032">
              <a:latin typeface="Arial"/>
              <a:cs typeface="Arial"/>
            </a:endParaRPr>
          </a:p>
        </p:txBody>
      </p:sp>
      <p:sp>
        <p:nvSpPr>
          <p:cNvPr id="32" name="object 51">
            <a:extLst>
              <a:ext uri="{FF2B5EF4-FFF2-40B4-BE49-F238E27FC236}">
                <a16:creationId xmlns:a16="http://schemas.microsoft.com/office/drawing/2014/main" id="{94FCBB5A-4C9A-2B97-8F8A-684A73405C0F}"/>
              </a:ext>
            </a:extLst>
          </p:cNvPr>
          <p:cNvSpPr txBox="1"/>
          <p:nvPr/>
        </p:nvSpPr>
        <p:spPr>
          <a:xfrm>
            <a:off x="786308" y="15546935"/>
            <a:ext cx="8958901" cy="4122354"/>
          </a:xfrm>
          <a:prstGeom prst="rect">
            <a:avLst/>
          </a:prstGeom>
        </p:spPr>
        <p:txBody>
          <a:bodyPr vert="horz" wrap="square" lIns="0" tIns="18486" rIns="0" bIns="0" rtlCol="0">
            <a:spAutoFit/>
          </a:bodyPr>
          <a:lstStyle/>
          <a:p>
            <a:pPr lvl="0">
              <a:lnSpc>
                <a:spcPct val="150000"/>
              </a:lnSpc>
            </a:pPr>
            <a:r>
              <a:rPr lang="en-US" b="1" dirty="0">
                <a:latin typeface="Arial" panose="020B0604020202020204" pitchFamily="34" charset="0"/>
                <a:cs typeface="Arial" panose="020B0604020202020204" pitchFamily="34" charset="0"/>
              </a:rPr>
              <a:t>Data source: </a:t>
            </a:r>
            <a:r>
              <a:rPr lang="en-US" dirty="0">
                <a:solidFill>
                  <a:srgbClr val="1E1E1E"/>
                </a:solidFill>
                <a:latin typeface="Arial"/>
                <a:cs typeface="Arial"/>
              </a:rPr>
              <a:t>Retrospective EMR and dispensing data from the Trio Health HIV network in the U.S. population, as well as </a:t>
            </a:r>
            <a:r>
              <a:rPr lang="en-US" dirty="0" err="1">
                <a:solidFill>
                  <a:srgbClr val="1E1E1E"/>
                </a:solidFill>
                <a:latin typeface="Arial"/>
                <a:cs typeface="Arial"/>
              </a:rPr>
              <a:t>Labcorp</a:t>
            </a:r>
            <a:r>
              <a:rPr lang="en-US" dirty="0">
                <a:solidFill>
                  <a:srgbClr val="1E1E1E"/>
                </a:solidFill>
                <a:latin typeface="Arial"/>
                <a:cs typeface="Arial"/>
              </a:rPr>
              <a:t> HIV genotypic resistance data. </a:t>
            </a:r>
          </a:p>
          <a:p>
            <a:pPr lvl="0">
              <a:lnSpc>
                <a:spcPct val="150000"/>
              </a:lnSpc>
            </a:pPr>
            <a:endParaRPr lang="en-US" b="1" dirty="0">
              <a:solidFill>
                <a:srgbClr val="1E1E1E"/>
              </a:solidFill>
              <a:latin typeface="Arial"/>
              <a:cs typeface="Arial"/>
            </a:endParaRPr>
          </a:p>
          <a:p>
            <a:pPr lvl="0">
              <a:lnSpc>
                <a:spcPct val="150000"/>
              </a:lnSpc>
            </a:pPr>
            <a:r>
              <a:rPr lang="en-US" b="1" dirty="0">
                <a:latin typeface="Arial" panose="020B0604020202020204" pitchFamily="34" charset="0"/>
                <a:cs typeface="Arial" panose="020B0604020202020204" pitchFamily="34" charset="0"/>
              </a:rPr>
              <a:t>Inclusion Criteria</a:t>
            </a:r>
            <a:r>
              <a:rPr lang="en-US" dirty="0">
                <a:latin typeface="Arial" panose="020B0604020202020204" pitchFamily="34" charset="0"/>
                <a:cs typeface="Arial" panose="020B0604020202020204" pitchFamily="34" charset="0"/>
              </a:rPr>
              <a:t>:</a:t>
            </a:r>
          </a:p>
          <a:p>
            <a:pPr marL="915286" lvl="2" indent="-463692" algn="l">
              <a:lnSpc>
                <a:spcPct val="150000"/>
              </a:lnSpc>
              <a:buFont typeface="Arial" panose="020B0604020202020204" pitchFamily="34" charset="0"/>
              <a:buChar char="•"/>
              <a:defRPr/>
            </a:pPr>
            <a:r>
              <a:rPr lang="en-US" dirty="0">
                <a:latin typeface="Arial" panose="020B0604020202020204" pitchFamily="34" charset="0"/>
                <a:cs typeface="Arial" panose="020B0604020202020204" pitchFamily="34" charset="0"/>
              </a:rPr>
              <a:t>Age ≥ 18 years old</a:t>
            </a:r>
          </a:p>
          <a:p>
            <a:pPr marL="915286" lvl="2" indent="-463692" algn="l">
              <a:lnSpc>
                <a:spcPct val="150000"/>
              </a:lnSpc>
              <a:buFont typeface="Arial" panose="020B0604020202020204" pitchFamily="34" charset="0"/>
              <a:buChar char="•"/>
              <a:defRPr/>
            </a:pPr>
            <a:r>
              <a:rPr lang="en-US" dirty="0">
                <a:latin typeface="Arial" panose="020B0604020202020204" pitchFamily="34" charset="0"/>
                <a:cs typeface="Arial" panose="020B0604020202020204" pitchFamily="34" charset="0"/>
              </a:rPr>
              <a:t>HIV diagnosis via ICD codes, antibody/antigen testing, viral load, or resistance </a:t>
            </a:r>
          </a:p>
          <a:p>
            <a:pPr marL="915286" lvl="2" indent="-463692" algn="l">
              <a:lnSpc>
                <a:spcPct val="150000"/>
              </a:lnSpc>
              <a:buFont typeface="Arial" panose="020B0604020202020204" pitchFamily="34" charset="0"/>
              <a:buChar char="•"/>
              <a:defRPr/>
            </a:pPr>
            <a:r>
              <a:rPr lang="en-US" dirty="0">
                <a:latin typeface="Arial" panose="020B0604020202020204" pitchFamily="34" charset="0"/>
                <a:cs typeface="Arial" panose="020B0604020202020204" pitchFamily="34" charset="0"/>
              </a:rPr>
              <a:t>Virally Suppressed (VS) (VL &lt;200 copies/mL) at initiation of CR </a:t>
            </a:r>
          </a:p>
          <a:p>
            <a:pPr marL="915286" lvl="2" indent="-463692" algn="l">
              <a:lnSpc>
                <a:spcPct val="150000"/>
              </a:lnSpc>
              <a:buFont typeface="Arial" panose="020B0604020202020204" pitchFamily="34" charset="0"/>
              <a:buChar char="•"/>
              <a:defRPr/>
            </a:pPr>
            <a:r>
              <a:rPr lang="en-US" dirty="0">
                <a:latin typeface="Arial" panose="020B0604020202020204" pitchFamily="34" charset="0"/>
                <a:cs typeface="Arial" panose="020B0604020202020204" pitchFamily="34" charset="0"/>
              </a:rPr>
              <a:t>Complex regimen (CR) started between January 2016-November 2023</a:t>
            </a:r>
          </a:p>
          <a:p>
            <a:pPr marL="915286" lvl="2" indent="-463692" algn="l">
              <a:lnSpc>
                <a:spcPct val="150000"/>
              </a:lnSpc>
              <a:buFont typeface="Arial" panose="020B0604020202020204" pitchFamily="34" charset="0"/>
              <a:buChar char="•"/>
              <a:defRPr/>
            </a:pPr>
            <a:r>
              <a:rPr lang="en-US" dirty="0">
                <a:latin typeface="Arial" panose="020B0604020202020204" pitchFamily="34" charset="0"/>
                <a:cs typeface="Arial" panose="020B0604020202020204" pitchFamily="34" charset="0"/>
              </a:rPr>
              <a:t>≥ 6 months on CR regimen (defined from last prescription) </a:t>
            </a:r>
          </a:p>
          <a:p>
            <a:pPr marL="915286" lvl="2" indent="-463692" algn="l">
              <a:lnSpc>
                <a:spcPct val="150000"/>
              </a:lnSpc>
              <a:buFont typeface="Arial" panose="020B0604020202020204" pitchFamily="34" charset="0"/>
              <a:buChar char="•"/>
              <a:defRPr/>
            </a:pPr>
            <a:r>
              <a:rPr lang="en-US" dirty="0">
                <a:latin typeface="Arial" panose="020B0604020202020204" pitchFamily="34" charset="0"/>
                <a:cs typeface="Arial" panose="020B0604020202020204" pitchFamily="34" charset="0"/>
              </a:rPr>
              <a:t>≥ 1 year of follow-up from CR initiation </a:t>
            </a:r>
          </a:p>
        </p:txBody>
      </p:sp>
      <p:graphicFrame>
        <p:nvGraphicFramePr>
          <p:cNvPr id="40" name="Table 39">
            <a:extLst>
              <a:ext uri="{FF2B5EF4-FFF2-40B4-BE49-F238E27FC236}">
                <a16:creationId xmlns:a16="http://schemas.microsoft.com/office/drawing/2014/main" id="{82DE0DE9-5780-8474-A5A9-E0A8B51FADB9}"/>
              </a:ext>
            </a:extLst>
          </p:cNvPr>
          <p:cNvGraphicFramePr>
            <a:graphicFrameLocks noGrp="1"/>
          </p:cNvGraphicFramePr>
          <p:nvPr>
            <p:extLst>
              <p:ext uri="{D42A27DB-BD31-4B8C-83A1-F6EECF244321}">
                <p14:modId xmlns:p14="http://schemas.microsoft.com/office/powerpoint/2010/main" val="3234693065"/>
              </p:ext>
            </p:extLst>
          </p:nvPr>
        </p:nvGraphicFramePr>
        <p:xfrm>
          <a:off x="19758140" y="4434857"/>
          <a:ext cx="9133692" cy="9635235"/>
        </p:xfrm>
        <a:graphic>
          <a:graphicData uri="http://schemas.openxmlformats.org/drawingml/2006/table">
            <a:tbl>
              <a:tblPr firstRow="1" firstCol="1" bandRow="1"/>
              <a:tblGrid>
                <a:gridCol w="1808472">
                  <a:extLst>
                    <a:ext uri="{9D8B030D-6E8A-4147-A177-3AD203B41FA5}">
                      <a16:colId xmlns:a16="http://schemas.microsoft.com/office/drawing/2014/main" val="2590538121"/>
                    </a:ext>
                  </a:extLst>
                </a:gridCol>
                <a:gridCol w="1846832">
                  <a:extLst>
                    <a:ext uri="{9D8B030D-6E8A-4147-A177-3AD203B41FA5}">
                      <a16:colId xmlns:a16="http://schemas.microsoft.com/office/drawing/2014/main" val="3443118015"/>
                    </a:ext>
                  </a:extLst>
                </a:gridCol>
                <a:gridCol w="1846832">
                  <a:extLst>
                    <a:ext uri="{9D8B030D-6E8A-4147-A177-3AD203B41FA5}">
                      <a16:colId xmlns:a16="http://schemas.microsoft.com/office/drawing/2014/main" val="2849266309"/>
                    </a:ext>
                  </a:extLst>
                </a:gridCol>
                <a:gridCol w="1835872">
                  <a:extLst>
                    <a:ext uri="{9D8B030D-6E8A-4147-A177-3AD203B41FA5}">
                      <a16:colId xmlns:a16="http://schemas.microsoft.com/office/drawing/2014/main" val="84153644"/>
                    </a:ext>
                  </a:extLst>
                </a:gridCol>
                <a:gridCol w="1795684">
                  <a:extLst>
                    <a:ext uri="{9D8B030D-6E8A-4147-A177-3AD203B41FA5}">
                      <a16:colId xmlns:a16="http://schemas.microsoft.com/office/drawing/2014/main" val="3913527361"/>
                    </a:ext>
                  </a:extLst>
                </a:gridCol>
              </a:tblGrid>
              <a:tr h="1076451">
                <a:tc rowSpan="2" gridSpan="2">
                  <a:txBody>
                    <a:bodyPr/>
                    <a:lstStyle/>
                    <a:p>
                      <a:pPr marL="0" marR="0">
                        <a:lnSpc>
                          <a:spcPct val="115000"/>
                        </a:lnSpc>
                        <a:spcAft>
                          <a:spcPts val="800"/>
                        </a:spcAft>
                        <a:buNone/>
                      </a:pPr>
                      <a:endParaRPr lang="en-US" sz="1800" kern="10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solidFill>
                  </a:tcPr>
                </a:tc>
                <a:tc rowSpan="2" hMerge="1">
                  <a:txBody>
                    <a:bodyPr/>
                    <a:lstStyle/>
                    <a:p>
                      <a:endParaRPr lang="en-US"/>
                    </a:p>
                  </a:txBody>
                  <a:tcPr/>
                </a:tc>
                <a:tc>
                  <a:txBody>
                    <a:bodyPr/>
                    <a:lstStyle/>
                    <a:p>
                      <a:pPr marL="0" marR="0" algn="ctr">
                        <a:lnSpc>
                          <a:spcPct val="115000"/>
                        </a:lnSpc>
                        <a:spcAft>
                          <a:spcPts val="800"/>
                        </a:spcAft>
                        <a:buNone/>
                      </a:pPr>
                      <a:r>
                        <a:rPr lang="en-US" sz="1800" b="1" kern="0">
                          <a:solidFill>
                            <a:schemeClr val="bg1"/>
                          </a:solidFill>
                          <a:effectLst/>
                          <a:latin typeface="Arial" panose="020B0604020202020204" pitchFamily="34" charset="0"/>
                          <a:ea typeface="Times New Roman" panose="02020603050405020304" pitchFamily="18" charset="0"/>
                          <a:cs typeface="Arial" panose="020B0604020202020204" pitchFamily="34" charset="0"/>
                        </a:rPr>
                        <a:t>All</a:t>
                      </a:r>
                      <a:br>
                        <a:rPr lang="en-US" sz="1800" b="1" kern="0">
                          <a:solidFill>
                            <a:schemeClr val="bg1"/>
                          </a:solidFill>
                          <a:effectLst/>
                          <a:latin typeface="Arial" panose="020B0604020202020204" pitchFamily="34" charset="0"/>
                          <a:ea typeface="Times New Roman" panose="02020603050405020304" pitchFamily="18" charset="0"/>
                          <a:cs typeface="Arial" panose="020B0604020202020204" pitchFamily="34" charset="0"/>
                        </a:rPr>
                      </a:br>
                      <a:r>
                        <a:rPr lang="en-US" sz="1800" b="1" kern="0">
                          <a:solidFill>
                            <a:schemeClr val="bg1"/>
                          </a:solidFill>
                          <a:effectLst/>
                          <a:latin typeface="Arial" panose="020B0604020202020204" pitchFamily="34" charset="0"/>
                          <a:ea typeface="Times New Roman" panose="02020603050405020304" pitchFamily="18" charset="0"/>
                          <a:cs typeface="Arial" panose="020B0604020202020204" pitchFamily="34" charset="0"/>
                        </a:rPr>
                        <a:t>N = 3,320</a:t>
                      </a:r>
                      <a:endParaRPr lang="en-US" sz="1800" kern="100">
                        <a:solidFill>
                          <a:schemeClr val="bg1"/>
                        </a:solidFill>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solidFill>
                  </a:tcPr>
                </a:tc>
                <a:tc>
                  <a:txBody>
                    <a:bodyPr/>
                    <a:lstStyle/>
                    <a:p>
                      <a:pPr marL="0" marR="0" algn="ctr">
                        <a:lnSpc>
                          <a:spcPct val="115000"/>
                        </a:lnSpc>
                        <a:spcAft>
                          <a:spcPts val="800"/>
                        </a:spcAft>
                        <a:buNone/>
                      </a:pPr>
                      <a:r>
                        <a:rPr lang="en-US" sz="1800" b="1" kern="0">
                          <a:solidFill>
                            <a:schemeClr val="bg1"/>
                          </a:solidFill>
                          <a:effectLst/>
                          <a:latin typeface="Arial" panose="020B0604020202020204" pitchFamily="34" charset="0"/>
                          <a:ea typeface="Times New Roman" panose="02020603050405020304" pitchFamily="18" charset="0"/>
                          <a:cs typeface="Arial" panose="020B0604020202020204" pitchFamily="34" charset="0"/>
                        </a:rPr>
                        <a:t>No Viral Failure at Last Obs.</a:t>
                      </a:r>
                      <a:br>
                        <a:rPr lang="en-US" sz="1800" b="1" kern="0">
                          <a:solidFill>
                            <a:schemeClr val="bg1"/>
                          </a:solidFill>
                          <a:effectLst/>
                          <a:latin typeface="Arial" panose="020B0604020202020204" pitchFamily="34" charset="0"/>
                          <a:ea typeface="Times New Roman" panose="02020603050405020304" pitchFamily="18" charset="0"/>
                          <a:cs typeface="Arial" panose="020B0604020202020204" pitchFamily="34" charset="0"/>
                        </a:rPr>
                      </a:br>
                      <a:r>
                        <a:rPr lang="en-US" sz="1800" b="1" kern="0">
                          <a:solidFill>
                            <a:schemeClr val="bg1"/>
                          </a:solidFill>
                          <a:effectLst/>
                          <a:latin typeface="Arial" panose="020B0604020202020204" pitchFamily="34" charset="0"/>
                          <a:ea typeface="Times New Roman" panose="02020603050405020304" pitchFamily="18" charset="0"/>
                          <a:cs typeface="Arial" panose="020B0604020202020204" pitchFamily="34" charset="0"/>
                        </a:rPr>
                        <a:t>N = 3,199</a:t>
                      </a:r>
                      <a:endParaRPr lang="en-US" sz="1800" kern="100">
                        <a:solidFill>
                          <a:schemeClr val="bg1"/>
                        </a:solidFill>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solidFill>
                  </a:tcPr>
                </a:tc>
                <a:tc>
                  <a:txBody>
                    <a:bodyPr/>
                    <a:lstStyle/>
                    <a:p>
                      <a:pPr marL="0" marR="0" algn="ctr">
                        <a:lnSpc>
                          <a:spcPct val="115000"/>
                        </a:lnSpc>
                        <a:spcAft>
                          <a:spcPts val="800"/>
                        </a:spcAft>
                        <a:buNone/>
                      </a:pPr>
                      <a:r>
                        <a:rPr lang="en-US" sz="1800" b="1" kern="0">
                          <a:solidFill>
                            <a:schemeClr val="bg1"/>
                          </a:solidFill>
                          <a:effectLst/>
                          <a:latin typeface="Arial" panose="020B0604020202020204" pitchFamily="34" charset="0"/>
                          <a:ea typeface="Times New Roman" panose="02020603050405020304" pitchFamily="18" charset="0"/>
                          <a:cs typeface="Arial" panose="020B0604020202020204" pitchFamily="34" charset="0"/>
                        </a:rPr>
                        <a:t>Viral Failure at Last Obs.</a:t>
                      </a:r>
                      <a:br>
                        <a:rPr lang="en-US" sz="1800" b="1" kern="0">
                          <a:solidFill>
                            <a:schemeClr val="bg1"/>
                          </a:solidFill>
                          <a:effectLst/>
                          <a:latin typeface="Arial" panose="020B0604020202020204" pitchFamily="34" charset="0"/>
                          <a:ea typeface="Times New Roman" panose="02020603050405020304" pitchFamily="18" charset="0"/>
                          <a:cs typeface="Arial" panose="020B0604020202020204" pitchFamily="34" charset="0"/>
                        </a:rPr>
                      </a:br>
                      <a:r>
                        <a:rPr lang="en-US" sz="1800" b="1" kern="0">
                          <a:solidFill>
                            <a:schemeClr val="bg1"/>
                          </a:solidFill>
                          <a:effectLst/>
                          <a:latin typeface="Arial" panose="020B0604020202020204" pitchFamily="34" charset="0"/>
                          <a:ea typeface="Times New Roman" panose="02020603050405020304" pitchFamily="18" charset="0"/>
                          <a:cs typeface="Arial" panose="020B0604020202020204" pitchFamily="34" charset="0"/>
                        </a:rPr>
                        <a:t>N = 121</a:t>
                      </a:r>
                      <a:endParaRPr lang="en-US" sz="1800" kern="100">
                        <a:solidFill>
                          <a:schemeClr val="bg1"/>
                        </a:solidFill>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solidFill>
                  </a:tcPr>
                </a:tc>
                <a:extLst>
                  <a:ext uri="{0D108BD9-81ED-4DB2-BD59-A6C34878D82A}">
                    <a16:rowId xmlns:a16="http://schemas.microsoft.com/office/drawing/2014/main" val="4096443571"/>
                  </a:ext>
                </a:extLst>
              </a:tr>
              <a:tr h="251596">
                <a:tc gridSpan="2" vMerge="1">
                  <a:txBody>
                    <a:bodyPr/>
                    <a:lstStyle/>
                    <a:p>
                      <a:pPr marL="0" marR="0">
                        <a:lnSpc>
                          <a:spcPct val="115000"/>
                        </a:lnSpc>
                        <a:spcAft>
                          <a:spcPts val="800"/>
                        </a:spcAft>
                        <a:buNone/>
                      </a:pPr>
                      <a:endParaRPr lang="en-US" sz="1800" kern="10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solidFill>
                  </a:tcPr>
                </a:tc>
                <a:tc hMerge="1" vMerge="1">
                  <a:txBody>
                    <a:bodyPr/>
                    <a:lstStyle/>
                    <a:p>
                      <a:endParaRPr lang="en-US"/>
                    </a:p>
                  </a:txBody>
                  <a:tcPr/>
                </a:tc>
                <a:tc gridSpan="3">
                  <a:txBody>
                    <a:bodyPr/>
                    <a:lstStyle/>
                    <a:p>
                      <a:pPr marL="0" marR="0" lvl="0" indent="0" algn="ctr" defTabSz="914400" eaLnBrk="1" fontAlgn="auto" latinLnBrk="0" hangingPunct="1">
                        <a:lnSpc>
                          <a:spcPct val="115000"/>
                        </a:lnSpc>
                        <a:spcBef>
                          <a:spcPts val="0"/>
                        </a:spcBef>
                        <a:spcAft>
                          <a:spcPts val="800"/>
                        </a:spcAft>
                        <a:buClrTx/>
                        <a:buSzTx/>
                        <a:buFontTx/>
                        <a:buNone/>
                        <a:tabLst/>
                        <a:defRPr/>
                      </a:pPr>
                      <a:r>
                        <a:rPr lang="en-US" sz="1800" kern="0">
                          <a:solidFill>
                            <a:schemeClr val="bg1"/>
                          </a:solidFill>
                          <a:effectLst/>
                          <a:latin typeface="Arial" panose="020B0604020202020204" pitchFamily="34" charset="0"/>
                          <a:ea typeface="Times New Roman" panose="02020603050405020304" pitchFamily="18" charset="0"/>
                          <a:cs typeface="Arial" panose="020B0604020202020204" pitchFamily="34" charset="0"/>
                        </a:rPr>
                        <a:t>N (%) unless specified </a:t>
                      </a:r>
                      <a:endParaRPr lang="en-US" sz="1800" kern="100">
                        <a:solidFill>
                          <a:schemeClr val="bg1"/>
                        </a:solidFill>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solidFill>
                  </a:tcPr>
                </a:tc>
                <a:tc hMerge="1">
                  <a:txBody>
                    <a:bodyPr/>
                    <a:lstStyle/>
                    <a:p>
                      <a:pPr marL="0" marR="0" algn="ctr">
                        <a:lnSpc>
                          <a:spcPct val="115000"/>
                        </a:lnSpc>
                        <a:spcAft>
                          <a:spcPts val="800"/>
                        </a:spcAft>
                        <a:buNone/>
                      </a:pPr>
                      <a:endParaRPr lang="en-US" sz="1800" kern="10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solidFill>
                  </a:tcPr>
                </a:tc>
                <a:tc hMerge="1">
                  <a:txBody>
                    <a:bodyPr/>
                    <a:lstStyle/>
                    <a:p>
                      <a:pPr marL="0" marR="0" algn="ctr">
                        <a:lnSpc>
                          <a:spcPct val="115000"/>
                        </a:lnSpc>
                        <a:spcAft>
                          <a:spcPts val="800"/>
                        </a:spcAft>
                        <a:buNone/>
                      </a:pPr>
                      <a:endParaRPr lang="en-US" sz="1800" kern="10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solidFill>
                  </a:tcPr>
                </a:tc>
                <a:extLst>
                  <a:ext uri="{0D108BD9-81ED-4DB2-BD59-A6C34878D82A}">
                    <a16:rowId xmlns:a16="http://schemas.microsoft.com/office/drawing/2014/main" val="1033699825"/>
                  </a:ext>
                </a:extLst>
              </a:tr>
              <a:tr h="251596">
                <a:tc gridSpan="2">
                  <a:txBody>
                    <a:bodyPr/>
                    <a:lstStyle/>
                    <a:p>
                      <a:pPr marL="0" marR="0">
                        <a:lnSpc>
                          <a:spcPct val="115000"/>
                        </a:lnSpc>
                        <a:spcAft>
                          <a:spcPts val="800"/>
                        </a:spcAft>
                        <a:buNone/>
                      </a:pPr>
                      <a:r>
                        <a:rPr lang="en-US" sz="1800" b="1" kern="0">
                          <a:solidFill>
                            <a:srgbClr val="000000"/>
                          </a:solidFill>
                          <a:effectLst/>
                          <a:latin typeface="Arial" panose="020B0604020202020204" pitchFamily="34" charset="0"/>
                          <a:ea typeface="Times New Roman" panose="02020603050405020304" pitchFamily="18" charset="0"/>
                          <a:cs typeface="Arial" panose="020B0604020202020204" pitchFamily="34" charset="0"/>
                        </a:rPr>
                        <a:t>Baseline age, mean (SD), years</a:t>
                      </a:r>
                      <a:endParaRPr lang="en-US" sz="1800" b="1" kern="10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a:txBody>
                    <a:bodyPr/>
                    <a:lstStyle/>
                    <a:p>
                      <a:pPr marL="0" marR="0" algn="ctr">
                        <a:lnSpc>
                          <a:spcPct val="115000"/>
                        </a:lnSpc>
                        <a:spcAft>
                          <a:spcPts val="800"/>
                        </a:spcAft>
                        <a:buNone/>
                      </a:pPr>
                      <a:r>
                        <a:rPr lang="en-US" sz="1800" kern="0">
                          <a:solidFill>
                            <a:srgbClr val="000000"/>
                          </a:solidFill>
                          <a:effectLst/>
                          <a:latin typeface="Arial" panose="020B0604020202020204" pitchFamily="34" charset="0"/>
                          <a:ea typeface="Times New Roman" panose="02020603050405020304" pitchFamily="18" charset="0"/>
                          <a:cs typeface="Arial" panose="020B0604020202020204" pitchFamily="34" charset="0"/>
                        </a:rPr>
                        <a:t>50.6 (12)</a:t>
                      </a:r>
                      <a:endParaRPr lang="en-US" sz="1800" kern="10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1800" kern="0">
                          <a:solidFill>
                            <a:srgbClr val="000000"/>
                          </a:solidFill>
                          <a:effectLst/>
                          <a:latin typeface="Arial" panose="020B0604020202020204" pitchFamily="34" charset="0"/>
                          <a:ea typeface="Times New Roman" panose="02020603050405020304" pitchFamily="18" charset="0"/>
                          <a:cs typeface="Arial" panose="020B0604020202020204" pitchFamily="34" charset="0"/>
                        </a:rPr>
                        <a:t>50.8 (11)</a:t>
                      </a:r>
                      <a:endParaRPr lang="en-US" sz="1800" kern="10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1800" kern="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47.4 (13)</a:t>
                      </a:r>
                      <a:r>
                        <a:rPr lang="en-US" sz="1800" b="1" kern="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a:t>
                      </a:r>
                      <a:endParaRPr lang="en-US" sz="1800" b="1" kern="100" dirty="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074827683"/>
                  </a:ext>
                </a:extLst>
              </a:tr>
              <a:tr h="251596">
                <a:tc gridSpan="2">
                  <a:txBody>
                    <a:bodyPr/>
                    <a:lstStyle/>
                    <a:p>
                      <a:pPr marL="0" marR="0">
                        <a:lnSpc>
                          <a:spcPct val="115000"/>
                        </a:lnSpc>
                        <a:spcAft>
                          <a:spcPts val="800"/>
                        </a:spcAft>
                        <a:buNone/>
                      </a:pPr>
                      <a:r>
                        <a:rPr lang="en-US" sz="1800" b="1" kern="0">
                          <a:solidFill>
                            <a:srgbClr val="000000"/>
                          </a:solidFill>
                          <a:effectLst/>
                          <a:latin typeface="Arial" panose="020B0604020202020204" pitchFamily="34" charset="0"/>
                          <a:ea typeface="Times New Roman" panose="02020603050405020304" pitchFamily="18" charset="0"/>
                          <a:cs typeface="Arial" panose="020B0604020202020204" pitchFamily="34" charset="0"/>
                        </a:rPr>
                        <a:t>Male</a:t>
                      </a:r>
                      <a:endParaRPr lang="en-US" sz="1800" b="1" kern="10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a:txBody>
                    <a:bodyPr/>
                    <a:lstStyle/>
                    <a:p>
                      <a:pPr marL="0" marR="0" algn="ctr">
                        <a:lnSpc>
                          <a:spcPct val="115000"/>
                        </a:lnSpc>
                        <a:spcAft>
                          <a:spcPts val="800"/>
                        </a:spcAft>
                        <a:buNone/>
                      </a:pPr>
                      <a:r>
                        <a:rPr lang="en-US" sz="1800" kern="0">
                          <a:solidFill>
                            <a:srgbClr val="000000"/>
                          </a:solidFill>
                          <a:effectLst/>
                          <a:latin typeface="Arial" panose="020B0604020202020204" pitchFamily="34" charset="0"/>
                          <a:ea typeface="Times New Roman" panose="02020603050405020304" pitchFamily="18" charset="0"/>
                          <a:cs typeface="Arial" panose="020B0604020202020204" pitchFamily="34" charset="0"/>
                        </a:rPr>
                        <a:t>2,551 (77)</a:t>
                      </a:r>
                      <a:endParaRPr lang="en-US" sz="1800" kern="10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1800" kern="0">
                          <a:solidFill>
                            <a:srgbClr val="000000"/>
                          </a:solidFill>
                          <a:effectLst/>
                          <a:latin typeface="Arial" panose="020B0604020202020204" pitchFamily="34" charset="0"/>
                          <a:ea typeface="Times New Roman" panose="02020603050405020304" pitchFamily="18" charset="0"/>
                          <a:cs typeface="Arial" panose="020B0604020202020204" pitchFamily="34" charset="0"/>
                        </a:rPr>
                        <a:t>2,461 (77)</a:t>
                      </a:r>
                      <a:endParaRPr lang="en-US" sz="1800" kern="10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1800" kern="0">
                          <a:solidFill>
                            <a:srgbClr val="000000"/>
                          </a:solidFill>
                          <a:effectLst/>
                          <a:latin typeface="Arial" panose="020B0604020202020204" pitchFamily="34" charset="0"/>
                          <a:ea typeface="Times New Roman" panose="02020603050405020304" pitchFamily="18" charset="0"/>
                          <a:cs typeface="Arial" panose="020B0604020202020204" pitchFamily="34" charset="0"/>
                        </a:rPr>
                        <a:t>90 (74)</a:t>
                      </a:r>
                      <a:endParaRPr lang="en-US" sz="1800" kern="10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443546275"/>
                  </a:ext>
                </a:extLst>
              </a:tr>
              <a:tr h="801499">
                <a:tc rowSpan="3">
                  <a:txBody>
                    <a:bodyPr/>
                    <a:lstStyle/>
                    <a:p>
                      <a:pPr marL="0" marR="0">
                        <a:lnSpc>
                          <a:spcPct val="115000"/>
                        </a:lnSpc>
                        <a:spcAft>
                          <a:spcPts val="800"/>
                        </a:spcAft>
                        <a:buNone/>
                      </a:pPr>
                      <a:r>
                        <a:rPr lang="en-US" sz="1800" b="1" kern="0">
                          <a:solidFill>
                            <a:srgbClr val="000000"/>
                          </a:solidFill>
                          <a:effectLst/>
                          <a:latin typeface="Arial" panose="020B0604020202020204" pitchFamily="34" charset="0"/>
                          <a:ea typeface="Times New Roman" panose="02020603050405020304" pitchFamily="18" charset="0"/>
                          <a:cs typeface="Arial" panose="020B0604020202020204" pitchFamily="34" charset="0"/>
                        </a:rPr>
                        <a:t>Race</a:t>
                      </a:r>
                      <a:endParaRPr lang="en-US" sz="1800" b="1" kern="10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15000"/>
                        </a:lnSpc>
                        <a:spcAft>
                          <a:spcPts val="800"/>
                        </a:spcAft>
                        <a:buNone/>
                      </a:pPr>
                      <a:r>
                        <a:rPr lang="en-US" sz="1800" b="1" kern="0">
                          <a:solidFill>
                            <a:srgbClr val="000000"/>
                          </a:solidFill>
                          <a:effectLst/>
                          <a:latin typeface="Arial" panose="020B0604020202020204" pitchFamily="34" charset="0"/>
                          <a:ea typeface="Times New Roman" panose="02020603050405020304" pitchFamily="18" charset="0"/>
                          <a:cs typeface="Arial" panose="020B0604020202020204" pitchFamily="34" charset="0"/>
                        </a:rPr>
                        <a:t>Black or African American</a:t>
                      </a:r>
                      <a:endParaRPr lang="en-US" sz="1800" b="1" kern="10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1800" kern="0">
                          <a:solidFill>
                            <a:srgbClr val="000000"/>
                          </a:solidFill>
                          <a:effectLst/>
                          <a:latin typeface="Arial" panose="020B0604020202020204" pitchFamily="34" charset="0"/>
                          <a:ea typeface="Times New Roman" panose="02020603050405020304" pitchFamily="18" charset="0"/>
                          <a:cs typeface="Arial" panose="020B0604020202020204" pitchFamily="34" charset="0"/>
                        </a:rPr>
                        <a:t>1,618 (49)</a:t>
                      </a:r>
                      <a:endParaRPr lang="en-US" sz="1800" kern="10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1800" kern="0">
                          <a:solidFill>
                            <a:srgbClr val="000000"/>
                          </a:solidFill>
                          <a:effectLst/>
                          <a:latin typeface="Arial" panose="020B0604020202020204" pitchFamily="34" charset="0"/>
                          <a:ea typeface="Times New Roman" panose="02020603050405020304" pitchFamily="18" charset="0"/>
                          <a:cs typeface="Arial" panose="020B0604020202020204" pitchFamily="34" charset="0"/>
                        </a:rPr>
                        <a:t>1,542 (48)</a:t>
                      </a:r>
                      <a:endParaRPr lang="en-US" sz="1800" kern="10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1800" kern="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76 (63)</a:t>
                      </a:r>
                      <a:r>
                        <a:rPr lang="en-US" sz="1800" b="1" kern="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a:t>
                      </a:r>
                      <a:endParaRPr lang="en-US" sz="1800" b="1" kern="100" dirty="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125399594"/>
                  </a:ext>
                </a:extLst>
              </a:tr>
              <a:tr h="251596">
                <a:tc vMerge="1">
                  <a:txBody>
                    <a:bodyPr/>
                    <a:lstStyle/>
                    <a:p>
                      <a:endParaRPr lang="en-US"/>
                    </a:p>
                  </a:txBody>
                  <a:tcPr/>
                </a:tc>
                <a:tc>
                  <a:txBody>
                    <a:bodyPr/>
                    <a:lstStyle/>
                    <a:p>
                      <a:pPr marL="0" marR="0">
                        <a:lnSpc>
                          <a:spcPct val="115000"/>
                        </a:lnSpc>
                        <a:spcAft>
                          <a:spcPts val="800"/>
                        </a:spcAft>
                        <a:buNone/>
                      </a:pPr>
                      <a:r>
                        <a:rPr lang="en-US" sz="1800" b="1" kern="0">
                          <a:solidFill>
                            <a:srgbClr val="000000"/>
                          </a:solidFill>
                          <a:effectLst/>
                          <a:latin typeface="Arial" panose="020B0604020202020204" pitchFamily="34" charset="0"/>
                          <a:ea typeface="Times New Roman" panose="02020603050405020304" pitchFamily="18" charset="0"/>
                          <a:cs typeface="Arial" panose="020B0604020202020204" pitchFamily="34" charset="0"/>
                        </a:rPr>
                        <a:t>White</a:t>
                      </a:r>
                      <a:endParaRPr lang="en-US" sz="1800" b="1" kern="10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1800" kern="0">
                          <a:solidFill>
                            <a:srgbClr val="000000"/>
                          </a:solidFill>
                          <a:effectLst/>
                          <a:latin typeface="Arial" panose="020B0604020202020204" pitchFamily="34" charset="0"/>
                          <a:ea typeface="Times New Roman" panose="02020603050405020304" pitchFamily="18" charset="0"/>
                          <a:cs typeface="Arial" panose="020B0604020202020204" pitchFamily="34" charset="0"/>
                        </a:rPr>
                        <a:t>1,415 (43)</a:t>
                      </a:r>
                      <a:endParaRPr lang="en-US" sz="1800" kern="10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1800" kern="0">
                          <a:solidFill>
                            <a:srgbClr val="000000"/>
                          </a:solidFill>
                          <a:effectLst/>
                          <a:latin typeface="Arial" panose="020B0604020202020204" pitchFamily="34" charset="0"/>
                          <a:ea typeface="Times New Roman" panose="02020603050405020304" pitchFamily="18" charset="0"/>
                          <a:cs typeface="Arial" panose="020B0604020202020204" pitchFamily="34" charset="0"/>
                        </a:rPr>
                        <a:t>1,376 (43)</a:t>
                      </a:r>
                      <a:endParaRPr lang="en-US" sz="1800" kern="10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1800" kern="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39 (32)</a:t>
                      </a:r>
                      <a:r>
                        <a:rPr lang="en-US" sz="1800" b="1" kern="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a:t>
                      </a:r>
                      <a:endParaRPr lang="en-US" sz="1800" b="1" kern="100" dirty="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77718321"/>
                  </a:ext>
                </a:extLst>
              </a:tr>
              <a:tr h="251596">
                <a:tc vMerge="1">
                  <a:txBody>
                    <a:bodyPr/>
                    <a:lstStyle/>
                    <a:p>
                      <a:endParaRPr lang="en-US"/>
                    </a:p>
                  </a:txBody>
                  <a:tcPr/>
                </a:tc>
                <a:tc>
                  <a:txBody>
                    <a:bodyPr/>
                    <a:lstStyle/>
                    <a:p>
                      <a:pPr marL="0" marR="0">
                        <a:lnSpc>
                          <a:spcPct val="115000"/>
                        </a:lnSpc>
                        <a:spcAft>
                          <a:spcPts val="800"/>
                        </a:spcAft>
                        <a:buNone/>
                      </a:pPr>
                      <a:r>
                        <a:rPr lang="en-US" sz="1800" b="1" kern="0">
                          <a:solidFill>
                            <a:srgbClr val="000000"/>
                          </a:solidFill>
                          <a:effectLst/>
                          <a:latin typeface="Arial" panose="020B0604020202020204" pitchFamily="34" charset="0"/>
                          <a:ea typeface="Times New Roman" panose="02020603050405020304" pitchFamily="18" charset="0"/>
                          <a:cs typeface="Arial" panose="020B0604020202020204" pitchFamily="34" charset="0"/>
                        </a:rPr>
                        <a:t>Other</a:t>
                      </a:r>
                      <a:endParaRPr lang="en-US" sz="1800" b="1" kern="10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1800" kern="0">
                          <a:solidFill>
                            <a:srgbClr val="000000"/>
                          </a:solidFill>
                          <a:effectLst/>
                          <a:latin typeface="Arial" panose="020B0604020202020204" pitchFamily="34" charset="0"/>
                          <a:ea typeface="Times New Roman" panose="02020603050405020304" pitchFamily="18" charset="0"/>
                          <a:cs typeface="Arial" panose="020B0604020202020204" pitchFamily="34" charset="0"/>
                        </a:rPr>
                        <a:t>287 (9)</a:t>
                      </a:r>
                      <a:endParaRPr lang="en-US" sz="1800" kern="10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1800" kern="0">
                          <a:solidFill>
                            <a:srgbClr val="000000"/>
                          </a:solidFill>
                          <a:effectLst/>
                          <a:latin typeface="Arial" panose="020B0604020202020204" pitchFamily="34" charset="0"/>
                          <a:ea typeface="Times New Roman" panose="02020603050405020304" pitchFamily="18" charset="0"/>
                          <a:cs typeface="Arial" panose="020B0604020202020204" pitchFamily="34" charset="0"/>
                        </a:rPr>
                        <a:t>281 (9)</a:t>
                      </a:r>
                      <a:endParaRPr lang="en-US" sz="1800" kern="10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1800" kern="0">
                          <a:solidFill>
                            <a:srgbClr val="000000"/>
                          </a:solidFill>
                          <a:effectLst/>
                          <a:latin typeface="Arial" panose="020B0604020202020204" pitchFamily="34" charset="0"/>
                          <a:ea typeface="Times New Roman" panose="02020603050405020304" pitchFamily="18" charset="0"/>
                          <a:cs typeface="Arial" panose="020B0604020202020204" pitchFamily="34" charset="0"/>
                        </a:rPr>
                        <a:t>6 (5)</a:t>
                      </a:r>
                      <a:endParaRPr lang="en-US" sz="1800" kern="10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707988843"/>
                  </a:ext>
                </a:extLst>
              </a:tr>
              <a:tr h="801499">
                <a:tc gridSpan="2">
                  <a:txBody>
                    <a:bodyPr/>
                    <a:lstStyle/>
                    <a:p>
                      <a:pPr marL="0" marR="0">
                        <a:lnSpc>
                          <a:spcPct val="115000"/>
                        </a:lnSpc>
                        <a:spcAft>
                          <a:spcPts val="800"/>
                        </a:spcAft>
                        <a:buNone/>
                      </a:pPr>
                      <a:r>
                        <a:rPr lang="en-US" sz="1800" b="1">
                          <a:solidFill>
                            <a:schemeClr val="tx1"/>
                          </a:solidFill>
                          <a:effectLst/>
                          <a:latin typeface="Arial" panose="020B0604020202020204" pitchFamily="34" charset="0"/>
                          <a:ea typeface="+mn-ea"/>
                          <a:cs typeface="Arial" panose="020B0604020202020204" pitchFamily="34" charset="0"/>
                        </a:rPr>
                        <a:t>Overweight or obese at baseline (body mass index [BMI] ≥ 25 kg/m</a:t>
                      </a:r>
                      <a:r>
                        <a:rPr lang="en-US" sz="1800" b="1" baseline="30000">
                          <a:solidFill>
                            <a:schemeClr val="tx1"/>
                          </a:solidFill>
                          <a:effectLst/>
                          <a:latin typeface="Arial" panose="020B0604020202020204" pitchFamily="34" charset="0"/>
                          <a:ea typeface="+mn-ea"/>
                          <a:cs typeface="Arial" panose="020B0604020202020204" pitchFamily="34" charset="0"/>
                        </a:rPr>
                        <a:t>2</a:t>
                      </a:r>
                      <a:endParaRPr lang="en-US" sz="1800" b="1" kern="10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a:txBody>
                    <a:bodyPr/>
                    <a:lstStyle/>
                    <a:p>
                      <a:pPr marL="0" marR="0" algn="ctr">
                        <a:lnSpc>
                          <a:spcPct val="115000"/>
                        </a:lnSpc>
                        <a:spcAft>
                          <a:spcPts val="800"/>
                        </a:spcAft>
                        <a:buNone/>
                      </a:pPr>
                      <a:r>
                        <a:rPr lang="en-US" sz="1800">
                          <a:solidFill>
                            <a:srgbClr val="000000"/>
                          </a:solidFill>
                          <a:effectLst/>
                          <a:latin typeface="Arial" panose="020B0604020202020204" pitchFamily="34" charset="0"/>
                          <a:ea typeface="Times New Roman" panose="02020603050405020304" pitchFamily="18" charset="0"/>
                          <a:cs typeface="Arial" panose="020B0604020202020204" pitchFamily="34" charset="0"/>
                        </a:rPr>
                        <a:t>n=1858</a:t>
                      </a:r>
                    </a:p>
                    <a:p>
                      <a:pPr marL="0" marR="0" algn="ctr">
                        <a:lnSpc>
                          <a:spcPct val="115000"/>
                        </a:lnSpc>
                        <a:spcAft>
                          <a:spcPts val="800"/>
                        </a:spcAft>
                        <a:buNone/>
                      </a:pPr>
                      <a:r>
                        <a:rPr lang="en-US" sz="1800">
                          <a:solidFill>
                            <a:srgbClr val="000000"/>
                          </a:solidFill>
                          <a:effectLst/>
                          <a:latin typeface="Arial" panose="020B0604020202020204" pitchFamily="34" charset="0"/>
                          <a:ea typeface="Times New Roman" panose="02020603050405020304" pitchFamily="18" charset="0"/>
                          <a:cs typeface="Arial" panose="020B0604020202020204" pitchFamily="34" charset="0"/>
                        </a:rPr>
                        <a:t>1275 (69)</a:t>
                      </a:r>
                      <a:endParaRPr lang="en-US" sz="180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1800">
                          <a:solidFill>
                            <a:srgbClr val="000000"/>
                          </a:solidFill>
                          <a:effectLst/>
                          <a:latin typeface="Arial" panose="020B0604020202020204" pitchFamily="34" charset="0"/>
                          <a:ea typeface="Times New Roman" panose="02020603050405020304" pitchFamily="18" charset="0"/>
                          <a:cs typeface="Arial" panose="020B0604020202020204" pitchFamily="34" charset="0"/>
                        </a:rPr>
                        <a:t>n=1788</a:t>
                      </a:r>
                    </a:p>
                    <a:p>
                      <a:pPr marL="0" marR="0" algn="ctr">
                        <a:lnSpc>
                          <a:spcPct val="115000"/>
                        </a:lnSpc>
                        <a:spcAft>
                          <a:spcPts val="800"/>
                        </a:spcAft>
                        <a:buNone/>
                      </a:pPr>
                      <a:r>
                        <a:rPr lang="en-US" sz="1800">
                          <a:solidFill>
                            <a:srgbClr val="000000"/>
                          </a:solidFill>
                          <a:effectLst/>
                          <a:latin typeface="Arial" panose="020B0604020202020204" pitchFamily="34" charset="0"/>
                          <a:ea typeface="Times New Roman" panose="02020603050405020304" pitchFamily="18" charset="0"/>
                          <a:cs typeface="Arial" panose="020B0604020202020204" pitchFamily="34" charset="0"/>
                        </a:rPr>
                        <a:t>1231 (69)</a:t>
                      </a:r>
                      <a:endParaRPr lang="en-US" sz="180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1800">
                          <a:solidFill>
                            <a:srgbClr val="000000"/>
                          </a:solidFill>
                          <a:effectLst/>
                          <a:latin typeface="Arial" panose="020B0604020202020204" pitchFamily="34" charset="0"/>
                          <a:ea typeface="Times New Roman" panose="02020603050405020304" pitchFamily="18" charset="0"/>
                          <a:cs typeface="Arial" panose="020B0604020202020204" pitchFamily="34" charset="0"/>
                        </a:rPr>
                        <a:t>n=70</a:t>
                      </a:r>
                    </a:p>
                    <a:p>
                      <a:pPr marL="0" marR="0" algn="ctr">
                        <a:lnSpc>
                          <a:spcPct val="115000"/>
                        </a:lnSpc>
                        <a:spcAft>
                          <a:spcPts val="800"/>
                        </a:spcAft>
                        <a:buNone/>
                      </a:pPr>
                      <a:r>
                        <a:rPr lang="en-US" sz="1800">
                          <a:solidFill>
                            <a:srgbClr val="000000"/>
                          </a:solidFill>
                          <a:effectLst/>
                          <a:latin typeface="Arial" panose="020B0604020202020204" pitchFamily="34" charset="0"/>
                          <a:ea typeface="Times New Roman" panose="02020603050405020304" pitchFamily="18" charset="0"/>
                          <a:cs typeface="Arial" panose="020B0604020202020204" pitchFamily="34" charset="0"/>
                        </a:rPr>
                        <a:t>44 (63)</a:t>
                      </a:r>
                      <a:endParaRPr lang="en-US" sz="180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18925857"/>
                  </a:ext>
                </a:extLst>
              </a:tr>
              <a:tr h="526548">
                <a:tc gridSpan="2">
                  <a:txBody>
                    <a:bodyPr/>
                    <a:lstStyle/>
                    <a:p>
                      <a:pPr marL="0" marR="0">
                        <a:lnSpc>
                          <a:spcPct val="115000"/>
                        </a:lnSpc>
                        <a:spcAft>
                          <a:spcPts val="800"/>
                        </a:spcAft>
                        <a:buNone/>
                      </a:pPr>
                      <a:r>
                        <a:rPr lang="en-US" sz="1800" b="1" kern="0">
                          <a:solidFill>
                            <a:srgbClr val="000000"/>
                          </a:solidFill>
                          <a:effectLst/>
                          <a:latin typeface="Arial" panose="020B0604020202020204" pitchFamily="34" charset="0"/>
                          <a:ea typeface="Times New Roman" panose="02020603050405020304" pitchFamily="18" charset="0"/>
                          <a:cs typeface="Arial" panose="020B0604020202020204" pitchFamily="34" charset="0"/>
                        </a:rPr>
                        <a:t>Time Virally Suppressed prior to index, mean (SD), days</a:t>
                      </a:r>
                      <a:endParaRPr lang="en-US" sz="1800" b="1" kern="10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a:txBody>
                    <a:bodyPr/>
                    <a:lstStyle/>
                    <a:p>
                      <a:pPr marL="0" marR="0" algn="ctr">
                        <a:lnSpc>
                          <a:spcPct val="115000"/>
                        </a:lnSpc>
                        <a:spcAft>
                          <a:spcPts val="800"/>
                        </a:spcAft>
                        <a:buNone/>
                      </a:pPr>
                      <a:r>
                        <a:rPr lang="en-US" sz="1800" kern="0">
                          <a:solidFill>
                            <a:srgbClr val="000000"/>
                          </a:solidFill>
                          <a:effectLst/>
                          <a:latin typeface="Arial" panose="020B0604020202020204" pitchFamily="34" charset="0"/>
                          <a:ea typeface="Times New Roman" panose="02020603050405020304" pitchFamily="18" charset="0"/>
                          <a:cs typeface="Arial" panose="020B0604020202020204" pitchFamily="34" charset="0"/>
                        </a:rPr>
                        <a:t>666.5 (621)</a:t>
                      </a:r>
                      <a:endParaRPr lang="en-US" sz="1800" kern="10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1800" kern="0">
                          <a:solidFill>
                            <a:srgbClr val="000000"/>
                          </a:solidFill>
                          <a:effectLst/>
                          <a:latin typeface="Arial" panose="020B0604020202020204" pitchFamily="34" charset="0"/>
                          <a:ea typeface="Times New Roman" panose="02020603050405020304" pitchFamily="18" charset="0"/>
                          <a:cs typeface="Arial" panose="020B0604020202020204" pitchFamily="34" charset="0"/>
                        </a:rPr>
                        <a:t>679.4 (625)</a:t>
                      </a:r>
                      <a:endParaRPr lang="en-US" sz="1800" kern="10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1800" kern="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325.7 (396)</a:t>
                      </a:r>
                      <a:r>
                        <a:rPr lang="en-US" sz="1800" b="1" kern="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a:t>
                      </a:r>
                      <a:endParaRPr lang="en-US" sz="1800" b="1" kern="100" dirty="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97017185"/>
                  </a:ext>
                </a:extLst>
              </a:tr>
              <a:tr h="582793">
                <a:tc gridSpan="2">
                  <a:txBody>
                    <a:bodyPr/>
                    <a:lstStyle/>
                    <a:p>
                      <a:pPr marL="0" marR="0">
                        <a:lnSpc>
                          <a:spcPct val="115000"/>
                        </a:lnSpc>
                        <a:spcAft>
                          <a:spcPts val="800"/>
                        </a:spcAft>
                        <a:buNone/>
                      </a:pPr>
                      <a:r>
                        <a:rPr lang="en-US" sz="1800" b="1" kern="0">
                          <a:solidFill>
                            <a:srgbClr val="000000"/>
                          </a:solidFill>
                          <a:effectLst/>
                          <a:latin typeface="Arial" panose="020B0604020202020204" pitchFamily="34" charset="0"/>
                          <a:ea typeface="Times New Roman" panose="02020603050405020304" pitchFamily="18" charset="0"/>
                          <a:cs typeface="Arial" panose="020B0604020202020204" pitchFamily="34" charset="0"/>
                        </a:rPr>
                        <a:t>Baseline viral load &lt; 50 copies/mL</a:t>
                      </a:r>
                      <a:endParaRPr lang="en-US" sz="1800" b="1" kern="10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a:txBody>
                    <a:bodyPr/>
                    <a:lstStyle/>
                    <a:p>
                      <a:pPr marL="0" marR="0" algn="ctr">
                        <a:lnSpc>
                          <a:spcPct val="115000"/>
                        </a:lnSpc>
                        <a:spcAft>
                          <a:spcPts val="800"/>
                        </a:spcAft>
                        <a:buNone/>
                      </a:pPr>
                      <a:r>
                        <a:rPr lang="en-US" sz="1800" kern="0">
                          <a:solidFill>
                            <a:srgbClr val="000000"/>
                          </a:solidFill>
                          <a:effectLst/>
                          <a:latin typeface="Arial" panose="020B0604020202020204" pitchFamily="34" charset="0"/>
                          <a:ea typeface="Times New Roman" panose="02020603050405020304" pitchFamily="18" charset="0"/>
                          <a:cs typeface="Arial" panose="020B0604020202020204" pitchFamily="34" charset="0"/>
                        </a:rPr>
                        <a:t>2,836 (85)</a:t>
                      </a:r>
                      <a:endParaRPr lang="en-US" sz="1800" kern="10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1800" kern="0">
                          <a:solidFill>
                            <a:srgbClr val="000000"/>
                          </a:solidFill>
                          <a:effectLst/>
                          <a:latin typeface="Arial" panose="020B0604020202020204" pitchFamily="34" charset="0"/>
                          <a:ea typeface="Times New Roman" panose="02020603050405020304" pitchFamily="18" charset="0"/>
                          <a:cs typeface="Arial" panose="020B0604020202020204" pitchFamily="34" charset="0"/>
                        </a:rPr>
                        <a:t>2,753 (86)</a:t>
                      </a:r>
                      <a:endParaRPr lang="en-US" sz="1800" kern="10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1800" kern="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83 (69)</a:t>
                      </a:r>
                      <a:r>
                        <a:rPr lang="en-US" sz="1800" b="1" kern="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a:t>
                      </a:r>
                      <a:endParaRPr lang="en-US" sz="1800" b="1" kern="100" dirty="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201323273"/>
                  </a:ext>
                </a:extLst>
              </a:tr>
              <a:tr h="251596">
                <a:tc gridSpan="2">
                  <a:txBody>
                    <a:bodyPr/>
                    <a:lstStyle/>
                    <a:p>
                      <a:pPr marL="0" marR="0">
                        <a:lnSpc>
                          <a:spcPct val="115000"/>
                        </a:lnSpc>
                        <a:spcAft>
                          <a:spcPts val="800"/>
                        </a:spcAft>
                        <a:buNone/>
                      </a:pPr>
                      <a:r>
                        <a:rPr lang="en-US" sz="1800" b="1" kern="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Prior failure, within Trio EMR</a:t>
                      </a:r>
                      <a:endParaRPr lang="en-US" sz="1800" b="1" kern="100" dirty="0">
                        <a:solidFill>
                          <a:schemeClr val="tx1"/>
                        </a:solidFill>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a:txBody>
                    <a:bodyPr/>
                    <a:lstStyle/>
                    <a:p>
                      <a:pPr marL="0" marR="0" algn="ctr">
                        <a:lnSpc>
                          <a:spcPct val="115000"/>
                        </a:lnSpc>
                        <a:spcAft>
                          <a:spcPts val="800"/>
                        </a:spcAft>
                        <a:buNone/>
                      </a:pPr>
                      <a:r>
                        <a:rPr lang="en-US" sz="1800" kern="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111 (4)</a:t>
                      </a:r>
                      <a:endParaRPr lang="en-US" sz="1800" kern="100" dirty="0">
                        <a:solidFill>
                          <a:schemeClr val="tx1"/>
                        </a:solidFill>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1800" kern="0">
                          <a:solidFill>
                            <a:srgbClr val="000000"/>
                          </a:solidFill>
                          <a:effectLst/>
                          <a:latin typeface="Arial" panose="020B0604020202020204" pitchFamily="34" charset="0"/>
                          <a:ea typeface="Times New Roman" panose="02020603050405020304" pitchFamily="18" charset="0"/>
                          <a:cs typeface="Arial" panose="020B0604020202020204" pitchFamily="34" charset="0"/>
                        </a:rPr>
                        <a:t>90 (3)</a:t>
                      </a:r>
                      <a:endParaRPr lang="en-US" sz="1800" kern="10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1800" kern="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21 (17)</a:t>
                      </a:r>
                      <a:r>
                        <a:rPr lang="en-US" sz="1800" b="1" kern="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a:t>
                      </a:r>
                      <a:endParaRPr lang="en-US" sz="1800" b="1" kern="100" dirty="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858660854"/>
                  </a:ext>
                </a:extLst>
              </a:tr>
              <a:tr h="526548">
                <a:tc gridSpan="2">
                  <a:txBody>
                    <a:bodyPr/>
                    <a:lstStyle/>
                    <a:p>
                      <a:pPr marL="0" marR="0">
                        <a:lnSpc>
                          <a:spcPct val="115000"/>
                        </a:lnSpc>
                        <a:spcAft>
                          <a:spcPts val="800"/>
                        </a:spcAft>
                        <a:buNone/>
                      </a:pPr>
                      <a:r>
                        <a:rPr lang="en-US" sz="1800" b="1" kern="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Baseline CD4, mean (SD), cells/mm</a:t>
                      </a:r>
                      <a:r>
                        <a:rPr lang="en-US" sz="1800" b="1" kern="0" baseline="300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3</a:t>
                      </a:r>
                      <a:endParaRPr lang="en-US" sz="1800" b="1" kern="100" dirty="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a:txBody>
                    <a:bodyPr/>
                    <a:lstStyle/>
                    <a:p>
                      <a:pPr marL="0" marR="0" algn="ctr">
                        <a:lnSpc>
                          <a:spcPct val="115000"/>
                        </a:lnSpc>
                        <a:spcAft>
                          <a:spcPts val="800"/>
                        </a:spcAft>
                        <a:buNone/>
                      </a:pPr>
                      <a:r>
                        <a:rPr lang="en-US" sz="1800" kern="0">
                          <a:solidFill>
                            <a:srgbClr val="000000"/>
                          </a:solidFill>
                          <a:effectLst/>
                          <a:latin typeface="Arial" panose="020B0604020202020204" pitchFamily="34" charset="0"/>
                          <a:ea typeface="Times New Roman" panose="02020603050405020304" pitchFamily="18" charset="0"/>
                          <a:cs typeface="Arial" panose="020B0604020202020204" pitchFamily="34" charset="0"/>
                        </a:rPr>
                        <a:t>n = 2,797</a:t>
                      </a:r>
                      <a:br>
                        <a:rPr lang="en-US" sz="1800" kern="0">
                          <a:solidFill>
                            <a:srgbClr val="000000"/>
                          </a:solidFill>
                          <a:effectLst/>
                          <a:latin typeface="Arial" panose="020B0604020202020204" pitchFamily="34" charset="0"/>
                          <a:ea typeface="Times New Roman" panose="02020603050405020304" pitchFamily="18" charset="0"/>
                          <a:cs typeface="Arial" panose="020B0604020202020204" pitchFamily="34" charset="0"/>
                        </a:rPr>
                      </a:br>
                      <a:r>
                        <a:rPr lang="en-US" sz="1800" kern="0">
                          <a:solidFill>
                            <a:srgbClr val="000000"/>
                          </a:solidFill>
                          <a:effectLst/>
                          <a:latin typeface="Arial" panose="020B0604020202020204" pitchFamily="34" charset="0"/>
                          <a:ea typeface="Times New Roman" panose="02020603050405020304" pitchFamily="18" charset="0"/>
                          <a:cs typeface="Arial" panose="020B0604020202020204" pitchFamily="34" charset="0"/>
                        </a:rPr>
                        <a:t>586.9 (311)</a:t>
                      </a:r>
                      <a:endParaRPr lang="en-US" sz="1800" kern="10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1800" kern="0">
                          <a:solidFill>
                            <a:srgbClr val="000000"/>
                          </a:solidFill>
                          <a:effectLst/>
                          <a:latin typeface="Arial" panose="020B0604020202020204" pitchFamily="34" charset="0"/>
                          <a:ea typeface="Times New Roman" panose="02020603050405020304" pitchFamily="18" charset="0"/>
                          <a:cs typeface="Arial" panose="020B0604020202020204" pitchFamily="34" charset="0"/>
                        </a:rPr>
                        <a:t>n = 2,690</a:t>
                      </a:r>
                      <a:br>
                        <a:rPr lang="en-US" sz="1800" kern="0">
                          <a:solidFill>
                            <a:srgbClr val="000000"/>
                          </a:solidFill>
                          <a:effectLst/>
                          <a:latin typeface="Arial" panose="020B0604020202020204" pitchFamily="34" charset="0"/>
                          <a:ea typeface="Times New Roman" panose="02020603050405020304" pitchFamily="18" charset="0"/>
                          <a:cs typeface="Arial" panose="020B0604020202020204" pitchFamily="34" charset="0"/>
                        </a:rPr>
                      </a:br>
                      <a:r>
                        <a:rPr lang="en-US" sz="1800" kern="0">
                          <a:solidFill>
                            <a:srgbClr val="000000"/>
                          </a:solidFill>
                          <a:effectLst/>
                          <a:latin typeface="Arial" panose="020B0604020202020204" pitchFamily="34" charset="0"/>
                          <a:ea typeface="Times New Roman" panose="02020603050405020304" pitchFamily="18" charset="0"/>
                          <a:cs typeface="Arial" panose="020B0604020202020204" pitchFamily="34" charset="0"/>
                        </a:rPr>
                        <a:t>592.6 (310)</a:t>
                      </a:r>
                      <a:endParaRPr lang="en-US" sz="1800" kern="10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1800" kern="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n = 107</a:t>
                      </a:r>
                      <a:br>
                        <a:rPr lang="en-US" sz="1800" kern="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br>
                      <a:r>
                        <a:rPr lang="en-US" sz="1800" kern="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443.0 (293)*</a:t>
                      </a:r>
                      <a:endParaRPr lang="en-US" sz="1800" kern="100" dirty="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380922503"/>
                  </a:ext>
                </a:extLst>
              </a:tr>
              <a:tr h="526548">
                <a:tc gridSpan="2">
                  <a:txBody>
                    <a:bodyPr/>
                    <a:lstStyle/>
                    <a:p>
                      <a:pPr marL="0" marR="0">
                        <a:lnSpc>
                          <a:spcPct val="115000"/>
                        </a:lnSpc>
                        <a:spcAft>
                          <a:spcPts val="800"/>
                        </a:spcAft>
                        <a:buNone/>
                      </a:pPr>
                      <a:r>
                        <a:rPr lang="en-US" sz="1800" b="1" kern="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Baseline estimated glomerular filtration rate [eGFR]  &lt;60 mL/min/1.73 m</a:t>
                      </a:r>
                      <a:r>
                        <a:rPr lang="en-US" sz="1800" b="1" kern="0" baseline="300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2</a:t>
                      </a:r>
                      <a:endParaRPr lang="en-US" sz="1800" b="1" kern="100" dirty="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a:txBody>
                    <a:bodyPr/>
                    <a:lstStyle/>
                    <a:p>
                      <a:pPr marL="0" marR="0" algn="ctr">
                        <a:lnSpc>
                          <a:spcPct val="115000"/>
                        </a:lnSpc>
                        <a:spcAft>
                          <a:spcPts val="800"/>
                        </a:spcAft>
                        <a:buNone/>
                      </a:pPr>
                      <a:r>
                        <a:rPr lang="en-US" sz="1800" kern="0">
                          <a:solidFill>
                            <a:srgbClr val="000000"/>
                          </a:solidFill>
                          <a:effectLst/>
                          <a:latin typeface="Arial" panose="020B0604020202020204" pitchFamily="34" charset="0"/>
                          <a:ea typeface="Times New Roman" panose="02020603050405020304" pitchFamily="18" charset="0"/>
                          <a:cs typeface="Arial" panose="020B0604020202020204" pitchFamily="34" charset="0"/>
                        </a:rPr>
                        <a:t>375 (15)</a:t>
                      </a:r>
                      <a:endParaRPr lang="en-US" sz="1800" kern="10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1800" kern="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367 (16)</a:t>
                      </a:r>
                      <a:endParaRPr lang="en-US" sz="1800" kern="100" dirty="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1800" kern="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8 (10)</a:t>
                      </a:r>
                      <a:endParaRPr lang="en-US" sz="1800" kern="100" dirty="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765325377"/>
                  </a:ext>
                </a:extLst>
              </a:tr>
              <a:tr h="251596">
                <a:tc gridSpan="2">
                  <a:txBody>
                    <a:bodyPr/>
                    <a:lstStyle/>
                    <a:p>
                      <a:pPr algn="l" fontAlgn="ctr">
                        <a:buNone/>
                      </a:pPr>
                      <a:r>
                        <a:rPr lang="en-US" sz="1800" b="1" i="0" u="none" strike="noStrike">
                          <a:solidFill>
                            <a:srgbClr val="000000"/>
                          </a:solidFill>
                          <a:effectLst/>
                          <a:latin typeface="Arial" panose="020B0604020202020204" pitchFamily="34" charset="0"/>
                        </a:rPr>
                        <a:t>Neuropsychiatric disorders</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a:txBody>
                    <a:bodyPr/>
                    <a:lstStyle/>
                    <a:p>
                      <a:pPr algn="ctr" fontAlgn="ctr">
                        <a:buNone/>
                      </a:pPr>
                      <a:r>
                        <a:rPr lang="en-US" sz="1800" b="0" i="0" u="none" strike="noStrike">
                          <a:solidFill>
                            <a:srgbClr val="000000"/>
                          </a:solidFill>
                          <a:effectLst/>
                          <a:latin typeface="Arial" panose="020B0604020202020204" pitchFamily="34" charset="0"/>
                        </a:rPr>
                        <a:t>1,161 (35)</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r>
                        <a:rPr lang="en-US" sz="1800" b="0" i="0" u="none" strike="noStrike">
                          <a:solidFill>
                            <a:srgbClr val="000000"/>
                          </a:solidFill>
                          <a:effectLst/>
                          <a:latin typeface="Arial" panose="020B0604020202020204" pitchFamily="34" charset="0"/>
                        </a:rPr>
                        <a:t>1,114 (35)</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r>
                        <a:rPr lang="en-US" sz="1800" b="0" i="0" u="none" strike="noStrike">
                          <a:solidFill>
                            <a:srgbClr val="000000"/>
                          </a:solidFill>
                          <a:effectLst/>
                          <a:latin typeface="Arial" panose="020B0604020202020204" pitchFamily="34" charset="0"/>
                        </a:rPr>
                        <a:t>47 (39)</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838862064"/>
                  </a:ext>
                </a:extLst>
              </a:tr>
              <a:tr h="251596">
                <a:tc gridSpan="2">
                  <a:txBody>
                    <a:bodyPr/>
                    <a:lstStyle/>
                    <a:p>
                      <a:pPr algn="l" fontAlgn="ctr">
                        <a:buNone/>
                      </a:pPr>
                      <a:r>
                        <a:rPr lang="en-US" sz="1800" b="1" i="0" u="none" strike="noStrike">
                          <a:solidFill>
                            <a:srgbClr val="000000"/>
                          </a:solidFill>
                          <a:effectLst/>
                          <a:latin typeface="Arial" panose="020B0604020202020204" pitchFamily="34" charset="0"/>
                        </a:rPr>
                        <a:t>Cardiovascular disease</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a:txBody>
                    <a:bodyPr/>
                    <a:lstStyle/>
                    <a:p>
                      <a:pPr algn="ctr" fontAlgn="ctr">
                        <a:buNone/>
                      </a:pPr>
                      <a:r>
                        <a:rPr lang="en-US" sz="1800" b="0" i="0" u="none" strike="noStrike">
                          <a:solidFill>
                            <a:srgbClr val="000000"/>
                          </a:solidFill>
                          <a:effectLst/>
                          <a:latin typeface="Arial" panose="020B0604020202020204" pitchFamily="34" charset="0"/>
                        </a:rPr>
                        <a:t>1,088 (33)</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r>
                        <a:rPr lang="en-US" sz="1800" b="0" i="0" u="none" strike="noStrike">
                          <a:solidFill>
                            <a:srgbClr val="000000"/>
                          </a:solidFill>
                          <a:effectLst/>
                          <a:latin typeface="Arial" panose="020B0604020202020204" pitchFamily="34" charset="0"/>
                        </a:rPr>
                        <a:t>1,054 (33)</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r>
                        <a:rPr lang="en-US" sz="1800" b="0" i="0" u="none" strike="noStrike">
                          <a:solidFill>
                            <a:srgbClr val="000000"/>
                          </a:solidFill>
                          <a:effectLst/>
                          <a:latin typeface="Arial" panose="020B0604020202020204" pitchFamily="34" charset="0"/>
                        </a:rPr>
                        <a:t>34 (28)</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215799737"/>
                  </a:ext>
                </a:extLst>
              </a:tr>
              <a:tr h="251596">
                <a:tc gridSpan="2">
                  <a:txBody>
                    <a:bodyPr/>
                    <a:lstStyle/>
                    <a:p>
                      <a:pPr algn="l" fontAlgn="ctr">
                        <a:buNone/>
                      </a:pPr>
                      <a:r>
                        <a:rPr lang="en-US" sz="1800" b="1" i="0" u="none" strike="noStrike">
                          <a:solidFill>
                            <a:srgbClr val="000000"/>
                          </a:solidFill>
                          <a:effectLst/>
                          <a:latin typeface="Arial" panose="020B0604020202020204" pitchFamily="34" charset="0"/>
                        </a:rPr>
                        <a:t>Smoking at baseline</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a:txBody>
                    <a:bodyPr/>
                    <a:lstStyle/>
                    <a:p>
                      <a:pPr algn="ctr" fontAlgn="ctr">
                        <a:buNone/>
                      </a:pPr>
                      <a:r>
                        <a:rPr lang="en-US" sz="1800" b="0" i="0" u="none" strike="noStrike">
                          <a:solidFill>
                            <a:srgbClr val="000000"/>
                          </a:solidFill>
                          <a:effectLst/>
                          <a:latin typeface="Arial" panose="020B0604020202020204" pitchFamily="34" charset="0"/>
                        </a:rPr>
                        <a:t>646 (19)</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r>
                        <a:rPr lang="en-US" sz="1800" b="0" i="0" u="none" strike="noStrike" dirty="0">
                          <a:solidFill>
                            <a:srgbClr val="000000"/>
                          </a:solidFill>
                          <a:effectLst/>
                          <a:latin typeface="Arial" panose="020B0604020202020204" pitchFamily="34" charset="0"/>
                        </a:rPr>
                        <a:t>614 (19)</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r>
                        <a:rPr lang="en-US" sz="1800" b="0" i="0" u="none" strike="noStrike" dirty="0">
                          <a:solidFill>
                            <a:srgbClr val="000000"/>
                          </a:solidFill>
                          <a:effectLst/>
                          <a:latin typeface="Arial" panose="020B0604020202020204" pitchFamily="34" charset="0"/>
                        </a:rPr>
                        <a:t>32 (26)</a:t>
                      </a:r>
                      <a:r>
                        <a:rPr lang="en-US" sz="1800" b="1" i="0" u="none" strike="noStrike" dirty="0">
                          <a:solidFill>
                            <a:srgbClr val="000000"/>
                          </a:solidFill>
                          <a:effectLst/>
                          <a:latin typeface="Arial" panose="020B0604020202020204" pitchFamily="34" charset="0"/>
                        </a:rPr>
                        <a:t>*</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753768261"/>
                  </a:ext>
                </a:extLst>
              </a:tr>
              <a:tr h="251596">
                <a:tc gridSpan="2">
                  <a:txBody>
                    <a:bodyPr/>
                    <a:lstStyle/>
                    <a:p>
                      <a:pPr algn="l" fontAlgn="ctr">
                        <a:buNone/>
                      </a:pPr>
                      <a:r>
                        <a:rPr lang="en-US" sz="1800" b="1" i="0" u="none" strike="noStrike">
                          <a:solidFill>
                            <a:srgbClr val="000000"/>
                          </a:solidFill>
                          <a:effectLst/>
                          <a:latin typeface="Arial" panose="020B0604020202020204" pitchFamily="34" charset="0"/>
                        </a:rPr>
                        <a:t>Hyperlipidemia</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a:txBody>
                    <a:bodyPr/>
                    <a:lstStyle/>
                    <a:p>
                      <a:pPr algn="ctr" fontAlgn="ctr">
                        <a:buNone/>
                      </a:pPr>
                      <a:r>
                        <a:rPr lang="en-US" sz="1800" b="0" i="0" u="none" strike="noStrike">
                          <a:solidFill>
                            <a:srgbClr val="000000"/>
                          </a:solidFill>
                          <a:effectLst/>
                          <a:latin typeface="Arial" panose="020B0604020202020204" pitchFamily="34" charset="0"/>
                        </a:rPr>
                        <a:t>615 (19)</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r>
                        <a:rPr lang="en-US" sz="1800" b="0" i="0" u="none" strike="noStrike">
                          <a:solidFill>
                            <a:srgbClr val="000000"/>
                          </a:solidFill>
                          <a:effectLst/>
                          <a:latin typeface="Arial" panose="020B0604020202020204" pitchFamily="34" charset="0"/>
                        </a:rPr>
                        <a:t>597 (19)</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r>
                        <a:rPr lang="en-US" sz="1800" b="0" i="0" u="none" strike="noStrike">
                          <a:solidFill>
                            <a:srgbClr val="000000"/>
                          </a:solidFill>
                          <a:effectLst/>
                          <a:latin typeface="Arial" panose="020B0604020202020204" pitchFamily="34" charset="0"/>
                        </a:rPr>
                        <a:t>18 (15)</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985569527"/>
                  </a:ext>
                </a:extLst>
              </a:tr>
              <a:tr h="251596">
                <a:tc gridSpan="2">
                  <a:txBody>
                    <a:bodyPr/>
                    <a:lstStyle/>
                    <a:p>
                      <a:pPr algn="l" fontAlgn="ctr">
                        <a:buNone/>
                      </a:pPr>
                      <a:r>
                        <a:rPr lang="en-US" sz="1800" b="1" i="0" u="none" strike="noStrike">
                          <a:solidFill>
                            <a:srgbClr val="000000"/>
                          </a:solidFill>
                          <a:effectLst/>
                          <a:latin typeface="Arial" panose="020B0604020202020204" pitchFamily="34" charset="0"/>
                        </a:rPr>
                        <a:t>STIs at baseline</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a:txBody>
                    <a:bodyPr/>
                    <a:lstStyle/>
                    <a:p>
                      <a:pPr algn="ctr" fontAlgn="ctr">
                        <a:buNone/>
                      </a:pPr>
                      <a:r>
                        <a:rPr lang="en-US" sz="1800" b="0" i="0" u="none" strike="noStrike">
                          <a:solidFill>
                            <a:srgbClr val="000000"/>
                          </a:solidFill>
                          <a:effectLst/>
                          <a:latin typeface="Arial" panose="020B0604020202020204" pitchFamily="34" charset="0"/>
                        </a:rPr>
                        <a:t>463 (14)</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r>
                        <a:rPr lang="en-US" sz="1800" b="0" i="0" u="none" strike="noStrike">
                          <a:solidFill>
                            <a:srgbClr val="000000"/>
                          </a:solidFill>
                          <a:effectLst/>
                          <a:latin typeface="Arial" panose="020B0604020202020204" pitchFamily="34" charset="0"/>
                        </a:rPr>
                        <a:t>437 (14)</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r>
                        <a:rPr lang="en-US" sz="1800" b="0" i="0" u="none" strike="noStrike" dirty="0">
                          <a:solidFill>
                            <a:srgbClr val="000000"/>
                          </a:solidFill>
                          <a:effectLst/>
                          <a:latin typeface="Arial" panose="020B0604020202020204" pitchFamily="34" charset="0"/>
                        </a:rPr>
                        <a:t>26 (21)</a:t>
                      </a:r>
                      <a:r>
                        <a:rPr lang="en-US" sz="1800" b="1" i="0" u="none" strike="noStrike" dirty="0">
                          <a:solidFill>
                            <a:srgbClr val="000000"/>
                          </a:solidFill>
                          <a:effectLst/>
                          <a:latin typeface="Arial" panose="020B0604020202020204" pitchFamily="34" charset="0"/>
                        </a:rPr>
                        <a:t>*</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60449311"/>
                  </a:ext>
                </a:extLst>
              </a:tr>
              <a:tr h="251596">
                <a:tc gridSpan="2">
                  <a:txBody>
                    <a:bodyPr/>
                    <a:lstStyle/>
                    <a:p>
                      <a:pPr algn="l" fontAlgn="ctr">
                        <a:buNone/>
                      </a:pPr>
                      <a:r>
                        <a:rPr lang="en-US" sz="1800" b="1" i="0" u="none" strike="noStrike">
                          <a:solidFill>
                            <a:srgbClr val="000000"/>
                          </a:solidFill>
                          <a:effectLst/>
                          <a:latin typeface="Arial" panose="020B0604020202020204" pitchFamily="34" charset="0"/>
                        </a:rPr>
                        <a:t>Substance use at baseline</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a:txBody>
                    <a:bodyPr/>
                    <a:lstStyle/>
                    <a:p>
                      <a:pPr algn="ctr" fontAlgn="ctr">
                        <a:buNone/>
                      </a:pPr>
                      <a:r>
                        <a:rPr lang="en-US" sz="1800" b="0" i="0" u="none" strike="noStrike">
                          <a:solidFill>
                            <a:srgbClr val="000000"/>
                          </a:solidFill>
                          <a:effectLst/>
                          <a:latin typeface="Arial" panose="020B0604020202020204" pitchFamily="34" charset="0"/>
                        </a:rPr>
                        <a:t>398 (12)</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r>
                        <a:rPr lang="en-US" sz="1800" b="0" i="0" u="none" strike="noStrike">
                          <a:solidFill>
                            <a:srgbClr val="000000"/>
                          </a:solidFill>
                          <a:effectLst/>
                          <a:latin typeface="Arial" panose="020B0604020202020204" pitchFamily="34" charset="0"/>
                        </a:rPr>
                        <a:t>377 (12)</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r>
                        <a:rPr lang="en-US" sz="1800" b="0" i="0" u="none" strike="noStrike">
                          <a:solidFill>
                            <a:srgbClr val="000000"/>
                          </a:solidFill>
                          <a:effectLst/>
                          <a:latin typeface="Arial" panose="020B0604020202020204" pitchFamily="34" charset="0"/>
                        </a:rPr>
                        <a:t>21 (17)</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481640594"/>
                  </a:ext>
                </a:extLst>
              </a:tr>
              <a:tr h="251596">
                <a:tc gridSpan="2">
                  <a:txBody>
                    <a:bodyPr/>
                    <a:lstStyle/>
                    <a:p>
                      <a:pPr algn="l" fontAlgn="ctr">
                        <a:buNone/>
                      </a:pPr>
                      <a:r>
                        <a:rPr lang="en-US" sz="1800" b="1" i="0" u="none" strike="noStrike">
                          <a:solidFill>
                            <a:srgbClr val="000000"/>
                          </a:solidFill>
                          <a:effectLst/>
                          <a:latin typeface="Arial" panose="020B0604020202020204" pitchFamily="34" charset="0"/>
                        </a:rPr>
                        <a:t>Diabetes</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a:txBody>
                    <a:bodyPr/>
                    <a:lstStyle/>
                    <a:p>
                      <a:pPr algn="ctr" fontAlgn="ctr">
                        <a:buNone/>
                      </a:pPr>
                      <a:r>
                        <a:rPr lang="en-US" sz="1800" b="0" i="0" u="none" strike="noStrike">
                          <a:solidFill>
                            <a:srgbClr val="000000"/>
                          </a:solidFill>
                          <a:effectLst/>
                          <a:latin typeface="Arial" panose="020B0604020202020204" pitchFamily="34" charset="0"/>
                        </a:rPr>
                        <a:t>293 (9)</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r>
                        <a:rPr lang="en-US" sz="1800" b="0" i="0" u="none" strike="noStrike">
                          <a:solidFill>
                            <a:srgbClr val="000000"/>
                          </a:solidFill>
                          <a:effectLst/>
                          <a:latin typeface="Arial" panose="020B0604020202020204" pitchFamily="34" charset="0"/>
                        </a:rPr>
                        <a:t>280 (9)</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r>
                        <a:rPr lang="en-US" sz="1800" b="0" i="0" u="none" strike="noStrike">
                          <a:solidFill>
                            <a:srgbClr val="000000"/>
                          </a:solidFill>
                          <a:effectLst/>
                          <a:latin typeface="Arial" panose="020B0604020202020204" pitchFamily="34" charset="0"/>
                        </a:rPr>
                        <a:t>13 (11)</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96997128"/>
                  </a:ext>
                </a:extLst>
              </a:tr>
              <a:tr h="251596">
                <a:tc gridSpan="2">
                  <a:txBody>
                    <a:bodyPr/>
                    <a:lstStyle/>
                    <a:p>
                      <a:pPr algn="l" fontAlgn="ctr">
                        <a:buNone/>
                      </a:pPr>
                      <a:r>
                        <a:rPr lang="en-US" sz="1800" b="1" i="0" u="none" strike="noStrike">
                          <a:solidFill>
                            <a:srgbClr val="000000"/>
                          </a:solidFill>
                          <a:effectLst/>
                          <a:latin typeface="Arial" panose="020B0604020202020204" pitchFamily="34" charset="0"/>
                        </a:rPr>
                        <a:t>Baseline major mutation</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a:txBody>
                    <a:bodyPr/>
                    <a:lstStyle/>
                    <a:p>
                      <a:pPr algn="ctr" fontAlgn="ctr">
                        <a:buNone/>
                      </a:pPr>
                      <a:r>
                        <a:rPr lang="en-US" sz="1800" b="0" i="0" u="none" strike="noStrike">
                          <a:solidFill>
                            <a:srgbClr val="000000"/>
                          </a:solidFill>
                          <a:effectLst/>
                          <a:latin typeface="Arial" panose="020B0604020202020204" pitchFamily="34" charset="0"/>
                        </a:rPr>
                        <a:t>773 (23)</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r>
                        <a:rPr lang="en-US" sz="1800" b="0" i="0" u="none" strike="noStrike">
                          <a:solidFill>
                            <a:srgbClr val="000000"/>
                          </a:solidFill>
                          <a:effectLst/>
                          <a:latin typeface="Arial" panose="020B0604020202020204" pitchFamily="34" charset="0"/>
                        </a:rPr>
                        <a:t>733 (23)</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buNone/>
                      </a:pPr>
                      <a:r>
                        <a:rPr lang="en-US" sz="1800" b="0" i="0" u="none" strike="noStrike" dirty="0">
                          <a:solidFill>
                            <a:srgbClr val="000000"/>
                          </a:solidFill>
                          <a:effectLst/>
                          <a:latin typeface="Arial" panose="020B0604020202020204" pitchFamily="34" charset="0"/>
                        </a:rPr>
                        <a:t>40 (33)</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053091025"/>
                  </a:ext>
                </a:extLst>
              </a:tr>
            </a:tbl>
          </a:graphicData>
        </a:graphic>
      </p:graphicFrame>
      <p:sp>
        <p:nvSpPr>
          <p:cNvPr id="42" name="object 51">
            <a:extLst>
              <a:ext uri="{FF2B5EF4-FFF2-40B4-BE49-F238E27FC236}">
                <a16:creationId xmlns:a16="http://schemas.microsoft.com/office/drawing/2014/main" id="{D6FCB8CE-EEDC-FE8E-FDAA-4B9C25D572DE}"/>
              </a:ext>
            </a:extLst>
          </p:cNvPr>
          <p:cNvSpPr txBox="1"/>
          <p:nvPr/>
        </p:nvSpPr>
        <p:spPr>
          <a:xfrm>
            <a:off x="10425054" y="4195324"/>
            <a:ext cx="8958901" cy="6130596"/>
          </a:xfrm>
          <a:prstGeom prst="rect">
            <a:avLst/>
          </a:prstGeom>
        </p:spPr>
        <p:txBody>
          <a:bodyPr vert="horz" wrap="square" lIns="0" tIns="18486" rIns="0" bIns="0" rtlCol="0">
            <a:spAutoFit/>
          </a:bodyPr>
          <a:lstStyle/>
          <a:p>
            <a:pPr lvl="0">
              <a:lnSpc>
                <a:spcPts val="3000"/>
              </a:lnSpc>
            </a:pPr>
            <a:r>
              <a:rPr lang="en-US" b="1" dirty="0">
                <a:latin typeface="Arial" panose="020B0604020202020204" pitchFamily="34" charset="0"/>
                <a:cs typeface="Arial" panose="020B0604020202020204" pitchFamily="34" charset="0"/>
              </a:rPr>
              <a:t>Definition of Complex Regimen (at least one of below):</a:t>
            </a:r>
          </a:p>
          <a:p>
            <a:pPr marL="915286" lvl="2" indent="-463692" algn="l">
              <a:lnSpc>
                <a:spcPts val="3000"/>
              </a:lnSpc>
              <a:buFont typeface="Arial" panose="020B0604020202020204" pitchFamily="34" charset="0"/>
              <a:buChar char="•"/>
              <a:defRPr/>
            </a:pPr>
            <a:r>
              <a:rPr lang="en-US" dirty="0">
                <a:latin typeface="Arial" panose="020B0604020202020204" pitchFamily="34" charset="0"/>
                <a:cs typeface="Arial" panose="020B0604020202020204" pitchFamily="34" charset="0"/>
              </a:rPr>
              <a:t>2 of 3 core ARV classes (INSTI, NNRTI, PI) </a:t>
            </a:r>
          </a:p>
          <a:p>
            <a:pPr marL="915286" lvl="2" indent="-463692" algn="l">
              <a:lnSpc>
                <a:spcPts val="3000"/>
              </a:lnSpc>
              <a:buFont typeface="Arial" panose="020B0604020202020204" pitchFamily="34" charset="0"/>
              <a:buChar char="•"/>
              <a:defRPr/>
            </a:pPr>
            <a:r>
              <a:rPr lang="en-US" dirty="0">
                <a:latin typeface="Arial" panose="020B0604020202020204" pitchFamily="34" charset="0"/>
                <a:cs typeface="Arial" panose="020B0604020202020204" pitchFamily="34" charset="0"/>
              </a:rPr>
              <a:t>Specific regimen combinations (DRV/c/FTC/TAF or DRV/c + FTC/TDF)</a:t>
            </a:r>
          </a:p>
          <a:p>
            <a:pPr marL="915286" lvl="2" indent="-463692" algn="l">
              <a:lnSpc>
                <a:spcPts val="3000"/>
              </a:lnSpc>
              <a:buFont typeface="Arial" panose="020B0604020202020204" pitchFamily="34" charset="0"/>
              <a:buChar char="•"/>
              <a:defRPr/>
            </a:pPr>
            <a:r>
              <a:rPr lang="en-US" dirty="0">
                <a:latin typeface="Arial" panose="020B0604020202020204" pitchFamily="34" charset="0"/>
                <a:cs typeface="Arial" panose="020B0604020202020204" pitchFamily="34" charset="0"/>
              </a:rPr>
              <a:t>MTRs not replaceable by STRs</a:t>
            </a:r>
          </a:p>
          <a:p>
            <a:pPr marL="915286" lvl="2" indent="-463692" algn="l">
              <a:lnSpc>
                <a:spcPts val="3000"/>
              </a:lnSpc>
              <a:buFont typeface="Arial" panose="020B0604020202020204" pitchFamily="34" charset="0"/>
              <a:buChar char="•"/>
              <a:defRPr/>
            </a:pPr>
            <a:r>
              <a:rPr lang="en-US" dirty="0">
                <a:latin typeface="Arial" panose="020B0604020202020204" pitchFamily="34" charset="0"/>
                <a:cs typeface="Arial" panose="020B0604020202020204" pitchFamily="34" charset="0"/>
              </a:rPr>
              <a:t>Regimens requiring more than once-daily dosing </a:t>
            </a:r>
          </a:p>
          <a:p>
            <a:pPr marL="915286" lvl="2" indent="-463692" algn="l">
              <a:lnSpc>
                <a:spcPts val="3000"/>
              </a:lnSpc>
              <a:buFont typeface="Arial" panose="020B0604020202020204" pitchFamily="34" charset="0"/>
              <a:buChar char="•"/>
              <a:defRPr/>
            </a:pPr>
            <a:r>
              <a:rPr lang="en-US" dirty="0">
                <a:latin typeface="Arial" panose="020B0604020202020204" pitchFamily="34" charset="0"/>
                <a:cs typeface="Arial" panose="020B0604020202020204" pitchFamily="34" charset="0"/>
              </a:rPr>
              <a:t>Treatment history that may necessitate a complex regimen (</a:t>
            </a:r>
            <a:r>
              <a:rPr lang="en-US" sz="1800" dirty="0"/>
              <a:t>Regimens initiated with ≥2 class-resistance [INSTI, NNRTI, NRTI, or PI])</a:t>
            </a:r>
            <a:endParaRPr lang="en-US" dirty="0">
              <a:latin typeface="Arial" panose="020B0604020202020204" pitchFamily="34" charset="0"/>
              <a:cs typeface="Arial" panose="020B0604020202020204" pitchFamily="34" charset="0"/>
            </a:endParaRPr>
          </a:p>
          <a:p>
            <a:pPr lvl="0">
              <a:lnSpc>
                <a:spcPts val="3000"/>
              </a:lnSpc>
            </a:pPr>
            <a:r>
              <a:rPr lang="en-US" b="1" dirty="0">
                <a:latin typeface="Arial" panose="020B0604020202020204" pitchFamily="34" charset="0"/>
                <a:cs typeface="Arial" panose="020B0604020202020204" pitchFamily="34" charset="0"/>
              </a:rPr>
              <a:t>Outcomes Assessed</a:t>
            </a:r>
            <a:r>
              <a:rPr lang="en-US" dirty="0">
                <a:latin typeface="Arial" panose="020B0604020202020204" pitchFamily="34" charset="0"/>
                <a:cs typeface="Arial" panose="020B0604020202020204" pitchFamily="34" charset="0"/>
              </a:rPr>
              <a:t>:</a:t>
            </a:r>
          </a:p>
          <a:p>
            <a:pPr marL="915286" lvl="2" indent="-463692" algn="l">
              <a:lnSpc>
                <a:spcPts val="3000"/>
              </a:lnSpc>
              <a:buFont typeface="Arial" panose="020B0604020202020204" pitchFamily="34" charset="0"/>
              <a:buChar char="•"/>
              <a:defRPr/>
            </a:pPr>
            <a:r>
              <a:rPr lang="en-US" dirty="0">
                <a:latin typeface="Arial" panose="020B0604020202020204" pitchFamily="34" charset="0"/>
                <a:cs typeface="Arial" panose="020B0604020202020204" pitchFamily="34" charset="0"/>
              </a:rPr>
              <a:t>Demographic and clinical characteristics </a:t>
            </a:r>
          </a:p>
          <a:p>
            <a:pPr marL="915286" lvl="2" indent="-463692" algn="l">
              <a:lnSpc>
                <a:spcPts val="3000"/>
              </a:lnSpc>
              <a:buFont typeface="Arial" panose="020B0604020202020204" pitchFamily="34" charset="0"/>
              <a:buChar char="•"/>
              <a:defRPr/>
            </a:pPr>
            <a:r>
              <a:rPr lang="en-US" dirty="0">
                <a:latin typeface="Arial" panose="020B0604020202020204" pitchFamily="34" charset="0"/>
                <a:cs typeface="Arial" panose="020B0604020202020204" pitchFamily="34" charset="0"/>
              </a:rPr>
              <a:t>Baseline genotypic resistance (closest available within 12 months of first date on first qualifying regimen)</a:t>
            </a:r>
          </a:p>
          <a:p>
            <a:pPr marL="915286" lvl="2" indent="-463692" algn="l">
              <a:lnSpc>
                <a:spcPts val="3000"/>
              </a:lnSpc>
              <a:buFont typeface="Arial" panose="020B0604020202020204" pitchFamily="34" charset="0"/>
              <a:buChar char="•"/>
              <a:defRPr/>
            </a:pPr>
            <a:r>
              <a:rPr lang="en-US" dirty="0">
                <a:latin typeface="Arial" panose="020B0604020202020204" pitchFamily="34" charset="0"/>
                <a:cs typeface="Arial" panose="020B0604020202020204" pitchFamily="34" charset="0"/>
              </a:rPr>
              <a:t>Virologic failure (VF): VL ≥ 500 copies/mL or 2 consecutive VLs ≥ 200 copies/mL while on CR (Jan 2016 – Oct 2024)</a:t>
            </a:r>
          </a:p>
          <a:p>
            <a:pPr marL="915286" lvl="2" indent="-463692" algn="l">
              <a:lnSpc>
                <a:spcPts val="3000"/>
              </a:lnSpc>
              <a:buFont typeface="Arial" panose="020B0604020202020204" pitchFamily="34" charset="0"/>
              <a:buChar char="•"/>
              <a:defRPr/>
            </a:pPr>
            <a:r>
              <a:rPr lang="en-US" sz="1800" dirty="0">
                <a:latin typeface="Arial" panose="020B0604020202020204" pitchFamily="34" charset="0"/>
                <a:cs typeface="Arial" panose="020B0604020202020204" pitchFamily="34" charset="0"/>
              </a:rPr>
              <a:t>Low-level viremia: VL 50-199 copies/mL</a:t>
            </a:r>
          </a:p>
          <a:p>
            <a:pPr marL="915286" lvl="2" indent="-463692" algn="l">
              <a:lnSpc>
                <a:spcPts val="3000"/>
              </a:lnSpc>
              <a:buFont typeface="Arial" panose="020B0604020202020204" pitchFamily="34" charset="0"/>
              <a:buChar char="•"/>
              <a:defRPr/>
            </a:pPr>
            <a:r>
              <a:rPr lang="en-US" sz="1800" dirty="0">
                <a:latin typeface="Arial" panose="020B0604020202020204" pitchFamily="34" charset="0"/>
                <a:cs typeface="Arial" panose="020B0604020202020204" pitchFamily="34" charset="0"/>
              </a:rPr>
              <a:t>Predictors of VF assessed using classification and regression trees (CART) and logistic regression </a:t>
            </a:r>
            <a:endParaRPr lang="en-US" dirty="0">
              <a:latin typeface="Arial" panose="020B0604020202020204" pitchFamily="34" charset="0"/>
              <a:cs typeface="Arial" panose="020B0604020202020204" pitchFamily="34" charset="0"/>
            </a:endParaRPr>
          </a:p>
        </p:txBody>
      </p:sp>
      <p:sp>
        <p:nvSpPr>
          <p:cNvPr id="43" name="object 51">
            <a:extLst>
              <a:ext uri="{FF2B5EF4-FFF2-40B4-BE49-F238E27FC236}">
                <a16:creationId xmlns:a16="http://schemas.microsoft.com/office/drawing/2014/main" id="{ED3C275A-283C-DA7C-CD05-9B5BD0DE6C0F}"/>
              </a:ext>
            </a:extLst>
          </p:cNvPr>
          <p:cNvSpPr txBox="1"/>
          <p:nvPr/>
        </p:nvSpPr>
        <p:spPr>
          <a:xfrm>
            <a:off x="10817612" y="11507788"/>
            <a:ext cx="8958901" cy="295665"/>
          </a:xfrm>
          <a:prstGeom prst="rect">
            <a:avLst/>
          </a:prstGeom>
        </p:spPr>
        <p:txBody>
          <a:bodyPr vert="horz" wrap="square" lIns="0" tIns="18486" rIns="0" bIns="0" rtlCol="0">
            <a:spAutoFit/>
          </a:bodyPr>
          <a:lstStyle/>
          <a:p>
            <a:pPr lvl="0"/>
            <a:r>
              <a:rPr lang="en-US" sz="1800" b="1">
                <a:latin typeface="Arial" panose="020B0604020202020204" pitchFamily="34" charset="0"/>
                <a:cs typeface="Arial" panose="020B0604020202020204" pitchFamily="34" charset="0"/>
              </a:rPr>
              <a:t>Of 43,236 PWH with ARV prescriptions, 3,320 (8%) were VS on CR </a:t>
            </a:r>
          </a:p>
        </p:txBody>
      </p:sp>
      <p:graphicFrame>
        <p:nvGraphicFramePr>
          <p:cNvPr id="45" name="Diagram 44">
            <a:extLst>
              <a:ext uri="{FF2B5EF4-FFF2-40B4-BE49-F238E27FC236}">
                <a16:creationId xmlns:a16="http://schemas.microsoft.com/office/drawing/2014/main" id="{95BCEA16-62F9-F50C-79F8-C9127FF50C2C}"/>
              </a:ext>
            </a:extLst>
          </p:cNvPr>
          <p:cNvGraphicFramePr/>
          <p:nvPr>
            <p:extLst>
              <p:ext uri="{D42A27DB-BD31-4B8C-83A1-F6EECF244321}">
                <p14:modId xmlns:p14="http://schemas.microsoft.com/office/powerpoint/2010/main" val="785839229"/>
              </p:ext>
            </p:extLst>
          </p:nvPr>
        </p:nvGraphicFramePr>
        <p:xfrm>
          <a:off x="10510484" y="12031475"/>
          <a:ext cx="8657389" cy="687059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7" name="object 36">
            <a:extLst>
              <a:ext uri="{FF2B5EF4-FFF2-40B4-BE49-F238E27FC236}">
                <a16:creationId xmlns:a16="http://schemas.microsoft.com/office/drawing/2014/main" id="{008835DA-23BC-3263-A471-1A81ACEB6979}"/>
              </a:ext>
            </a:extLst>
          </p:cNvPr>
          <p:cNvSpPr txBox="1"/>
          <p:nvPr/>
        </p:nvSpPr>
        <p:spPr>
          <a:xfrm>
            <a:off x="10245796" y="11055587"/>
            <a:ext cx="9454247" cy="273921"/>
          </a:xfrm>
          <a:prstGeom prst="rect">
            <a:avLst/>
          </a:prstGeom>
        </p:spPr>
        <p:txBody>
          <a:bodyPr vert="horz" wrap="square" lIns="0" tIns="0" rIns="0" bIns="0" rtlCol="0">
            <a:spAutoFit/>
          </a:bodyPr>
          <a:lstStyle/>
          <a:p>
            <a:pPr algn="l">
              <a:lnSpc>
                <a:spcPct val="100000"/>
              </a:lnSpc>
            </a:pPr>
            <a:r>
              <a:rPr lang="en-US" sz="1780" b="1" spc="-28">
                <a:solidFill>
                  <a:schemeClr val="accent3"/>
                </a:solidFill>
                <a:latin typeface="Arial"/>
                <a:cs typeface="Arial"/>
              </a:rPr>
              <a:t>Figure 1: Cohort Summary</a:t>
            </a:r>
            <a:endParaRPr sz="1397">
              <a:solidFill>
                <a:schemeClr val="accent3"/>
              </a:solidFill>
              <a:latin typeface="Arial"/>
              <a:cs typeface="Arial"/>
            </a:endParaRPr>
          </a:p>
        </p:txBody>
      </p:sp>
      <p:sp>
        <p:nvSpPr>
          <p:cNvPr id="50" name="object 36">
            <a:extLst>
              <a:ext uri="{FF2B5EF4-FFF2-40B4-BE49-F238E27FC236}">
                <a16:creationId xmlns:a16="http://schemas.microsoft.com/office/drawing/2014/main" id="{68F5D5D1-9EA4-60AB-50E3-F30C66C2B28C}"/>
              </a:ext>
            </a:extLst>
          </p:cNvPr>
          <p:cNvSpPr txBox="1"/>
          <p:nvPr/>
        </p:nvSpPr>
        <p:spPr>
          <a:xfrm>
            <a:off x="19763147" y="14663073"/>
            <a:ext cx="8918744" cy="273921"/>
          </a:xfrm>
          <a:prstGeom prst="rect">
            <a:avLst/>
          </a:prstGeom>
        </p:spPr>
        <p:txBody>
          <a:bodyPr vert="horz" wrap="square" lIns="0" tIns="0" rIns="0" bIns="0" rtlCol="0">
            <a:spAutoFit/>
          </a:bodyPr>
          <a:lstStyle/>
          <a:p>
            <a:pPr algn="l">
              <a:lnSpc>
                <a:spcPct val="100000"/>
              </a:lnSpc>
            </a:pPr>
            <a:r>
              <a:rPr sz="1780" b="1" spc="-28" dirty="0">
                <a:solidFill>
                  <a:schemeClr val="accent3"/>
                </a:solidFill>
                <a:latin typeface="Arial"/>
                <a:cs typeface="Arial"/>
              </a:rPr>
              <a:t>Table</a:t>
            </a:r>
            <a:r>
              <a:rPr lang="en-US" sz="1780" b="1" spc="-28" dirty="0">
                <a:solidFill>
                  <a:schemeClr val="accent3"/>
                </a:solidFill>
                <a:latin typeface="Arial"/>
                <a:cs typeface="Arial"/>
              </a:rPr>
              <a:t> 2.</a:t>
            </a:r>
            <a:r>
              <a:rPr sz="1780" b="1" spc="-28" dirty="0">
                <a:solidFill>
                  <a:schemeClr val="accent3"/>
                </a:solidFill>
                <a:latin typeface="Arial"/>
                <a:cs typeface="Arial"/>
              </a:rPr>
              <a:t> </a:t>
            </a:r>
            <a:r>
              <a:rPr lang="en-US" sz="1780" b="1" spc="-28" dirty="0">
                <a:solidFill>
                  <a:schemeClr val="accent3"/>
                </a:solidFill>
                <a:latin typeface="Arial"/>
                <a:cs typeface="Arial"/>
              </a:rPr>
              <a:t>Regimen Characteristics by Viremia vs no Viremia at Last Observation</a:t>
            </a:r>
            <a:endParaRPr sz="1397" dirty="0">
              <a:solidFill>
                <a:schemeClr val="accent3"/>
              </a:solidFill>
              <a:latin typeface="Arial"/>
              <a:cs typeface="Arial"/>
            </a:endParaRPr>
          </a:p>
        </p:txBody>
      </p:sp>
      <p:graphicFrame>
        <p:nvGraphicFramePr>
          <p:cNvPr id="63" name="Table 62">
            <a:extLst>
              <a:ext uri="{FF2B5EF4-FFF2-40B4-BE49-F238E27FC236}">
                <a16:creationId xmlns:a16="http://schemas.microsoft.com/office/drawing/2014/main" id="{2A6C5D7D-DC9A-4112-19C6-EC23C69E716B}"/>
              </a:ext>
            </a:extLst>
          </p:cNvPr>
          <p:cNvGraphicFramePr>
            <a:graphicFrameLocks noGrp="1"/>
          </p:cNvGraphicFramePr>
          <p:nvPr>
            <p:extLst>
              <p:ext uri="{D42A27DB-BD31-4B8C-83A1-F6EECF244321}">
                <p14:modId xmlns:p14="http://schemas.microsoft.com/office/powerpoint/2010/main" val="2752701502"/>
              </p:ext>
            </p:extLst>
          </p:nvPr>
        </p:nvGraphicFramePr>
        <p:xfrm>
          <a:off x="19732116" y="14992958"/>
          <a:ext cx="9159715" cy="4478055"/>
        </p:xfrm>
        <a:graphic>
          <a:graphicData uri="http://schemas.openxmlformats.org/drawingml/2006/table">
            <a:tbl>
              <a:tblPr firstRow="1" firstCol="1" bandRow="1"/>
              <a:tblGrid>
                <a:gridCol w="1725804">
                  <a:extLst>
                    <a:ext uri="{9D8B030D-6E8A-4147-A177-3AD203B41FA5}">
                      <a16:colId xmlns:a16="http://schemas.microsoft.com/office/drawing/2014/main" val="709722766"/>
                    </a:ext>
                  </a:extLst>
                </a:gridCol>
                <a:gridCol w="2362779">
                  <a:extLst>
                    <a:ext uri="{9D8B030D-6E8A-4147-A177-3AD203B41FA5}">
                      <a16:colId xmlns:a16="http://schemas.microsoft.com/office/drawing/2014/main" val="483423040"/>
                    </a:ext>
                  </a:extLst>
                </a:gridCol>
                <a:gridCol w="1429229">
                  <a:extLst>
                    <a:ext uri="{9D8B030D-6E8A-4147-A177-3AD203B41FA5}">
                      <a16:colId xmlns:a16="http://schemas.microsoft.com/office/drawing/2014/main" val="3216264634"/>
                    </a:ext>
                  </a:extLst>
                </a:gridCol>
                <a:gridCol w="1841103">
                  <a:extLst>
                    <a:ext uri="{9D8B030D-6E8A-4147-A177-3AD203B41FA5}">
                      <a16:colId xmlns:a16="http://schemas.microsoft.com/office/drawing/2014/main" val="624825881"/>
                    </a:ext>
                  </a:extLst>
                </a:gridCol>
                <a:gridCol w="1800800">
                  <a:extLst>
                    <a:ext uri="{9D8B030D-6E8A-4147-A177-3AD203B41FA5}">
                      <a16:colId xmlns:a16="http://schemas.microsoft.com/office/drawing/2014/main" val="3517535637"/>
                    </a:ext>
                  </a:extLst>
                </a:gridCol>
              </a:tblGrid>
              <a:tr h="862249">
                <a:tc rowSpan="2" gridSpan="2">
                  <a:txBody>
                    <a:bodyPr/>
                    <a:lstStyle/>
                    <a:p>
                      <a:pPr marL="0" marR="0">
                        <a:lnSpc>
                          <a:spcPct val="115000"/>
                        </a:lnSpc>
                        <a:spcAft>
                          <a:spcPts val="800"/>
                        </a:spcAft>
                        <a:buNone/>
                      </a:pPr>
                      <a:endParaRPr lang="en-US" sz="1200" kern="100" dirty="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solidFill>
                  </a:tcPr>
                </a:tc>
                <a:tc rowSpan="2" hMerge="1">
                  <a:txBody>
                    <a:bodyPr/>
                    <a:lstStyle/>
                    <a:p>
                      <a:endParaRPr lang="en-US"/>
                    </a:p>
                  </a:txBody>
                  <a:tcPr/>
                </a:tc>
                <a:tc>
                  <a:txBody>
                    <a:bodyPr/>
                    <a:lstStyle/>
                    <a:p>
                      <a:pPr marL="0" marR="0" algn="ctr">
                        <a:lnSpc>
                          <a:spcPct val="115000"/>
                        </a:lnSpc>
                        <a:spcAft>
                          <a:spcPts val="800"/>
                        </a:spcAft>
                        <a:buNone/>
                      </a:pPr>
                      <a:r>
                        <a:rPr lang="en-US" sz="1800" b="1" kern="0">
                          <a:solidFill>
                            <a:schemeClr val="bg1"/>
                          </a:solidFill>
                          <a:effectLst/>
                          <a:latin typeface="Arial" panose="020B0604020202020204" pitchFamily="34" charset="0"/>
                          <a:ea typeface="Times New Roman" panose="02020603050405020304" pitchFamily="18" charset="0"/>
                          <a:cs typeface="Arial" panose="020B0604020202020204" pitchFamily="34" charset="0"/>
                        </a:rPr>
                        <a:t>All</a:t>
                      </a:r>
                      <a:br>
                        <a:rPr lang="en-US" sz="1800" b="1" kern="0">
                          <a:solidFill>
                            <a:schemeClr val="bg1"/>
                          </a:solidFill>
                          <a:effectLst/>
                          <a:latin typeface="Arial" panose="020B0604020202020204" pitchFamily="34" charset="0"/>
                          <a:ea typeface="Times New Roman" panose="02020603050405020304" pitchFamily="18" charset="0"/>
                          <a:cs typeface="Arial" panose="020B0604020202020204" pitchFamily="34" charset="0"/>
                        </a:rPr>
                      </a:br>
                      <a:r>
                        <a:rPr lang="en-US" sz="1800" b="1" kern="0">
                          <a:solidFill>
                            <a:schemeClr val="bg1"/>
                          </a:solidFill>
                          <a:effectLst/>
                          <a:latin typeface="Arial" panose="020B0604020202020204" pitchFamily="34" charset="0"/>
                          <a:ea typeface="Times New Roman" panose="02020603050405020304" pitchFamily="18" charset="0"/>
                          <a:cs typeface="Arial" panose="020B0604020202020204" pitchFamily="34" charset="0"/>
                        </a:rPr>
                        <a:t>N = 3,320</a:t>
                      </a:r>
                      <a:endParaRPr lang="en-US" sz="1800" kern="100">
                        <a:solidFill>
                          <a:schemeClr val="bg1"/>
                        </a:solidFill>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solidFill>
                  </a:tcPr>
                </a:tc>
                <a:tc>
                  <a:txBody>
                    <a:bodyPr/>
                    <a:lstStyle/>
                    <a:p>
                      <a:pPr marL="0" marR="0" algn="ctr">
                        <a:lnSpc>
                          <a:spcPct val="115000"/>
                        </a:lnSpc>
                        <a:spcAft>
                          <a:spcPts val="800"/>
                        </a:spcAft>
                        <a:buNone/>
                      </a:pPr>
                      <a:r>
                        <a:rPr lang="en-US" sz="1800" b="1" kern="0">
                          <a:solidFill>
                            <a:schemeClr val="bg1"/>
                          </a:solidFill>
                          <a:effectLst/>
                          <a:latin typeface="Arial" panose="020B0604020202020204" pitchFamily="34" charset="0"/>
                          <a:ea typeface="Times New Roman" panose="02020603050405020304" pitchFamily="18" charset="0"/>
                          <a:cs typeface="Arial" panose="020B0604020202020204" pitchFamily="34" charset="0"/>
                        </a:rPr>
                        <a:t>No Viral Failure at Last Obs.</a:t>
                      </a:r>
                      <a:br>
                        <a:rPr lang="en-US" sz="1800" b="1" kern="0">
                          <a:solidFill>
                            <a:schemeClr val="bg1"/>
                          </a:solidFill>
                          <a:effectLst/>
                          <a:latin typeface="Arial" panose="020B0604020202020204" pitchFamily="34" charset="0"/>
                          <a:ea typeface="Times New Roman" panose="02020603050405020304" pitchFamily="18" charset="0"/>
                          <a:cs typeface="Arial" panose="020B0604020202020204" pitchFamily="34" charset="0"/>
                        </a:rPr>
                      </a:br>
                      <a:r>
                        <a:rPr lang="en-US" sz="1800" b="1" kern="0">
                          <a:solidFill>
                            <a:schemeClr val="bg1"/>
                          </a:solidFill>
                          <a:effectLst/>
                          <a:latin typeface="Arial" panose="020B0604020202020204" pitchFamily="34" charset="0"/>
                          <a:ea typeface="Times New Roman" panose="02020603050405020304" pitchFamily="18" charset="0"/>
                          <a:cs typeface="Arial" panose="020B0604020202020204" pitchFamily="34" charset="0"/>
                        </a:rPr>
                        <a:t>N = 3,199</a:t>
                      </a:r>
                      <a:endParaRPr lang="en-US" sz="1800" kern="100">
                        <a:solidFill>
                          <a:schemeClr val="bg1"/>
                        </a:solidFill>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solidFill>
                  </a:tcPr>
                </a:tc>
                <a:tc>
                  <a:txBody>
                    <a:bodyPr/>
                    <a:lstStyle/>
                    <a:p>
                      <a:pPr marL="0" marR="0" algn="ctr">
                        <a:lnSpc>
                          <a:spcPct val="115000"/>
                        </a:lnSpc>
                        <a:spcAft>
                          <a:spcPts val="800"/>
                        </a:spcAft>
                        <a:buNone/>
                      </a:pPr>
                      <a:r>
                        <a:rPr lang="en-US" sz="1800" b="1" kern="0">
                          <a:solidFill>
                            <a:schemeClr val="bg1"/>
                          </a:solidFill>
                          <a:effectLst/>
                          <a:latin typeface="Arial" panose="020B0604020202020204" pitchFamily="34" charset="0"/>
                          <a:ea typeface="Times New Roman" panose="02020603050405020304" pitchFamily="18" charset="0"/>
                          <a:cs typeface="Arial" panose="020B0604020202020204" pitchFamily="34" charset="0"/>
                        </a:rPr>
                        <a:t>Viral Failure at Last Obs.</a:t>
                      </a:r>
                      <a:br>
                        <a:rPr lang="en-US" sz="1800" b="1" kern="0">
                          <a:solidFill>
                            <a:schemeClr val="bg1"/>
                          </a:solidFill>
                          <a:effectLst/>
                          <a:latin typeface="Arial" panose="020B0604020202020204" pitchFamily="34" charset="0"/>
                          <a:ea typeface="Times New Roman" panose="02020603050405020304" pitchFamily="18" charset="0"/>
                          <a:cs typeface="Arial" panose="020B0604020202020204" pitchFamily="34" charset="0"/>
                        </a:rPr>
                      </a:br>
                      <a:r>
                        <a:rPr lang="en-US" sz="1800" b="1" kern="0">
                          <a:solidFill>
                            <a:schemeClr val="bg1"/>
                          </a:solidFill>
                          <a:effectLst/>
                          <a:latin typeface="Arial" panose="020B0604020202020204" pitchFamily="34" charset="0"/>
                          <a:ea typeface="Times New Roman" panose="02020603050405020304" pitchFamily="18" charset="0"/>
                          <a:cs typeface="Arial" panose="020B0604020202020204" pitchFamily="34" charset="0"/>
                        </a:rPr>
                        <a:t>N = 121</a:t>
                      </a:r>
                      <a:endParaRPr lang="en-US" sz="1800" kern="100">
                        <a:solidFill>
                          <a:schemeClr val="bg1"/>
                        </a:solidFill>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solidFill>
                  </a:tcPr>
                </a:tc>
                <a:extLst>
                  <a:ext uri="{0D108BD9-81ED-4DB2-BD59-A6C34878D82A}">
                    <a16:rowId xmlns:a16="http://schemas.microsoft.com/office/drawing/2014/main" val="1736786630"/>
                  </a:ext>
                </a:extLst>
              </a:tr>
              <a:tr h="270666">
                <a:tc gridSpan="2" vMerge="1">
                  <a:txBody>
                    <a:bodyPr/>
                    <a:lstStyle/>
                    <a:p>
                      <a:pPr marL="0" marR="0">
                        <a:lnSpc>
                          <a:spcPct val="115000"/>
                        </a:lnSpc>
                        <a:spcAft>
                          <a:spcPts val="800"/>
                        </a:spcAft>
                        <a:buNone/>
                      </a:pPr>
                      <a:endParaRPr lang="en-US" sz="1800" kern="10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solidFill>
                  </a:tcPr>
                </a:tc>
                <a:tc hMerge="1" vMerge="1">
                  <a:txBody>
                    <a:bodyPr/>
                    <a:lstStyle/>
                    <a:p>
                      <a:endParaRPr lang="en-US"/>
                    </a:p>
                  </a:txBody>
                  <a:tcPr/>
                </a:tc>
                <a:tc gridSpan="3">
                  <a:txBody>
                    <a:bodyPr/>
                    <a:lstStyle/>
                    <a:p>
                      <a:pPr marL="0" marR="0" lvl="0" indent="0" algn="ctr" defTabSz="914400" eaLnBrk="1" fontAlgn="auto" latinLnBrk="0" hangingPunct="1">
                        <a:lnSpc>
                          <a:spcPct val="115000"/>
                        </a:lnSpc>
                        <a:spcBef>
                          <a:spcPts val="0"/>
                        </a:spcBef>
                        <a:spcAft>
                          <a:spcPts val="800"/>
                        </a:spcAft>
                        <a:buClrTx/>
                        <a:buSzTx/>
                        <a:buFontTx/>
                        <a:buNone/>
                        <a:tabLst/>
                        <a:defRPr/>
                      </a:pPr>
                      <a:r>
                        <a:rPr lang="en-US" sz="1800" kern="0">
                          <a:solidFill>
                            <a:schemeClr val="bg1"/>
                          </a:solidFill>
                          <a:effectLst/>
                          <a:latin typeface="Arial" panose="020B0604020202020204" pitchFamily="34" charset="0"/>
                          <a:ea typeface="Times New Roman" panose="02020603050405020304" pitchFamily="18" charset="0"/>
                          <a:cs typeface="Arial" panose="020B0604020202020204" pitchFamily="34" charset="0"/>
                        </a:rPr>
                        <a:t>N (%) unless specified </a:t>
                      </a:r>
                      <a:endParaRPr lang="en-US" sz="1800" kern="100">
                        <a:solidFill>
                          <a:schemeClr val="bg1"/>
                        </a:solidFill>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solidFill>
                  </a:tcPr>
                </a:tc>
                <a:tc hMerge="1">
                  <a:txBody>
                    <a:bodyPr/>
                    <a:lstStyle/>
                    <a:p>
                      <a:pPr marL="0" marR="0" algn="ctr">
                        <a:lnSpc>
                          <a:spcPct val="115000"/>
                        </a:lnSpc>
                        <a:spcAft>
                          <a:spcPts val="800"/>
                        </a:spcAft>
                        <a:buNone/>
                      </a:pPr>
                      <a:endParaRPr lang="en-US" sz="1800" kern="10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solidFill>
                  </a:tcPr>
                </a:tc>
                <a:tc hMerge="1">
                  <a:txBody>
                    <a:bodyPr/>
                    <a:lstStyle/>
                    <a:p>
                      <a:pPr marL="0" marR="0" algn="ctr">
                        <a:lnSpc>
                          <a:spcPct val="115000"/>
                        </a:lnSpc>
                        <a:spcAft>
                          <a:spcPts val="800"/>
                        </a:spcAft>
                        <a:buNone/>
                      </a:pPr>
                      <a:endParaRPr lang="en-US" sz="1800" kern="10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solidFill>
                  </a:tcPr>
                </a:tc>
                <a:extLst>
                  <a:ext uri="{0D108BD9-81ED-4DB2-BD59-A6C34878D82A}">
                    <a16:rowId xmlns:a16="http://schemas.microsoft.com/office/drawing/2014/main" val="2770911314"/>
                  </a:ext>
                </a:extLst>
              </a:tr>
              <a:tr h="270666">
                <a:tc rowSpan="7">
                  <a:txBody>
                    <a:bodyPr/>
                    <a:lstStyle/>
                    <a:p>
                      <a:r>
                        <a:rPr lang="en-US" sz="1600" b="1" dirty="0">
                          <a:latin typeface="Arial" panose="020B0604020202020204" pitchFamily="34" charset="0"/>
                          <a:cs typeface="Arial" panose="020B0604020202020204" pitchFamily="34" charset="0"/>
                        </a:rPr>
                        <a:t>Regimen Classes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15000"/>
                        </a:lnSpc>
                        <a:spcAft>
                          <a:spcPts val="800"/>
                        </a:spcAft>
                        <a:buNone/>
                      </a:pPr>
                      <a:r>
                        <a:rPr lang="en-US" sz="1800" kern="0">
                          <a:solidFill>
                            <a:srgbClr val="000000"/>
                          </a:solidFill>
                          <a:effectLst/>
                          <a:latin typeface="Arial" panose="020B0604020202020204" pitchFamily="34" charset="0"/>
                          <a:ea typeface="Times New Roman" panose="02020603050405020304" pitchFamily="18" charset="0"/>
                          <a:cs typeface="Arial" panose="020B0604020202020204" pitchFamily="34" charset="0"/>
                        </a:rPr>
                        <a:t>NRTI + PI</a:t>
                      </a:r>
                      <a:endParaRPr lang="en-US" sz="1800" kern="10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1800" kern="0">
                          <a:solidFill>
                            <a:srgbClr val="000000"/>
                          </a:solidFill>
                          <a:effectLst/>
                          <a:latin typeface="Arial" panose="020B0604020202020204" pitchFamily="34" charset="0"/>
                          <a:ea typeface="Times New Roman" panose="02020603050405020304" pitchFamily="18" charset="0"/>
                          <a:cs typeface="Arial" panose="020B0604020202020204" pitchFamily="34" charset="0"/>
                        </a:rPr>
                        <a:t>1,111 (33)</a:t>
                      </a:r>
                      <a:endParaRPr lang="en-US" sz="1800" kern="10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1800" kern="0">
                          <a:solidFill>
                            <a:srgbClr val="000000"/>
                          </a:solidFill>
                          <a:effectLst/>
                          <a:latin typeface="Arial" panose="020B0604020202020204" pitchFamily="34" charset="0"/>
                          <a:ea typeface="Times New Roman" panose="02020603050405020304" pitchFamily="18" charset="0"/>
                          <a:cs typeface="Arial" panose="020B0604020202020204" pitchFamily="34" charset="0"/>
                        </a:rPr>
                        <a:t>1,065 (33)</a:t>
                      </a:r>
                      <a:endParaRPr lang="en-US" sz="1800" kern="10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1800" kern="0">
                          <a:solidFill>
                            <a:srgbClr val="000000"/>
                          </a:solidFill>
                          <a:effectLst/>
                          <a:latin typeface="Arial" panose="020B0604020202020204" pitchFamily="34" charset="0"/>
                          <a:ea typeface="Times New Roman" panose="02020603050405020304" pitchFamily="18" charset="0"/>
                          <a:cs typeface="Arial" panose="020B0604020202020204" pitchFamily="34" charset="0"/>
                        </a:rPr>
                        <a:t>46 (38)</a:t>
                      </a:r>
                      <a:endParaRPr lang="en-US" sz="1800" kern="10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171314108"/>
                  </a:ext>
                </a:extLst>
              </a:tr>
              <a:tr h="356270">
                <a:tc vMerge="1">
                  <a:txBody>
                    <a:bodyPr/>
                    <a:lstStyle/>
                    <a:p>
                      <a:endParaRPr lang="en-US"/>
                    </a:p>
                  </a:txBody>
                  <a:tcPr/>
                </a:tc>
                <a:tc>
                  <a:txBody>
                    <a:bodyPr/>
                    <a:lstStyle/>
                    <a:p>
                      <a:pPr marL="0" marR="0">
                        <a:lnSpc>
                          <a:spcPct val="115000"/>
                        </a:lnSpc>
                        <a:spcAft>
                          <a:spcPts val="800"/>
                        </a:spcAft>
                        <a:buNone/>
                      </a:pPr>
                      <a:r>
                        <a:rPr lang="en-US" sz="1800" kern="0">
                          <a:solidFill>
                            <a:srgbClr val="000000"/>
                          </a:solidFill>
                          <a:effectLst/>
                          <a:latin typeface="Arial" panose="020B0604020202020204" pitchFamily="34" charset="0"/>
                          <a:ea typeface="Times New Roman" panose="02020603050405020304" pitchFamily="18" charset="0"/>
                          <a:cs typeface="Arial" panose="020B0604020202020204" pitchFamily="34" charset="0"/>
                        </a:rPr>
                        <a:t>INSTI + NRTI + PI</a:t>
                      </a:r>
                      <a:endParaRPr lang="en-US" sz="1800" kern="10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1800" kern="0">
                          <a:solidFill>
                            <a:srgbClr val="000000"/>
                          </a:solidFill>
                          <a:effectLst/>
                          <a:latin typeface="Arial" panose="020B0604020202020204" pitchFamily="34" charset="0"/>
                          <a:ea typeface="Times New Roman" panose="02020603050405020304" pitchFamily="18" charset="0"/>
                          <a:cs typeface="Arial" panose="020B0604020202020204" pitchFamily="34" charset="0"/>
                        </a:rPr>
                        <a:t>731 (22)</a:t>
                      </a:r>
                      <a:endParaRPr lang="en-US" sz="1800" kern="10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1800" kern="0">
                          <a:solidFill>
                            <a:srgbClr val="000000"/>
                          </a:solidFill>
                          <a:effectLst/>
                          <a:latin typeface="Arial" panose="020B0604020202020204" pitchFamily="34" charset="0"/>
                          <a:ea typeface="Times New Roman" panose="02020603050405020304" pitchFamily="18" charset="0"/>
                          <a:cs typeface="Arial" panose="020B0604020202020204" pitchFamily="34" charset="0"/>
                        </a:rPr>
                        <a:t>702 (22)</a:t>
                      </a:r>
                      <a:endParaRPr lang="en-US" sz="1800" kern="10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1800" kern="0">
                          <a:solidFill>
                            <a:srgbClr val="000000"/>
                          </a:solidFill>
                          <a:effectLst/>
                          <a:latin typeface="Arial" panose="020B0604020202020204" pitchFamily="34" charset="0"/>
                          <a:ea typeface="Times New Roman" panose="02020603050405020304" pitchFamily="18" charset="0"/>
                          <a:cs typeface="Arial" panose="020B0604020202020204" pitchFamily="34" charset="0"/>
                        </a:rPr>
                        <a:t>29 (24)</a:t>
                      </a:r>
                      <a:endParaRPr lang="en-US" sz="1800" kern="10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76735408"/>
                  </a:ext>
                </a:extLst>
              </a:tr>
              <a:tr h="270666">
                <a:tc vMerge="1">
                  <a:txBody>
                    <a:bodyPr/>
                    <a:lstStyle/>
                    <a:p>
                      <a:endParaRPr lang="en-US"/>
                    </a:p>
                  </a:txBody>
                  <a:tcPr/>
                </a:tc>
                <a:tc>
                  <a:txBody>
                    <a:bodyPr/>
                    <a:lstStyle/>
                    <a:p>
                      <a:pPr marL="0" marR="0">
                        <a:lnSpc>
                          <a:spcPct val="115000"/>
                        </a:lnSpc>
                        <a:spcAft>
                          <a:spcPts val="800"/>
                        </a:spcAft>
                        <a:buNone/>
                      </a:pPr>
                      <a:r>
                        <a:rPr lang="en-US" sz="1800" kern="0">
                          <a:solidFill>
                            <a:srgbClr val="000000"/>
                          </a:solidFill>
                          <a:effectLst/>
                          <a:latin typeface="Arial" panose="020B0604020202020204" pitchFamily="34" charset="0"/>
                          <a:ea typeface="Times New Roman" panose="02020603050405020304" pitchFamily="18" charset="0"/>
                          <a:cs typeface="Arial" panose="020B0604020202020204" pitchFamily="34" charset="0"/>
                        </a:rPr>
                        <a:t>INSTI + PI</a:t>
                      </a:r>
                      <a:endParaRPr lang="en-US" sz="1800" kern="10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1800" kern="0">
                          <a:solidFill>
                            <a:srgbClr val="000000"/>
                          </a:solidFill>
                          <a:effectLst/>
                          <a:latin typeface="Arial" panose="020B0604020202020204" pitchFamily="34" charset="0"/>
                          <a:ea typeface="Times New Roman" panose="02020603050405020304" pitchFamily="18" charset="0"/>
                          <a:cs typeface="Arial" panose="020B0604020202020204" pitchFamily="34" charset="0"/>
                        </a:rPr>
                        <a:t>315 (9)</a:t>
                      </a:r>
                      <a:endParaRPr lang="en-US" sz="1800" kern="10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1800" kern="0">
                          <a:solidFill>
                            <a:srgbClr val="000000"/>
                          </a:solidFill>
                          <a:effectLst/>
                          <a:latin typeface="Arial" panose="020B0604020202020204" pitchFamily="34" charset="0"/>
                          <a:ea typeface="Times New Roman" panose="02020603050405020304" pitchFamily="18" charset="0"/>
                          <a:cs typeface="Arial" panose="020B0604020202020204" pitchFamily="34" charset="0"/>
                        </a:rPr>
                        <a:t>310 (10)</a:t>
                      </a:r>
                      <a:endParaRPr lang="en-US" sz="1800" kern="10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1800" kern="0">
                          <a:solidFill>
                            <a:srgbClr val="000000"/>
                          </a:solidFill>
                          <a:effectLst/>
                          <a:latin typeface="Arial" panose="020B0604020202020204" pitchFamily="34" charset="0"/>
                          <a:ea typeface="Times New Roman" panose="02020603050405020304" pitchFamily="18" charset="0"/>
                          <a:cs typeface="Arial" panose="020B0604020202020204" pitchFamily="34" charset="0"/>
                        </a:rPr>
                        <a:t>5 (4)</a:t>
                      </a:r>
                      <a:endParaRPr lang="en-US" sz="1800" kern="10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05565329"/>
                  </a:ext>
                </a:extLst>
              </a:tr>
              <a:tr h="270666">
                <a:tc vMerge="1">
                  <a:txBody>
                    <a:bodyPr/>
                    <a:lstStyle/>
                    <a:p>
                      <a:endParaRPr lang="en-US" b="1"/>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15000"/>
                        </a:lnSpc>
                        <a:spcAft>
                          <a:spcPts val="800"/>
                        </a:spcAft>
                        <a:buNone/>
                      </a:pPr>
                      <a:r>
                        <a:rPr lang="en-US" sz="1800" kern="0">
                          <a:solidFill>
                            <a:srgbClr val="000000"/>
                          </a:solidFill>
                          <a:effectLst/>
                          <a:latin typeface="Arial" panose="020B0604020202020204" pitchFamily="34" charset="0"/>
                          <a:ea typeface="Times New Roman" panose="02020603050405020304" pitchFamily="18" charset="0"/>
                          <a:cs typeface="Arial" panose="020B0604020202020204" pitchFamily="34" charset="0"/>
                        </a:rPr>
                        <a:t>INSTI + NRTI</a:t>
                      </a:r>
                      <a:endParaRPr lang="en-US" sz="1800" kern="10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1800" kern="0">
                          <a:solidFill>
                            <a:srgbClr val="000000"/>
                          </a:solidFill>
                          <a:effectLst/>
                          <a:latin typeface="Arial" panose="020B0604020202020204" pitchFamily="34" charset="0"/>
                          <a:ea typeface="Times New Roman" panose="02020603050405020304" pitchFamily="18" charset="0"/>
                          <a:cs typeface="Arial" panose="020B0604020202020204" pitchFamily="34" charset="0"/>
                        </a:rPr>
                        <a:t>194 (6)</a:t>
                      </a:r>
                      <a:endParaRPr lang="en-US" sz="1800" kern="10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1800" kern="0">
                          <a:solidFill>
                            <a:srgbClr val="000000"/>
                          </a:solidFill>
                          <a:effectLst/>
                          <a:latin typeface="Arial" panose="020B0604020202020204" pitchFamily="34" charset="0"/>
                          <a:ea typeface="Times New Roman" panose="02020603050405020304" pitchFamily="18" charset="0"/>
                          <a:cs typeface="Arial" panose="020B0604020202020204" pitchFamily="34" charset="0"/>
                        </a:rPr>
                        <a:t>187 (6)</a:t>
                      </a:r>
                      <a:endParaRPr lang="en-US" sz="1800" kern="10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1800" kern="0">
                          <a:solidFill>
                            <a:srgbClr val="000000"/>
                          </a:solidFill>
                          <a:effectLst/>
                          <a:latin typeface="Arial" panose="020B0604020202020204" pitchFamily="34" charset="0"/>
                          <a:ea typeface="Times New Roman" panose="02020603050405020304" pitchFamily="18" charset="0"/>
                          <a:cs typeface="Arial" panose="020B0604020202020204" pitchFamily="34" charset="0"/>
                        </a:rPr>
                        <a:t>7 (6)</a:t>
                      </a:r>
                      <a:endParaRPr lang="en-US" sz="1800" kern="10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678753432"/>
                  </a:ext>
                </a:extLst>
              </a:tr>
              <a:tr h="270666">
                <a:tc vMerge="1">
                  <a:txBody>
                    <a:bodyPr/>
                    <a:lstStyle/>
                    <a:p>
                      <a:endParaRPr lang="en-US" b="1"/>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15000"/>
                        </a:lnSpc>
                        <a:spcAft>
                          <a:spcPts val="800"/>
                        </a:spcAft>
                        <a:buNone/>
                      </a:pPr>
                      <a:r>
                        <a:rPr lang="en-US" sz="1800" kern="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INSTI + NNRTI</a:t>
                      </a:r>
                      <a:endParaRPr lang="en-US" sz="1800" kern="100" dirty="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1800" kern="0">
                          <a:solidFill>
                            <a:srgbClr val="000000"/>
                          </a:solidFill>
                          <a:effectLst/>
                          <a:latin typeface="Arial" panose="020B0604020202020204" pitchFamily="34" charset="0"/>
                          <a:ea typeface="Times New Roman" panose="02020603050405020304" pitchFamily="18" charset="0"/>
                          <a:cs typeface="Arial" panose="020B0604020202020204" pitchFamily="34" charset="0"/>
                        </a:rPr>
                        <a:t>144 (4)</a:t>
                      </a:r>
                      <a:endParaRPr lang="en-US" sz="1800" kern="10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1800" kern="0">
                          <a:solidFill>
                            <a:srgbClr val="000000"/>
                          </a:solidFill>
                          <a:effectLst/>
                          <a:latin typeface="Arial" panose="020B0604020202020204" pitchFamily="34" charset="0"/>
                          <a:ea typeface="Times New Roman" panose="02020603050405020304" pitchFamily="18" charset="0"/>
                          <a:cs typeface="Arial" panose="020B0604020202020204" pitchFamily="34" charset="0"/>
                        </a:rPr>
                        <a:t>143 (4)</a:t>
                      </a:r>
                      <a:endParaRPr lang="en-US" sz="1800" kern="10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1800" kern="0">
                          <a:solidFill>
                            <a:srgbClr val="000000"/>
                          </a:solidFill>
                          <a:effectLst/>
                          <a:latin typeface="Arial" panose="020B0604020202020204" pitchFamily="34" charset="0"/>
                          <a:ea typeface="Times New Roman" panose="02020603050405020304" pitchFamily="18" charset="0"/>
                          <a:cs typeface="Arial" panose="020B0604020202020204" pitchFamily="34" charset="0"/>
                        </a:rPr>
                        <a:t>1 (1)</a:t>
                      </a:r>
                      <a:endParaRPr lang="en-US" sz="1800" kern="10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88640718"/>
                  </a:ext>
                </a:extLst>
              </a:tr>
              <a:tr h="270666">
                <a:tc vMerge="1">
                  <a:txBody>
                    <a:bodyPr/>
                    <a:lstStyle/>
                    <a:p>
                      <a:endParaRPr lang="en-US" b="1"/>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15000"/>
                        </a:lnSpc>
                        <a:spcAft>
                          <a:spcPts val="800"/>
                        </a:spcAft>
                        <a:buNone/>
                      </a:pPr>
                      <a:r>
                        <a:rPr lang="en-US" sz="1800" kern="0">
                          <a:solidFill>
                            <a:srgbClr val="000000"/>
                          </a:solidFill>
                          <a:effectLst/>
                          <a:latin typeface="Arial" panose="020B0604020202020204" pitchFamily="34" charset="0"/>
                          <a:ea typeface="Times New Roman" panose="02020603050405020304" pitchFamily="18" charset="0"/>
                          <a:cs typeface="Arial" panose="020B0604020202020204" pitchFamily="34" charset="0"/>
                        </a:rPr>
                        <a:t>NNRTI + NRTI</a:t>
                      </a:r>
                      <a:endParaRPr lang="en-US" sz="1800" kern="10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1800" kern="0">
                          <a:solidFill>
                            <a:srgbClr val="000000"/>
                          </a:solidFill>
                          <a:effectLst/>
                          <a:latin typeface="Arial" panose="020B0604020202020204" pitchFamily="34" charset="0"/>
                          <a:ea typeface="Times New Roman" panose="02020603050405020304" pitchFamily="18" charset="0"/>
                          <a:cs typeface="Arial" panose="020B0604020202020204" pitchFamily="34" charset="0"/>
                        </a:rPr>
                        <a:t>104 (3)</a:t>
                      </a:r>
                      <a:endParaRPr lang="en-US" sz="1800" kern="10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1800" kern="0">
                          <a:solidFill>
                            <a:srgbClr val="000000"/>
                          </a:solidFill>
                          <a:effectLst/>
                          <a:latin typeface="Arial" panose="020B0604020202020204" pitchFamily="34" charset="0"/>
                          <a:ea typeface="Times New Roman" panose="02020603050405020304" pitchFamily="18" charset="0"/>
                          <a:cs typeface="Arial" panose="020B0604020202020204" pitchFamily="34" charset="0"/>
                        </a:rPr>
                        <a:t>102 (3)</a:t>
                      </a:r>
                      <a:endParaRPr lang="en-US" sz="1800" kern="10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1800" kern="0">
                          <a:solidFill>
                            <a:srgbClr val="000000"/>
                          </a:solidFill>
                          <a:effectLst/>
                          <a:latin typeface="Arial" panose="020B0604020202020204" pitchFamily="34" charset="0"/>
                          <a:ea typeface="Times New Roman" panose="02020603050405020304" pitchFamily="18" charset="0"/>
                          <a:cs typeface="Arial" panose="020B0604020202020204" pitchFamily="34" charset="0"/>
                        </a:rPr>
                        <a:t>2 (2)</a:t>
                      </a:r>
                      <a:endParaRPr lang="en-US" sz="1800" kern="10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474712820"/>
                  </a:ext>
                </a:extLst>
              </a:tr>
              <a:tr h="270666">
                <a:tc vMerge="1">
                  <a:txBody>
                    <a:bodyPr/>
                    <a:lstStyle/>
                    <a:p>
                      <a:endParaRPr lang="en-US" b="1"/>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15000"/>
                        </a:lnSpc>
                        <a:spcAft>
                          <a:spcPts val="800"/>
                        </a:spcAft>
                        <a:buNone/>
                      </a:pPr>
                      <a:r>
                        <a:rPr lang="en-US" sz="1800" kern="0">
                          <a:solidFill>
                            <a:srgbClr val="000000"/>
                          </a:solidFill>
                          <a:effectLst/>
                          <a:latin typeface="Arial" panose="020B0604020202020204" pitchFamily="34" charset="0"/>
                          <a:ea typeface="Times New Roman" panose="02020603050405020304" pitchFamily="18" charset="0"/>
                          <a:cs typeface="Arial" panose="020B0604020202020204" pitchFamily="34" charset="0"/>
                        </a:rPr>
                        <a:t>Other</a:t>
                      </a:r>
                      <a:endParaRPr lang="en-US" sz="1800" kern="10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1800" kern="0">
                          <a:solidFill>
                            <a:srgbClr val="000000"/>
                          </a:solidFill>
                          <a:effectLst/>
                          <a:latin typeface="Arial" panose="020B0604020202020204" pitchFamily="34" charset="0"/>
                          <a:ea typeface="Times New Roman" panose="02020603050405020304" pitchFamily="18" charset="0"/>
                          <a:cs typeface="Arial" panose="020B0604020202020204" pitchFamily="34" charset="0"/>
                        </a:rPr>
                        <a:t>721 (22)</a:t>
                      </a:r>
                      <a:endParaRPr lang="en-US" sz="1800" kern="10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1800" kern="0">
                          <a:solidFill>
                            <a:srgbClr val="000000"/>
                          </a:solidFill>
                          <a:effectLst/>
                          <a:latin typeface="Arial" panose="020B0604020202020204" pitchFamily="34" charset="0"/>
                          <a:ea typeface="Times New Roman" panose="02020603050405020304" pitchFamily="18" charset="0"/>
                          <a:cs typeface="Arial" panose="020B0604020202020204" pitchFamily="34" charset="0"/>
                        </a:rPr>
                        <a:t>690 (22)</a:t>
                      </a:r>
                      <a:endParaRPr lang="en-US" sz="1800" kern="10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1800" kern="0">
                          <a:solidFill>
                            <a:srgbClr val="000000"/>
                          </a:solidFill>
                          <a:effectLst/>
                          <a:latin typeface="Arial" panose="020B0604020202020204" pitchFamily="34" charset="0"/>
                          <a:ea typeface="Times New Roman" panose="02020603050405020304" pitchFamily="18" charset="0"/>
                          <a:cs typeface="Arial" panose="020B0604020202020204" pitchFamily="34" charset="0"/>
                        </a:rPr>
                        <a:t>31 (26)</a:t>
                      </a:r>
                      <a:endParaRPr lang="en-US" sz="1800" kern="10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579589238"/>
                  </a:ext>
                </a:extLst>
              </a:tr>
              <a:tr h="270666">
                <a:tc rowSpan="3">
                  <a:txBody>
                    <a:bodyPr/>
                    <a:lstStyle/>
                    <a:p>
                      <a:r>
                        <a:rPr lang="en-US" sz="1600" b="1" dirty="0">
                          <a:solidFill>
                            <a:schemeClr val="tx1"/>
                          </a:solidFill>
                          <a:effectLst/>
                          <a:latin typeface="Arial" panose="020B0604020202020204" pitchFamily="34" charset="0"/>
                          <a:ea typeface="+mn-ea"/>
                          <a:cs typeface="Arial" panose="020B0604020202020204" pitchFamily="34" charset="0"/>
                        </a:rPr>
                        <a:t>Most Common Regimens (&gt;5%)</a:t>
                      </a:r>
                      <a:endParaRPr lang="en-US" sz="1600" b="1" dirty="0">
                        <a:latin typeface="Arial" panose="020B06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15000"/>
                        </a:lnSpc>
                        <a:spcAft>
                          <a:spcPts val="800"/>
                        </a:spcAft>
                        <a:buNone/>
                      </a:pPr>
                      <a:r>
                        <a:rPr lang="en-US" sz="1800" kern="0">
                          <a:solidFill>
                            <a:srgbClr val="000000"/>
                          </a:solidFill>
                          <a:effectLst/>
                          <a:latin typeface="Arial" panose="020B0604020202020204" pitchFamily="34" charset="0"/>
                          <a:ea typeface="Times New Roman" panose="02020603050405020304" pitchFamily="18" charset="0"/>
                          <a:cs typeface="Arial" panose="020B0604020202020204" pitchFamily="34" charset="0"/>
                        </a:rPr>
                        <a:t>DRV/c/FTC/TAF</a:t>
                      </a:r>
                      <a:endParaRPr lang="en-US" sz="1800" kern="10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1800" kern="0">
                          <a:solidFill>
                            <a:srgbClr val="000000"/>
                          </a:solidFill>
                          <a:effectLst/>
                          <a:latin typeface="Arial" panose="020B0604020202020204" pitchFamily="34" charset="0"/>
                          <a:ea typeface="Times New Roman" panose="02020603050405020304" pitchFamily="18" charset="0"/>
                          <a:cs typeface="Arial" panose="020B0604020202020204" pitchFamily="34" charset="0"/>
                        </a:rPr>
                        <a:t>725 (22)</a:t>
                      </a:r>
                      <a:endParaRPr lang="en-US" sz="1800" kern="10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1800" kern="0">
                          <a:solidFill>
                            <a:srgbClr val="000000"/>
                          </a:solidFill>
                          <a:effectLst/>
                          <a:latin typeface="Arial" panose="020B0604020202020204" pitchFamily="34" charset="0"/>
                          <a:ea typeface="Times New Roman" panose="02020603050405020304" pitchFamily="18" charset="0"/>
                          <a:cs typeface="Arial" panose="020B0604020202020204" pitchFamily="34" charset="0"/>
                        </a:rPr>
                        <a:t>698 (22)</a:t>
                      </a:r>
                      <a:endParaRPr lang="en-US" sz="1800" kern="10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1800" kern="0">
                          <a:solidFill>
                            <a:srgbClr val="000000"/>
                          </a:solidFill>
                          <a:effectLst/>
                          <a:latin typeface="Arial" panose="020B0604020202020204" pitchFamily="34" charset="0"/>
                          <a:ea typeface="Times New Roman" panose="02020603050405020304" pitchFamily="18" charset="0"/>
                          <a:cs typeface="Arial" panose="020B0604020202020204" pitchFamily="34" charset="0"/>
                        </a:rPr>
                        <a:t>27 (22)</a:t>
                      </a:r>
                      <a:endParaRPr lang="en-US" sz="1800" kern="10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594784298"/>
                  </a:ext>
                </a:extLst>
              </a:tr>
              <a:tr h="270666">
                <a:tc vMerge="1">
                  <a:txBody>
                    <a:bodyPr/>
                    <a:lstStyle/>
                    <a:p>
                      <a:endParaRPr lang="en-US"/>
                    </a:p>
                  </a:txBody>
                  <a:tcPr/>
                </a:tc>
                <a:tc>
                  <a:txBody>
                    <a:bodyPr/>
                    <a:lstStyle/>
                    <a:p>
                      <a:pPr marL="0" marR="0">
                        <a:lnSpc>
                          <a:spcPct val="115000"/>
                        </a:lnSpc>
                        <a:spcAft>
                          <a:spcPts val="800"/>
                        </a:spcAft>
                        <a:buNone/>
                      </a:pPr>
                      <a:r>
                        <a:rPr lang="en-US" sz="1800" kern="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DRV/c + DTG</a:t>
                      </a:r>
                      <a:endParaRPr lang="en-US" sz="1800" kern="100" dirty="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1800" kern="0">
                          <a:solidFill>
                            <a:srgbClr val="000000"/>
                          </a:solidFill>
                          <a:effectLst/>
                          <a:latin typeface="Arial" panose="020B0604020202020204" pitchFamily="34" charset="0"/>
                          <a:ea typeface="Times New Roman" panose="02020603050405020304" pitchFamily="18" charset="0"/>
                          <a:cs typeface="Arial" panose="020B0604020202020204" pitchFamily="34" charset="0"/>
                        </a:rPr>
                        <a:t>177 (5)</a:t>
                      </a:r>
                      <a:endParaRPr lang="en-US" sz="1800" kern="10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1800" kern="0">
                          <a:solidFill>
                            <a:srgbClr val="000000"/>
                          </a:solidFill>
                          <a:effectLst/>
                          <a:latin typeface="Arial" panose="020B0604020202020204" pitchFamily="34" charset="0"/>
                          <a:ea typeface="Times New Roman" panose="02020603050405020304" pitchFamily="18" charset="0"/>
                          <a:cs typeface="Arial" panose="020B0604020202020204" pitchFamily="34" charset="0"/>
                        </a:rPr>
                        <a:t>173 (5)</a:t>
                      </a:r>
                      <a:endParaRPr lang="en-US" sz="1800" kern="10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1800" kern="0">
                          <a:solidFill>
                            <a:srgbClr val="000000"/>
                          </a:solidFill>
                          <a:effectLst/>
                          <a:latin typeface="Arial" panose="020B0604020202020204" pitchFamily="34" charset="0"/>
                          <a:ea typeface="Times New Roman" panose="02020603050405020304" pitchFamily="18" charset="0"/>
                          <a:cs typeface="Arial" panose="020B0604020202020204" pitchFamily="34" charset="0"/>
                        </a:rPr>
                        <a:t>4 (3)</a:t>
                      </a:r>
                      <a:endParaRPr lang="en-US" sz="1800" kern="10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297282575"/>
                  </a:ext>
                </a:extLst>
              </a:tr>
              <a:tr h="270666">
                <a:tc vMerge="1">
                  <a:txBody>
                    <a:bodyPr/>
                    <a:lstStyle/>
                    <a:p>
                      <a:endParaRPr lang="en-US" b="1"/>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15000"/>
                        </a:lnSpc>
                        <a:spcAft>
                          <a:spcPts val="800"/>
                        </a:spcAft>
                        <a:buNone/>
                      </a:pPr>
                      <a:r>
                        <a:rPr lang="en-US" sz="1800" kern="0">
                          <a:solidFill>
                            <a:srgbClr val="000000"/>
                          </a:solidFill>
                          <a:effectLst/>
                          <a:latin typeface="Arial" panose="020B0604020202020204" pitchFamily="34" charset="0"/>
                          <a:ea typeface="Times New Roman" panose="02020603050405020304" pitchFamily="18" charset="0"/>
                          <a:cs typeface="Arial" panose="020B0604020202020204" pitchFamily="34" charset="0"/>
                        </a:rPr>
                        <a:t>DRV + EVG/c/FTC/TDF</a:t>
                      </a:r>
                      <a:endParaRPr lang="en-US" sz="1800" kern="10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1800" kern="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161 (5)</a:t>
                      </a:r>
                      <a:endParaRPr lang="en-US" sz="1800" kern="100" dirty="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1800" kern="0">
                          <a:solidFill>
                            <a:srgbClr val="000000"/>
                          </a:solidFill>
                          <a:effectLst/>
                          <a:latin typeface="Arial" panose="020B0604020202020204" pitchFamily="34" charset="0"/>
                          <a:ea typeface="Times New Roman" panose="02020603050405020304" pitchFamily="18" charset="0"/>
                          <a:cs typeface="Arial" panose="020B0604020202020204" pitchFamily="34" charset="0"/>
                        </a:rPr>
                        <a:t>158 (5)</a:t>
                      </a:r>
                      <a:endParaRPr lang="en-US" sz="1800" kern="10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1800" kern="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3 (2)</a:t>
                      </a:r>
                      <a:endParaRPr lang="en-US" sz="1800" kern="100" dirty="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705714479"/>
                  </a:ext>
                </a:extLst>
              </a:tr>
            </a:tbl>
          </a:graphicData>
        </a:graphic>
      </p:graphicFrame>
      <p:sp>
        <p:nvSpPr>
          <p:cNvPr id="129" name="object 51">
            <a:extLst>
              <a:ext uri="{FF2B5EF4-FFF2-40B4-BE49-F238E27FC236}">
                <a16:creationId xmlns:a16="http://schemas.microsoft.com/office/drawing/2014/main" id="{45A341B3-959A-6CF5-F9C0-2A072026C18D}"/>
              </a:ext>
            </a:extLst>
          </p:cNvPr>
          <p:cNvSpPr txBox="1"/>
          <p:nvPr/>
        </p:nvSpPr>
        <p:spPr>
          <a:xfrm>
            <a:off x="29184925" y="4067390"/>
            <a:ext cx="9000143" cy="3065654"/>
          </a:xfrm>
          <a:prstGeom prst="rect">
            <a:avLst/>
          </a:prstGeom>
        </p:spPr>
        <p:txBody>
          <a:bodyPr vert="horz" wrap="square" lIns="0" tIns="18486" rIns="0" bIns="0" rtlCol="0">
            <a:spAutoFit/>
          </a:bodyPr>
          <a:lstStyle/>
          <a:p>
            <a:pPr>
              <a:lnSpc>
                <a:spcPct val="150000"/>
              </a:lnSpc>
            </a:pPr>
            <a:r>
              <a:rPr lang="en-US" b="1" dirty="0">
                <a:latin typeface="Arial" panose="020B0604020202020204" pitchFamily="34" charset="0"/>
                <a:cs typeface="Arial" panose="020B0604020202020204" pitchFamily="34" charset="0"/>
              </a:rPr>
              <a:t>Demographic and Clinical Characteristics:</a:t>
            </a:r>
          </a:p>
          <a:p>
            <a:pPr marL="915286" lvl="2" indent="-463692" algn="l">
              <a:buFont typeface="Arial" panose="020B0604020202020204" pitchFamily="34" charset="0"/>
              <a:buChar char="•"/>
              <a:defRPr/>
            </a:pPr>
            <a:r>
              <a:rPr lang="en-US" b="1" dirty="0">
                <a:latin typeface="Arial" panose="020B0604020202020204" pitchFamily="34" charset="0"/>
                <a:cs typeface="Arial" panose="020B0604020202020204" pitchFamily="34" charset="0"/>
              </a:rPr>
              <a:t>Baseline</a:t>
            </a:r>
            <a:r>
              <a:rPr lang="en-US" dirty="0">
                <a:latin typeface="Arial" panose="020B0604020202020204" pitchFamily="34" charset="0"/>
                <a:cs typeface="Arial" panose="020B0604020202020204" pitchFamily="34" charset="0"/>
              </a:rPr>
              <a:t> mean age 50.6 years; 77% male; 49% Black or African American; 69% overweight or obese; 15% eGFR &lt;60 mL/min/1.73m2;  33% cardiovascular disease; 35% neuropsychiatric disorders.[Table 1]</a:t>
            </a:r>
          </a:p>
          <a:p>
            <a:pPr>
              <a:lnSpc>
                <a:spcPct val="150000"/>
              </a:lnSpc>
            </a:pPr>
            <a:r>
              <a:rPr lang="en-US" b="1" dirty="0">
                <a:latin typeface="Arial" panose="020B0604020202020204" pitchFamily="34" charset="0"/>
                <a:cs typeface="Arial" panose="020B0604020202020204" pitchFamily="34" charset="0"/>
              </a:rPr>
              <a:t>Regimen Characteristics:</a:t>
            </a:r>
          </a:p>
          <a:p>
            <a:pPr marL="737344" lvl="2" indent="-285750" algn="l">
              <a:buFont typeface="Arial" panose="020B0604020202020204" pitchFamily="34" charset="0"/>
              <a:buChar char="•"/>
              <a:defRPr/>
            </a:pPr>
            <a:r>
              <a:rPr lang="en-US" dirty="0">
                <a:latin typeface="Arial" panose="020B0604020202020204" pitchFamily="34" charset="0"/>
                <a:cs typeface="Arial" panose="020B0604020202020204" pitchFamily="34" charset="0"/>
              </a:rPr>
              <a:t>The most common regimen class combinations were NRTI+PI  (23%), INSTI+NRTI+PI (22%), and INSTI+PI (9%)</a:t>
            </a:r>
          </a:p>
          <a:p>
            <a:pPr marL="737344" lvl="2" indent="-285750" algn="l">
              <a:buFont typeface="Arial" panose="020B0604020202020204" pitchFamily="34" charset="0"/>
              <a:buChar char="•"/>
              <a:defRPr/>
            </a:pPr>
            <a:r>
              <a:rPr lang="en-US" dirty="0">
                <a:latin typeface="Arial" panose="020B0604020202020204" pitchFamily="34" charset="0"/>
                <a:cs typeface="Arial" panose="020B0604020202020204" pitchFamily="34" charset="0"/>
              </a:rPr>
              <a:t>The most common regimens were DRV/c/FTC/TAF (22%), DRV/</a:t>
            </a:r>
            <a:r>
              <a:rPr lang="en-US" dirty="0" err="1">
                <a:latin typeface="Arial" panose="020B0604020202020204" pitchFamily="34" charset="0"/>
                <a:cs typeface="Arial" panose="020B0604020202020204" pitchFamily="34" charset="0"/>
              </a:rPr>
              <a:t>c+DTG</a:t>
            </a:r>
            <a:r>
              <a:rPr lang="en-US" dirty="0">
                <a:latin typeface="Arial" panose="020B0604020202020204" pitchFamily="34" charset="0"/>
                <a:cs typeface="Arial" panose="020B0604020202020204" pitchFamily="34" charset="0"/>
              </a:rPr>
              <a:t> (5%), DRV+EVG/c/FTC/TDF (5%).</a:t>
            </a:r>
          </a:p>
          <a:p>
            <a:pPr marL="737344" lvl="2" indent="-285750" algn="l">
              <a:buFont typeface="Arial" panose="020B0604020202020204" pitchFamily="34" charset="0"/>
              <a:buChar char="•"/>
              <a:defRPr/>
            </a:pPr>
            <a:r>
              <a:rPr lang="en-US" dirty="0">
                <a:latin typeface="Arial" panose="020B0604020202020204" pitchFamily="34" charset="0"/>
                <a:cs typeface="Arial" panose="020B0604020202020204" pitchFamily="34" charset="0"/>
              </a:rPr>
              <a:t>69% of individuals were on multi tablet regimens (MTRs)</a:t>
            </a:r>
          </a:p>
        </p:txBody>
      </p:sp>
      <p:sp>
        <p:nvSpPr>
          <p:cNvPr id="130" name="object 51">
            <a:extLst>
              <a:ext uri="{FF2B5EF4-FFF2-40B4-BE49-F238E27FC236}">
                <a16:creationId xmlns:a16="http://schemas.microsoft.com/office/drawing/2014/main" id="{36A03466-ADAD-D963-17E9-90EA563376E7}"/>
              </a:ext>
            </a:extLst>
          </p:cNvPr>
          <p:cNvSpPr txBox="1"/>
          <p:nvPr/>
        </p:nvSpPr>
        <p:spPr>
          <a:xfrm>
            <a:off x="29266016" y="11020134"/>
            <a:ext cx="8958901" cy="4589148"/>
          </a:xfrm>
          <a:prstGeom prst="rect">
            <a:avLst/>
          </a:prstGeom>
        </p:spPr>
        <p:txBody>
          <a:bodyPr vert="horz" wrap="square" lIns="0" tIns="18486" rIns="0" bIns="0" rtlCol="0">
            <a:spAutoFit/>
          </a:bodyPr>
          <a:lstStyle/>
          <a:p>
            <a:pPr lvl="0">
              <a:lnSpc>
                <a:spcPct val="150000"/>
              </a:lnSpc>
            </a:pPr>
            <a:r>
              <a:rPr lang="en-US" b="1" dirty="0">
                <a:latin typeface="Arial" panose="020B0604020202020204" pitchFamily="34" charset="0"/>
                <a:cs typeface="Arial" panose="020B0604020202020204" pitchFamily="34" charset="0"/>
              </a:rPr>
              <a:t>Resistance:</a:t>
            </a:r>
          </a:p>
          <a:p>
            <a:pPr marL="737344" lvl="2" indent="-285750" algn="l">
              <a:buFont typeface="Arial" panose="020B0604020202020204" pitchFamily="34" charset="0"/>
              <a:buChar char="•"/>
              <a:defRPr/>
            </a:pPr>
            <a:r>
              <a:rPr lang="en-US" dirty="0">
                <a:latin typeface="Arial" panose="020B0604020202020204" pitchFamily="34" charset="0"/>
                <a:cs typeface="Arial" panose="020B0604020202020204" pitchFamily="34" charset="0"/>
              </a:rPr>
              <a:t>910 (27%) of VS on CR had a baseline genotype test result </a:t>
            </a:r>
          </a:p>
          <a:p>
            <a:pPr marL="737344" lvl="2" indent="-285750" algn="l">
              <a:buFont typeface="Arial" panose="020B0604020202020204" pitchFamily="34" charset="0"/>
              <a:buChar char="•"/>
              <a:defRPr/>
            </a:pPr>
            <a:r>
              <a:rPr lang="en-US" dirty="0">
                <a:latin typeface="Arial" panose="020B0604020202020204" pitchFamily="34" charset="0"/>
                <a:cs typeface="Arial" panose="020B0604020202020204" pitchFamily="34" charset="0"/>
              </a:rPr>
              <a:t>85% of those with a baseline result (910) had at least 1 major mutation (64% NRTI, 50% NNRTI, 24% PI, 8% INSTI) and 54% had HIV with ≥2 class resistance</a:t>
            </a:r>
          </a:p>
          <a:p>
            <a:pPr marL="737344" lvl="2" indent="-285750" algn="l">
              <a:buFont typeface="Arial" panose="020B0604020202020204" pitchFamily="34" charset="0"/>
              <a:buChar char="•"/>
              <a:defRPr/>
            </a:pPr>
            <a:r>
              <a:rPr lang="en-US" dirty="0">
                <a:latin typeface="Arial" panose="020B0604020202020204" pitchFamily="34" charset="0"/>
                <a:cs typeface="Arial" panose="020B0604020202020204" pitchFamily="34" charset="0"/>
              </a:rPr>
              <a:t>13% had a resistance test while on CR </a:t>
            </a:r>
            <a:endParaRPr lang="en-US" b="1" dirty="0">
              <a:latin typeface="Arial" panose="020B0604020202020204" pitchFamily="34" charset="0"/>
              <a:cs typeface="Arial" panose="020B0604020202020204" pitchFamily="34" charset="0"/>
            </a:endParaRPr>
          </a:p>
          <a:p>
            <a:pPr lvl="0">
              <a:lnSpc>
                <a:spcPct val="150000"/>
              </a:lnSpc>
            </a:pPr>
            <a:r>
              <a:rPr lang="en-US" b="1" dirty="0">
                <a:latin typeface="Arial" panose="020B0604020202020204" pitchFamily="34" charset="0"/>
                <a:cs typeface="Arial" panose="020B0604020202020204" pitchFamily="34" charset="0"/>
              </a:rPr>
              <a:t>Virologic Events</a:t>
            </a:r>
            <a:r>
              <a:rPr lang="en-US" dirty="0">
                <a:latin typeface="Arial" panose="020B0604020202020204" pitchFamily="34" charset="0"/>
                <a:cs typeface="Arial" panose="020B0604020202020204" pitchFamily="34" charset="0"/>
              </a:rPr>
              <a:t>:</a:t>
            </a:r>
          </a:p>
          <a:p>
            <a:pPr marL="915286" lvl="2" indent="-463692" algn="l">
              <a:buFont typeface="Arial" panose="020B0604020202020204" pitchFamily="34" charset="0"/>
              <a:buChar char="•"/>
              <a:defRPr/>
            </a:pPr>
            <a:r>
              <a:rPr lang="en-US" dirty="0">
                <a:latin typeface="Arial" panose="020B0604020202020204" pitchFamily="34" charset="0"/>
                <a:cs typeface="Arial" panose="020B0604020202020204" pitchFamily="34" charset="0"/>
              </a:rPr>
              <a:t>121 (4%) had virologic failure at the last observation</a:t>
            </a:r>
          </a:p>
          <a:p>
            <a:pPr marL="915286" lvl="2" indent="-463692" algn="l">
              <a:buFont typeface="Arial" panose="020B0604020202020204" pitchFamily="34" charset="0"/>
              <a:buChar char="•"/>
              <a:defRPr/>
            </a:pPr>
            <a:r>
              <a:rPr lang="en-US" dirty="0">
                <a:latin typeface="Arial" panose="020B0604020202020204" pitchFamily="34" charset="0"/>
                <a:cs typeface="Arial" panose="020B0604020202020204" pitchFamily="34" charset="0"/>
              </a:rPr>
              <a:t>957 (29%) experienced low-level viremia </a:t>
            </a:r>
          </a:p>
          <a:p>
            <a:pPr marL="915286" lvl="2" indent="-463692" algn="l">
              <a:buFont typeface="Arial" panose="020B0604020202020204" pitchFamily="34" charset="0"/>
              <a:buChar char="•"/>
              <a:defRPr/>
            </a:pPr>
            <a:r>
              <a:rPr lang="en-US" dirty="0">
                <a:latin typeface="Arial" panose="020B0604020202020204" pitchFamily="34" charset="0"/>
                <a:cs typeface="Arial" panose="020B0604020202020204" pitchFamily="34" charset="0"/>
              </a:rPr>
              <a:t>Key predictors of VF were NNRTI use, baseline CD4 &lt; 400 cells/mm3, age &lt;30 years old, baseline VL &gt;= 100 copies/mL, and prior failure [Figure 3]</a:t>
            </a:r>
          </a:p>
          <a:p>
            <a:pPr lvl="0">
              <a:lnSpc>
                <a:spcPct val="150000"/>
              </a:lnSpc>
            </a:pPr>
            <a:r>
              <a:rPr lang="en-US" b="1" dirty="0">
                <a:latin typeface="Arial" panose="020B0604020202020204" pitchFamily="34" charset="0"/>
                <a:cs typeface="Arial" panose="020B0604020202020204" pitchFamily="34" charset="0"/>
              </a:rPr>
              <a:t>Adherence</a:t>
            </a:r>
            <a:r>
              <a:rPr lang="en-US" dirty="0">
                <a:latin typeface="Arial" panose="020B0604020202020204" pitchFamily="34" charset="0"/>
                <a:cs typeface="Arial" panose="020B0604020202020204" pitchFamily="34" charset="0"/>
              </a:rPr>
              <a:t>:</a:t>
            </a:r>
          </a:p>
          <a:p>
            <a:pPr marL="915286" lvl="2" indent="-463692" algn="l">
              <a:buFont typeface="Arial" panose="020B0604020202020204" pitchFamily="34" charset="0"/>
              <a:buChar char="•"/>
              <a:defRPr/>
            </a:pPr>
            <a:r>
              <a:rPr lang="en-US" dirty="0">
                <a:latin typeface="Arial" panose="020B0604020202020204" pitchFamily="34" charset="0"/>
                <a:cs typeface="Arial" panose="020B0604020202020204" pitchFamily="34" charset="0"/>
              </a:rPr>
              <a:t>Median proportion of days covered (PDC) on CR was 76% of those with dispensing data (47% of those with prescriptions) </a:t>
            </a:r>
          </a:p>
          <a:p>
            <a:pPr marL="915286" lvl="2" indent="-463692" algn="l">
              <a:buFont typeface="Arial" panose="020B0604020202020204" pitchFamily="34" charset="0"/>
              <a:buChar char="•"/>
              <a:defRPr/>
            </a:pPr>
            <a:r>
              <a:rPr lang="en-US" dirty="0">
                <a:latin typeface="Arial" panose="020B0604020202020204" pitchFamily="34" charset="0"/>
                <a:cs typeface="Arial" panose="020B0604020202020204" pitchFamily="34" charset="0"/>
              </a:rPr>
              <a:t>47% had a PDC ≥80%</a:t>
            </a:r>
          </a:p>
        </p:txBody>
      </p:sp>
      <p:graphicFrame>
        <p:nvGraphicFramePr>
          <p:cNvPr id="131" name="Chart 130">
            <a:extLst>
              <a:ext uri="{FF2B5EF4-FFF2-40B4-BE49-F238E27FC236}">
                <a16:creationId xmlns:a16="http://schemas.microsoft.com/office/drawing/2014/main" id="{127A1607-7934-9659-0FB3-2836AD779147}"/>
              </a:ext>
            </a:extLst>
          </p:cNvPr>
          <p:cNvGraphicFramePr/>
          <p:nvPr>
            <p:extLst>
              <p:ext uri="{D42A27DB-BD31-4B8C-83A1-F6EECF244321}">
                <p14:modId xmlns:p14="http://schemas.microsoft.com/office/powerpoint/2010/main" val="3363576658"/>
              </p:ext>
            </p:extLst>
          </p:nvPr>
        </p:nvGraphicFramePr>
        <p:xfrm>
          <a:off x="29306173" y="7633294"/>
          <a:ext cx="8918744" cy="3403450"/>
        </p:xfrm>
        <a:graphic>
          <a:graphicData uri="http://schemas.openxmlformats.org/drawingml/2006/chart">
            <c:chart xmlns:c="http://schemas.openxmlformats.org/drawingml/2006/chart" xmlns:r="http://schemas.openxmlformats.org/officeDocument/2006/relationships" r:id="rId8"/>
          </a:graphicData>
        </a:graphic>
      </p:graphicFrame>
      <p:sp>
        <p:nvSpPr>
          <p:cNvPr id="132" name="object 36">
            <a:extLst>
              <a:ext uri="{FF2B5EF4-FFF2-40B4-BE49-F238E27FC236}">
                <a16:creationId xmlns:a16="http://schemas.microsoft.com/office/drawing/2014/main" id="{D053A205-3EDE-40B0-CE73-FCD4FC71905E}"/>
              </a:ext>
            </a:extLst>
          </p:cNvPr>
          <p:cNvSpPr txBox="1"/>
          <p:nvPr/>
        </p:nvSpPr>
        <p:spPr>
          <a:xfrm>
            <a:off x="29212135" y="7212731"/>
            <a:ext cx="8918744" cy="273921"/>
          </a:xfrm>
          <a:prstGeom prst="rect">
            <a:avLst/>
          </a:prstGeom>
        </p:spPr>
        <p:txBody>
          <a:bodyPr vert="horz" wrap="square" lIns="0" tIns="0" rIns="0" bIns="0" rtlCol="0">
            <a:spAutoFit/>
          </a:bodyPr>
          <a:lstStyle/>
          <a:p>
            <a:pPr algn="l">
              <a:lnSpc>
                <a:spcPct val="100000"/>
              </a:lnSpc>
            </a:pPr>
            <a:r>
              <a:rPr lang="en-US" sz="1780" b="1" spc="-28" dirty="0">
                <a:solidFill>
                  <a:schemeClr val="accent3"/>
                </a:solidFill>
                <a:latin typeface="Arial"/>
                <a:cs typeface="Arial"/>
              </a:rPr>
              <a:t>Figure 2: Resistance Testing</a:t>
            </a:r>
            <a:endParaRPr sz="1397" dirty="0">
              <a:solidFill>
                <a:schemeClr val="accent3"/>
              </a:solidFill>
              <a:latin typeface="Arial"/>
              <a:cs typeface="Arial"/>
            </a:endParaRPr>
          </a:p>
        </p:txBody>
      </p:sp>
      <p:pic>
        <p:nvPicPr>
          <p:cNvPr id="27" name="Picture 26">
            <a:extLst>
              <a:ext uri="{FF2B5EF4-FFF2-40B4-BE49-F238E27FC236}">
                <a16:creationId xmlns:a16="http://schemas.microsoft.com/office/drawing/2014/main" id="{28769218-BD9F-E796-B3EA-BF83FF165922}"/>
              </a:ext>
            </a:extLst>
          </p:cNvPr>
          <p:cNvPicPr>
            <a:picLocks noChangeAspect="1"/>
          </p:cNvPicPr>
          <p:nvPr/>
        </p:nvPicPr>
        <p:blipFill>
          <a:blip r:embed="rId9"/>
          <a:stretch>
            <a:fillRect/>
          </a:stretch>
        </p:blipFill>
        <p:spPr>
          <a:xfrm>
            <a:off x="30016071" y="15947887"/>
            <a:ext cx="6336596" cy="3340667"/>
          </a:xfrm>
          <a:prstGeom prst="rect">
            <a:avLst/>
          </a:prstGeom>
        </p:spPr>
      </p:pic>
      <p:sp>
        <p:nvSpPr>
          <p:cNvPr id="29" name="object 36">
            <a:extLst>
              <a:ext uri="{FF2B5EF4-FFF2-40B4-BE49-F238E27FC236}">
                <a16:creationId xmlns:a16="http://schemas.microsoft.com/office/drawing/2014/main" id="{7E5B242A-0928-943F-D84C-93408141671C}"/>
              </a:ext>
            </a:extLst>
          </p:cNvPr>
          <p:cNvSpPr txBox="1"/>
          <p:nvPr/>
        </p:nvSpPr>
        <p:spPr>
          <a:xfrm>
            <a:off x="29286094" y="15654602"/>
            <a:ext cx="8918744" cy="273921"/>
          </a:xfrm>
          <a:prstGeom prst="rect">
            <a:avLst/>
          </a:prstGeom>
        </p:spPr>
        <p:txBody>
          <a:bodyPr vert="horz" wrap="square" lIns="0" tIns="0" rIns="0" bIns="0" rtlCol="0">
            <a:spAutoFit/>
          </a:bodyPr>
          <a:lstStyle/>
          <a:p>
            <a:pPr algn="l">
              <a:lnSpc>
                <a:spcPct val="100000"/>
              </a:lnSpc>
            </a:pPr>
            <a:r>
              <a:rPr lang="en-US" sz="1780" b="1" spc="-28" dirty="0">
                <a:solidFill>
                  <a:schemeClr val="accent3"/>
                </a:solidFill>
                <a:latin typeface="Arial"/>
                <a:cs typeface="Arial"/>
              </a:rPr>
              <a:t>Figure 3: Predictors of VF from CART and Regression:</a:t>
            </a:r>
            <a:endParaRPr sz="1397" dirty="0">
              <a:solidFill>
                <a:schemeClr val="accent3"/>
              </a:solidFill>
              <a:latin typeface="Arial"/>
              <a:cs typeface="Arial"/>
            </a:endParaRPr>
          </a:p>
        </p:txBody>
      </p:sp>
      <p:sp>
        <p:nvSpPr>
          <p:cNvPr id="10" name="TextBox 9">
            <a:extLst>
              <a:ext uri="{FF2B5EF4-FFF2-40B4-BE49-F238E27FC236}">
                <a16:creationId xmlns:a16="http://schemas.microsoft.com/office/drawing/2014/main" id="{E9FACBEC-229D-6186-A402-E55E90837C33}"/>
              </a:ext>
            </a:extLst>
          </p:cNvPr>
          <p:cNvSpPr txBox="1"/>
          <p:nvPr/>
        </p:nvSpPr>
        <p:spPr>
          <a:xfrm>
            <a:off x="29212135" y="19530790"/>
            <a:ext cx="8972933" cy="276999"/>
          </a:xfrm>
          <a:prstGeom prst="rect">
            <a:avLst/>
          </a:prstGeom>
          <a:noFill/>
        </p:spPr>
        <p:txBody>
          <a:bodyPr wrap="square" rtlCol="0">
            <a:spAutoFit/>
          </a:bodyPr>
          <a:lstStyle/>
          <a:p>
            <a:r>
              <a:rPr lang="en-US" sz="1200" dirty="0">
                <a:latin typeface="Arial" panose="020B0604020202020204" pitchFamily="34" charset="0"/>
                <a:cs typeface="Arial" panose="020B0604020202020204" pitchFamily="34" charset="0"/>
              </a:rPr>
              <a:t>Predictors identified from CART were incorporated into a logistic regression model along with baseline demographics</a:t>
            </a:r>
          </a:p>
        </p:txBody>
      </p:sp>
      <p:sp>
        <p:nvSpPr>
          <p:cNvPr id="4" name="TextBox 3">
            <a:extLst>
              <a:ext uri="{FF2B5EF4-FFF2-40B4-BE49-F238E27FC236}">
                <a16:creationId xmlns:a16="http://schemas.microsoft.com/office/drawing/2014/main" id="{AEEE834E-6CF0-59FA-238D-A503E021B92D}"/>
              </a:ext>
            </a:extLst>
          </p:cNvPr>
          <p:cNvSpPr txBox="1"/>
          <p:nvPr/>
        </p:nvSpPr>
        <p:spPr>
          <a:xfrm>
            <a:off x="32024320" y="19215063"/>
            <a:ext cx="7437120" cy="276999"/>
          </a:xfrm>
          <a:prstGeom prst="rect">
            <a:avLst/>
          </a:prstGeom>
          <a:noFill/>
        </p:spPr>
        <p:txBody>
          <a:bodyPr wrap="square" rtlCol="0">
            <a:spAutoFit/>
          </a:bodyPr>
          <a:lstStyle/>
          <a:p>
            <a:r>
              <a:rPr lang="en-US" sz="1200" dirty="0">
                <a:latin typeface="Arial" panose="020B0604020202020204" pitchFamily="34" charset="0"/>
                <a:cs typeface="Arial" panose="020B0604020202020204" pitchFamily="34" charset="0"/>
              </a:rPr>
              <a:t>Adjusted Odds Ratio (</a:t>
            </a:r>
            <a:r>
              <a:rPr lang="en-US" sz="1200" dirty="0" err="1">
                <a:latin typeface="Arial" panose="020B0604020202020204" pitchFamily="34" charset="0"/>
                <a:cs typeface="Arial" panose="020B0604020202020204" pitchFamily="34" charset="0"/>
              </a:rPr>
              <a:t>aOR</a:t>
            </a:r>
            <a:r>
              <a:rPr lang="en-US" sz="1200" dirty="0">
                <a:latin typeface="Arial" panose="020B0604020202020204" pitchFamily="34" charset="0"/>
                <a:cs typeface="Arial" panose="020B0604020202020204" pitchFamily="34" charset="0"/>
              </a:rPr>
              <a:t>)</a:t>
            </a:r>
          </a:p>
        </p:txBody>
      </p:sp>
      <p:sp>
        <p:nvSpPr>
          <p:cNvPr id="6" name="TextBox 5">
            <a:extLst>
              <a:ext uri="{FF2B5EF4-FFF2-40B4-BE49-F238E27FC236}">
                <a16:creationId xmlns:a16="http://schemas.microsoft.com/office/drawing/2014/main" id="{93A40CB1-D0B9-300A-9AF1-2DF84D9B0642}"/>
              </a:ext>
            </a:extLst>
          </p:cNvPr>
          <p:cNvSpPr txBox="1"/>
          <p:nvPr/>
        </p:nvSpPr>
        <p:spPr>
          <a:xfrm>
            <a:off x="15768320" y="21466706"/>
            <a:ext cx="9629648" cy="400110"/>
          </a:xfrm>
          <a:prstGeom prst="rect">
            <a:avLst/>
          </a:prstGeom>
          <a:solidFill>
            <a:srgbClr val="2C425F"/>
          </a:solidFill>
        </p:spPr>
        <p:txBody>
          <a:bodyPr wrap="square" rtlCol="0">
            <a:spAutoFit/>
          </a:bodyPr>
          <a:lstStyle/>
          <a:p>
            <a:r>
              <a:rPr lang="en-US" sz="2000" b="1" dirty="0">
                <a:solidFill>
                  <a:schemeClr val="bg1"/>
                </a:solidFill>
                <a:latin typeface="Arial" panose="020B0604020202020204" pitchFamily="34" charset="0"/>
                <a:cs typeface="Arial" panose="020B0604020202020204" pitchFamily="34" charset="0"/>
              </a:rPr>
              <a:t>20</a:t>
            </a:r>
            <a:r>
              <a:rPr lang="en-US" sz="2000" b="1" baseline="30000" dirty="0">
                <a:solidFill>
                  <a:schemeClr val="bg1"/>
                </a:solidFill>
                <a:latin typeface="Arial" panose="020B0604020202020204" pitchFamily="34" charset="0"/>
                <a:cs typeface="Arial" panose="020B0604020202020204" pitchFamily="34" charset="0"/>
              </a:rPr>
              <a:t>th</a:t>
            </a:r>
            <a:r>
              <a:rPr lang="en-US" sz="2000" b="1" dirty="0">
                <a:solidFill>
                  <a:schemeClr val="bg1"/>
                </a:solidFill>
                <a:latin typeface="Arial" panose="020B0604020202020204" pitchFamily="34" charset="0"/>
                <a:cs typeface="Arial" panose="020B0604020202020204" pitchFamily="34" charset="0"/>
              </a:rPr>
              <a:t> European AIDS Conference; October 15-18, 2025; Paris, France </a:t>
            </a:r>
          </a:p>
        </p:txBody>
      </p:sp>
    </p:spTree>
  </p:cSld>
  <p:clrMapOvr>
    <a:masterClrMapping/>
  </p:clrMapOvr>
</p:sld>
</file>

<file path=ppt/theme/theme1.xml><?xml version="1.0" encoding="utf-8"?>
<a:theme xmlns:a="http://schemas.openxmlformats.org/drawingml/2006/main" name="Office Theme">
  <a:themeElements>
    <a:clrScheme name="Custom 33">
      <a:dk1>
        <a:srgbClr val="1E1E1E"/>
      </a:dk1>
      <a:lt1>
        <a:srgbClr val="FFFFFF"/>
      </a:lt1>
      <a:dk2>
        <a:srgbClr val="C6CAC6"/>
      </a:dk2>
      <a:lt2>
        <a:srgbClr val="E8EAE8"/>
      </a:lt2>
      <a:accent1>
        <a:srgbClr val="C50F3C"/>
      </a:accent1>
      <a:accent2>
        <a:srgbClr val="3C587F"/>
      </a:accent2>
      <a:accent3>
        <a:srgbClr val="881222"/>
      </a:accent3>
      <a:accent4>
        <a:srgbClr val="7B98C1"/>
      </a:accent4>
      <a:accent5>
        <a:srgbClr val="0064A8"/>
      </a:accent5>
      <a:accent6>
        <a:srgbClr val="FFC000"/>
      </a:accent6>
      <a:hlink>
        <a:srgbClr val="56C7AA"/>
      </a:hlink>
      <a:folHlink>
        <a:srgbClr val="59A8D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2f855850-2c90-41f1-8ea4-90bf6a10880d">
      <Terms xmlns="http://schemas.microsoft.com/office/infopath/2007/PartnerControls"/>
    </lcf76f155ced4ddcb4097134ff3c332f>
    <TaxCatchAll xmlns="98098172-b143-4fc6-b7dd-0e31b2cd5ed1"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C62F7607691F3F4E927E61A083FCF90A" ma:contentTypeVersion="15" ma:contentTypeDescription="Create a new document." ma:contentTypeScope="" ma:versionID="21b9a25061d756466c49063562cb8ca7">
  <xsd:schema xmlns:xsd="http://www.w3.org/2001/XMLSchema" xmlns:xs="http://www.w3.org/2001/XMLSchema" xmlns:p="http://schemas.microsoft.com/office/2006/metadata/properties" xmlns:ns2="2f855850-2c90-41f1-8ea4-90bf6a10880d" xmlns:ns3="98098172-b143-4fc6-b7dd-0e31b2cd5ed1" targetNamespace="http://schemas.microsoft.com/office/2006/metadata/properties" ma:root="true" ma:fieldsID="e2cc79d8435e476bdfc6c7ee0c15801f" ns2:_="" ns3:_="">
    <xsd:import namespace="2f855850-2c90-41f1-8ea4-90bf6a10880d"/>
    <xsd:import namespace="98098172-b143-4fc6-b7dd-0e31b2cd5ed1"/>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MediaServiceLocation" minOccurs="0"/>
                <xsd:element ref="ns3:SharedWithUsers" minOccurs="0"/>
                <xsd:element ref="ns3:SharedWithDetail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f855850-2c90-41f1-8ea4-90bf6a10880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2" nillable="true" ma:taxonomy="true" ma:internalName="lcf76f155ced4ddcb4097134ff3c332f" ma:taxonomyFieldName="MediaServiceImageTags" ma:displayName="Image Tags" ma:readOnly="false" ma:fieldId="{5cf76f15-5ced-4ddc-b409-7134ff3c332f}" ma:taxonomyMulti="true" ma:sspId="8a59aaaf-67c2-4a9b-8dae-6c62ae0ca490" ma:termSetId="09814cd3-568e-fe90-9814-8d621ff8fb84" ma:anchorId="fba54fb3-c3e1-fe81-a776-ca4b69148c4d" ma:open="true" ma:isKeyword="false">
      <xsd:complexType>
        <xsd:sequence>
          <xsd:element ref="pc:Terms" minOccurs="0" maxOccurs="1"/>
        </xsd:sequence>
      </xsd:complex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DateTaken" ma:index="17" nillable="true" ma:displayName="MediaServiceDateTaken" ma:hidden="true" ma:indexed="true" ma:internalName="MediaServiceDateTaken"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Location" ma:index="19" nillable="true" ma:displayName="Location" ma:indexed="true" ma:internalName="MediaServiceLocation"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98098172-b143-4fc6-b7dd-0e31b2cd5ed1"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e20950ed-f351-42f9-b050-5912c86710b3}" ma:internalName="TaxCatchAll" ma:showField="CatchAllData" ma:web="98098172-b143-4fc6-b7dd-0e31b2cd5ed1">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A381389-B92F-4844-B1A8-6F685A383806}">
  <ds:schemaRefs>
    <ds:schemaRef ds:uri="be7842fd-6291-4a63-88db-5a56b8cd62ec"/>
    <ds:schemaRef ds:uri="fd20ae18-f941-4fe5-bb18-c7ae597302b4"/>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 ds:uri="bf61736e-62e5-4b4d-b883-1cb0d5452990"/>
    <ds:schemaRef ds:uri="e171bb6f-592d-4a04-a695-9ee00fefe28a"/>
  </ds:schemaRefs>
</ds:datastoreItem>
</file>

<file path=customXml/itemProps2.xml><?xml version="1.0" encoding="utf-8"?>
<ds:datastoreItem xmlns:ds="http://schemas.openxmlformats.org/officeDocument/2006/customXml" ds:itemID="{D2880CDA-8D06-42C8-8E99-F2E0F4E853D9}"/>
</file>

<file path=customXml/itemProps3.xml><?xml version="1.0" encoding="utf-8"?>
<ds:datastoreItem xmlns:ds="http://schemas.openxmlformats.org/officeDocument/2006/customXml" ds:itemID="{EF84F403-7D9D-4D86-A51F-FD883F5FFA2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137</TotalTime>
  <Words>2024</Words>
  <Application>Microsoft Office PowerPoint</Application>
  <PresentationFormat>Custom</PresentationFormat>
  <Paragraphs>220</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Miller, Lori</dc:creator>
  <cp:lastModifiedBy>Isobel McEwen</cp:lastModifiedBy>
  <cp:revision>6</cp:revision>
  <dcterms:created xsi:type="dcterms:W3CDTF">2023-09-14T01:23:09Z</dcterms:created>
  <dcterms:modified xsi:type="dcterms:W3CDTF">2025-10-01T12:46:33Z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2023-09-13T00:00:00Z</vt:filetime>
  </property>
  <property fmtid="{D5CDD505-2E9C-101B-9397-08002B2CF9AE}" pid="3" name="Creator">
    <vt:lpwstr>Adobe InDesign 18.5 (Windows)</vt:lpwstr>
  </property>
  <property fmtid="{D5CDD505-2E9C-101B-9397-08002B2CF9AE}" pid="4" name="LastSaved">
    <vt:filetime>2023-09-14T00:00:00Z</vt:filetime>
  </property>
  <property fmtid="{D5CDD505-2E9C-101B-9397-08002B2CF9AE}" pid="5" name="Producer">
    <vt:lpwstr>Adobe PDF Library 17.0</vt:lpwstr>
  </property>
  <property fmtid="{D5CDD505-2E9C-101B-9397-08002B2CF9AE}" pid="6" name="MSIP_Label_418c1083-8924-401d-97ae-40f5eed0fcd8_Enabled">
    <vt:lpwstr>true</vt:lpwstr>
  </property>
  <property fmtid="{D5CDD505-2E9C-101B-9397-08002B2CF9AE}" pid="7" name="MSIP_Label_418c1083-8924-401d-97ae-40f5eed0fcd8_SetDate">
    <vt:lpwstr>2023-09-18T20:21:26Z</vt:lpwstr>
  </property>
  <property fmtid="{D5CDD505-2E9C-101B-9397-08002B2CF9AE}" pid="8" name="MSIP_Label_418c1083-8924-401d-97ae-40f5eed0fcd8_Method">
    <vt:lpwstr>Standard</vt:lpwstr>
  </property>
  <property fmtid="{D5CDD505-2E9C-101B-9397-08002B2CF9AE}" pid="9" name="MSIP_Label_418c1083-8924-401d-97ae-40f5eed0fcd8_Name">
    <vt:lpwstr>418c1083-8924-401d-97ae-40f5eed0fcd8</vt:lpwstr>
  </property>
  <property fmtid="{D5CDD505-2E9C-101B-9397-08002B2CF9AE}" pid="10" name="MSIP_Label_418c1083-8924-401d-97ae-40f5eed0fcd8_SiteId">
    <vt:lpwstr>a5a8bcaa-3292-41e6-b735-5e8b21f4dbfd</vt:lpwstr>
  </property>
  <property fmtid="{D5CDD505-2E9C-101B-9397-08002B2CF9AE}" pid="11" name="MSIP_Label_418c1083-8924-401d-97ae-40f5eed0fcd8_ActionId">
    <vt:lpwstr>529ed690-d77d-4d64-8b30-93369aec9dac</vt:lpwstr>
  </property>
  <property fmtid="{D5CDD505-2E9C-101B-9397-08002B2CF9AE}" pid="12" name="MSIP_Label_418c1083-8924-401d-97ae-40f5eed0fcd8_ContentBits">
    <vt:lpwstr>0</vt:lpwstr>
  </property>
  <property fmtid="{D5CDD505-2E9C-101B-9397-08002B2CF9AE}" pid="13" name="MediaServiceImageTags">
    <vt:lpwstr/>
  </property>
  <property fmtid="{D5CDD505-2E9C-101B-9397-08002B2CF9AE}" pid="14" name="Order">
    <vt:r8>1069400</vt:r8>
  </property>
  <property fmtid="{D5CDD505-2E9C-101B-9397-08002B2CF9AE}" pid="15" name="ContentTypeId">
    <vt:lpwstr>0x010100C62F7607691F3F4E927E61A083FCF90A</vt:lpwstr>
  </property>
</Properties>
</file>