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61" r:id="rId6"/>
    <p:sldId id="262" r:id="rId7"/>
    <p:sldId id="263" r:id="rId8"/>
    <p:sldId id="264" r:id="rId9"/>
    <p:sldId id="269" r:id="rId10"/>
    <p:sldId id="271" r:id="rId11"/>
    <p:sldId id="267" r:id="rId12"/>
    <p:sldId id="266" r:id="rId13"/>
    <p:sldId id="272" r:id="rId14"/>
    <p:sldId id="27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FF"/>
    <a:srgbClr val="0070FC"/>
    <a:srgbClr val="E8ECF7"/>
    <a:srgbClr val="0086FF"/>
    <a:srgbClr val="D8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Hoehne" userId="6631e2e1-fc1d-45e8-8c01-7ab6a3171190" providerId="ADAL" clId="{B212B8A4-A9D9-4FD3-AE0B-8CB433D54921}"/>
    <pc:docChg chg="undo custSel modSld">
      <pc:chgData name="Kristin Hoehne" userId="6631e2e1-fc1d-45e8-8c01-7ab6a3171190" providerId="ADAL" clId="{B212B8A4-A9D9-4FD3-AE0B-8CB433D54921}" dt="2025-10-30T08:08:17.884" v="29" actId="1076"/>
      <pc:docMkLst>
        <pc:docMk/>
      </pc:docMkLst>
      <pc:sldChg chg="modSp mod">
        <pc:chgData name="Kristin Hoehne" userId="6631e2e1-fc1d-45e8-8c01-7ab6a3171190" providerId="ADAL" clId="{B212B8A4-A9D9-4FD3-AE0B-8CB433D54921}" dt="2025-10-30T08:03:56.468" v="1" actId="255"/>
        <pc:sldMkLst>
          <pc:docMk/>
          <pc:sldMk cId="0" sldId="257"/>
        </pc:sldMkLst>
        <pc:spChg chg="mod">
          <ac:chgData name="Kristin Hoehne" userId="6631e2e1-fc1d-45e8-8c01-7ab6a3171190" providerId="ADAL" clId="{B212B8A4-A9D9-4FD3-AE0B-8CB433D54921}" dt="2025-10-30T08:03:46.250" v="0" actId="255"/>
          <ac:spMkLst>
            <pc:docMk/>
            <pc:sldMk cId="0" sldId="257"/>
            <ac:spMk id="19" creationId="{DCF8D270-9EB1-4A52-803F-96CDBE063B2E}"/>
          </ac:spMkLst>
        </pc:spChg>
        <pc:spChg chg="mod">
          <ac:chgData name="Kristin Hoehne" userId="6631e2e1-fc1d-45e8-8c01-7ab6a3171190" providerId="ADAL" clId="{B212B8A4-A9D9-4FD3-AE0B-8CB433D54921}" dt="2025-10-30T08:03:56.468" v="1" actId="255"/>
          <ac:spMkLst>
            <pc:docMk/>
            <pc:sldMk cId="0" sldId="257"/>
            <ac:spMk id="99" creationId="{00000000-0000-0000-0000-000000000000}"/>
          </ac:spMkLst>
        </pc:spChg>
      </pc:sldChg>
      <pc:sldChg chg="modSp mod">
        <pc:chgData name="Kristin Hoehne" userId="6631e2e1-fc1d-45e8-8c01-7ab6a3171190" providerId="ADAL" clId="{B212B8A4-A9D9-4FD3-AE0B-8CB433D54921}" dt="2025-10-30T08:08:17.884" v="29" actId="1076"/>
        <pc:sldMkLst>
          <pc:docMk/>
          <pc:sldMk cId="0" sldId="261"/>
        </pc:sldMkLst>
        <pc:spChg chg="mod">
          <ac:chgData name="Kristin Hoehne" userId="6631e2e1-fc1d-45e8-8c01-7ab6a3171190" providerId="ADAL" clId="{B212B8A4-A9D9-4FD3-AE0B-8CB433D54921}" dt="2025-10-30T08:08:17.356" v="28" actId="6549"/>
          <ac:spMkLst>
            <pc:docMk/>
            <pc:sldMk cId="0" sldId="261"/>
            <ac:spMk id="3" creationId="{F7DD255F-E7E2-44A7-AAA9-8A517D967708}"/>
          </ac:spMkLst>
        </pc:spChg>
        <pc:picChg chg="mod">
          <ac:chgData name="Kristin Hoehne" userId="6631e2e1-fc1d-45e8-8c01-7ab6a3171190" providerId="ADAL" clId="{B212B8A4-A9D9-4FD3-AE0B-8CB433D54921}" dt="2025-10-30T08:08:17.884" v="29" actId="1076"/>
          <ac:picMkLst>
            <pc:docMk/>
            <pc:sldMk cId="0" sldId="261"/>
            <ac:picMk id="7" creationId="{6CD1F6E2-C13F-46F1-991B-19C309472DD7}"/>
          </ac:picMkLst>
        </pc:picChg>
      </pc:sldChg>
    </pc:docChg>
  </pc:docChgLst>
  <pc:docChgLst>
    <pc:chgData name="Sabrinel Sahali" userId="9981adb7-7a65-4e1c-9615-2dcd7ee66e2d" providerId="ADAL" clId="{1275C934-DE7C-4495-AF65-A4C0197C49E4}"/>
    <pc:docChg chg="mod modSld">
      <pc:chgData name="Sabrinel Sahali" userId="9981adb7-7a65-4e1c-9615-2dcd7ee66e2d" providerId="ADAL" clId="{1275C934-DE7C-4495-AF65-A4C0197C49E4}" dt="2025-10-13T14:31:51.207" v="12" actId="20577"/>
      <pc:docMkLst>
        <pc:docMk/>
      </pc:docMkLst>
      <pc:sldChg chg="modSp mod">
        <pc:chgData name="Sabrinel Sahali" userId="9981adb7-7a65-4e1c-9615-2dcd7ee66e2d" providerId="ADAL" clId="{1275C934-DE7C-4495-AF65-A4C0197C49E4}" dt="2025-10-13T14:31:51.207" v="12" actId="20577"/>
        <pc:sldMkLst>
          <pc:docMk/>
          <pc:sldMk cId="3544328207" sldId="267"/>
        </pc:sldMkLst>
        <pc:graphicFrameChg chg="modGraphic">
          <ac:chgData name="Sabrinel Sahali" userId="9981adb7-7a65-4e1c-9615-2dcd7ee66e2d" providerId="ADAL" clId="{1275C934-DE7C-4495-AF65-A4C0197C49E4}" dt="2025-10-13T14:31:51.207" v="12" actId="20577"/>
          <ac:graphicFrameMkLst>
            <pc:docMk/>
            <pc:sldMk cId="3544328207" sldId="267"/>
            <ac:graphicFrameMk id="5" creationId="{19CC4D79-3BB3-4079-B6B4-40087F37CA6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4A8AC-EA87-A54C-B1FC-E903234CA2BA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9CC60-79EB-1B4E-94C6-693BB79767C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283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00523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7708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2188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259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8030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05743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86943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3209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56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1"/>
          <p:cNvSpPr txBox="1">
            <a:spLocks noGrp="1"/>
          </p:cNvSpPr>
          <p:nvPr>
            <p:ph type="ctrTitle"/>
          </p:nvPr>
        </p:nvSpPr>
        <p:spPr>
          <a:xfrm>
            <a:off x="596371" y="2836013"/>
            <a:ext cx="11071021" cy="206325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defTabSz="859536">
              <a:lnSpc>
                <a:spcPct val="100000"/>
              </a:lnSpc>
              <a:defRPr sz="564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fr-FR" sz="12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Charlotte Charpentier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12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Thomas Montrouge,</a:t>
            </a:r>
            <a:r>
              <a:rPr lang="fr-FR" sz="12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Marc Wirden,</a:t>
            </a:r>
            <a:r>
              <a:rPr lang="fr-FR" sz="12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Véronique Avettand-Fenoel,</a:t>
            </a:r>
            <a:r>
              <a:rPr lang="fr-FR" sz="12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Camille Tumiotto,</a:t>
            </a:r>
            <a:r>
              <a:rPr lang="fr-FR" sz="12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Pantxika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Bellecave,</a:t>
            </a:r>
            <a:r>
              <a:rPr lang="fr-FR" sz="12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Audrey Rodallec,</a:t>
            </a:r>
            <a:r>
              <a:rPr lang="fr-FR" sz="12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Elisabeth Garnier,</a:t>
            </a:r>
            <a:r>
              <a:rPr lang="fr-FR" sz="12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Djeneba Fofana,</a:t>
            </a:r>
            <a:r>
              <a:rPr lang="fr-FR" sz="1200" baseline="30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Sidonie 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Lambert-Niclot,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Brigitte Montès,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Marie-Laure Chaix,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Enagnon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Kazali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Alidjinou,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Pauline Coulon,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Agnès Beby-Defaux,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Elodie Alessandri-Gradt,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Alice Moisan,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Quentin Le Hingrat,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Constance Delaugerre,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Anne-Geneviève Marcelin,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Gilles Peytavin,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Philippe Flandre,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Vincent Calvez,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and Diane Descamps</a:t>
            </a:r>
            <a:r>
              <a:rPr lang="fr-FR" sz="120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fr-FR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latin typeface="+mj-lt"/>
              <a:ea typeface="Montserrat Regular"/>
              <a:cs typeface="Montserrat Regular"/>
              <a:sym typeface="Montserrat Regular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71406B-AAEF-40F6-80B6-C76F5D568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35" y="5240215"/>
            <a:ext cx="2267925" cy="118298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59FE564-0F68-41D9-9D70-155F311D8065}"/>
              </a:ext>
            </a:extLst>
          </p:cNvPr>
          <p:cNvSpPr txBox="1"/>
          <p:nvPr/>
        </p:nvSpPr>
        <p:spPr>
          <a:xfrm>
            <a:off x="84016" y="3958496"/>
            <a:ext cx="120523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Aptos Display"/>
              </a:rPr>
              <a:t>1. Service de Virologie, AP-HP, Hôpital Bichat-Claude Bernard, Université Paris Cité, INSERM, IAME, Paris, France; 2. Service de Virologie, Sorbonne Université, INSERM, UMR-S 1136, Institut Pierre Louis d'Epidémiologie et de Santé Publique, AP-HP, Hôpitaux Universitaires Pitié Salpêtrière - Charles Foix, Paris, France; 3. CHU d’Orléans, Service de Virologie, Université d’Orléans, Orléans, France; 4. CHU de Bordeaux, Service de Virologie, Bordeaux, France; 5. CHU Nantes, Service de Virologie, Nantes, France; 6. Santé Sorbonne Université, INSERM, Institut Pierre Louis d'Epidémiologie et de Santé Publique APHP, Hôpital Saint-Antoine, Département de Virologie, Paris, France; 7. CHU de Montpellier, Service de Virologie, Montpellier, France; </a:t>
            </a:r>
            <a:br>
              <a:rPr lang="fr-FR" sz="9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Aptos Display"/>
              </a:rPr>
            </a:br>
            <a:r>
              <a:rPr lang="fr-FR" sz="9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Aptos Display"/>
              </a:rPr>
              <a:t>8. Service de Virologie, INSERM UMR 1342, AP-HP, Hôpital Saint-Louis, Université Paris Cité, Paris, France; 9. CHU de Lille, Service de Virologie, Lille, France; 10. CHU de Poitiers, Service de Virologie, Poitiers, France; 11. CHU de Rouen, Service </a:t>
            </a:r>
            <a:br>
              <a:rPr lang="fr-FR" sz="9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Aptos Display"/>
              </a:rPr>
            </a:br>
            <a:r>
              <a:rPr lang="fr-FR" sz="9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Aptos Display"/>
              </a:rPr>
              <a:t>de Virologie, Univ Rouen Normandie, Normandie Univ, Rouen, France; 12. Service de Pharmacologie, AP-HP, Hôpital Bichat-Claude Bernard, INSERM, IAME, Paris, France; 13. INSERM, Sorbonne Université, Institut Pierre Louis d'Epidémiologie </a:t>
            </a:r>
            <a:br>
              <a:rPr lang="fr-FR" sz="9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Aptos Display"/>
              </a:rPr>
            </a:br>
            <a:r>
              <a:rPr lang="fr-FR" sz="9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Aptos Display"/>
              </a:rPr>
              <a:t>et de Santé Publique, Paris, France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CF8D270-9EB1-4A52-803F-96CDBE063B2E}"/>
              </a:ext>
            </a:extLst>
          </p:cNvPr>
          <p:cNvSpPr txBox="1"/>
          <p:nvPr/>
        </p:nvSpPr>
        <p:spPr>
          <a:xfrm>
            <a:off x="382506" y="1016507"/>
            <a:ext cx="11450515" cy="15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A French national real-world observatory 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of people initiating a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lenacapavir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-based treatment 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during the post-approval period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F31589-48D7-49F8-98DC-942E405F3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74"/>
            <a:ext cx="3999612" cy="6404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2C9F0E-F54D-4F8C-A7DD-2098C4F13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3138" y="-11817"/>
            <a:ext cx="1176562" cy="8295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476D1B7-DB6F-40CA-A11F-E93BFB5AF4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45" y="11641"/>
            <a:ext cx="9379693" cy="59503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182880">
              <a:lnSpc>
                <a:spcPct val="100000"/>
              </a:lnSpc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FR" sz="3200" b="1" dirty="0">
                <a:latin typeface="+mj-lt"/>
              </a:rPr>
              <a:t>CONCLUSION</a:t>
            </a:r>
            <a:endParaRPr sz="3200" b="1" dirty="0">
              <a:latin typeface="+mj-lt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5DA3EAD-C8AC-4CF8-AD59-E4F4F3C59D03}"/>
              </a:ext>
            </a:extLst>
          </p:cNvPr>
          <p:cNvGrpSpPr/>
          <p:nvPr/>
        </p:nvGrpSpPr>
        <p:grpSpPr>
          <a:xfrm>
            <a:off x="321220" y="1388510"/>
            <a:ext cx="11549560" cy="4193454"/>
            <a:chOff x="111670" y="1159910"/>
            <a:chExt cx="11549560" cy="419345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6DC77787-D778-4F21-B736-1723D1F6C6E3}"/>
                </a:ext>
              </a:extLst>
            </p:cNvPr>
            <p:cNvSpPr txBox="1"/>
            <p:nvPr/>
          </p:nvSpPr>
          <p:spPr>
            <a:xfrm>
              <a:off x="111670" y="1159910"/>
              <a:ext cx="11514992" cy="4193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lvl="0" indent="-342900">
                <a:buClr>
                  <a:srgbClr val="0070C0"/>
                </a:buClr>
                <a:buFont typeface="Arial" charset="0"/>
                <a:buChar char="•"/>
              </a:pPr>
              <a:r>
                <a:rPr lang="en-US" sz="2400" dirty="0">
                  <a:solidFill>
                    <a:srgbClr val="002060"/>
                  </a:solidFill>
                  <a:latin typeface="+mj-lt"/>
                  <a:ea typeface="Montserrat Bold"/>
                  <a:cs typeface="Montserrat Bold"/>
                </a:rPr>
                <a:t>This observational study of real-world LEN use among 85 PWH showed that</a:t>
              </a:r>
            </a:p>
            <a:p>
              <a:pPr marL="268288" lvl="0" indent="-268288">
                <a:buClr>
                  <a:srgbClr val="0070C0"/>
                </a:buClr>
                <a:buFont typeface="Arial" charset="0"/>
                <a:buChar char="•"/>
              </a:pPr>
              <a:endParaRPr lang="en-US" sz="105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endParaRPr>
            </a:p>
            <a:p>
              <a:pPr marL="977900" lvl="1" indent="-317500">
                <a:buClr>
                  <a:srgbClr val="0070C0"/>
                </a:buClr>
                <a:buFont typeface=".AppleSystemUIFont" charset="-120"/>
                <a:buChar char="–"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Half of the participants were virologically-suppressed at LEN baseline, and </a:t>
              </a:r>
              <a:r>
                <a:rPr lang="en-US" sz="20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  <a:t>v</a:t>
              </a: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irological suppression was maintained in 94 % of cases </a:t>
              </a:r>
            </a:p>
            <a:p>
              <a:pPr marL="977900" lvl="1" indent="-317500">
                <a:buClr>
                  <a:srgbClr val="0070C0"/>
                </a:buClr>
                <a:buFont typeface=".AppleSystemUIFont" charset="-120"/>
                <a:buChar char="–"/>
              </a:pP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endParaRPr>
            </a:p>
            <a:p>
              <a:pPr marL="977900" lvl="1" indent="-317500">
                <a:buClr>
                  <a:srgbClr val="0070C0"/>
                </a:buClr>
                <a:buFont typeface=".AppleSystemUIFont" charset="-120"/>
                <a:buChar char="–"/>
              </a:pPr>
              <a:r>
                <a:rPr lang="en-US" sz="20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  <a:t>Among PWH in failure at LEN + OBT initiation, Virological suppression was achieved in 65 % of cases, which is similar to the results observed in clinical trials</a:t>
              </a:r>
            </a:p>
            <a:p>
              <a:pPr marL="977900" lvl="1" indent="-317500">
                <a:buClr>
                  <a:srgbClr val="0070C0"/>
                </a:buClr>
                <a:buFont typeface=".AppleSystemUIFont" charset="-120"/>
                <a:buChar char="–"/>
              </a:pPr>
              <a:endParaRPr lang="en-US" sz="100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Aptos"/>
              </a:endParaRPr>
            </a:p>
            <a:p>
              <a:pPr marL="977900" lvl="1" indent="-317500">
                <a:buClr>
                  <a:srgbClr val="0070C0"/>
                </a:buClr>
                <a:buFont typeface=".AppleSystemUIFont" charset="-120"/>
                <a:buChar char="–"/>
              </a:pPr>
              <a:r>
                <a:rPr lang="en-US" sz="20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  <a:t>Among the 19 participants in VF, LEN resistance was observed in only one case (5.3 %) </a:t>
              </a:r>
              <a:br>
                <a:rPr lang="en-US" sz="20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</a:br>
              <a:r>
                <a:rPr lang="en-US" sz="20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  <a:t>with a </a:t>
              </a: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rapid resistance selection associated with</a:t>
              </a:r>
              <a:r>
                <a:rPr lang="en-US" sz="20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  <a:t> functional LEN monotherapy (non adherence </a:t>
              </a:r>
              <a:br>
                <a:rPr lang="en-US" sz="20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</a:br>
              <a:r>
                <a:rPr lang="en-US" sz="20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  <a:t>to active oral ARV) </a:t>
              </a:r>
              <a:r>
                <a:rPr lang="fr-FR" sz="1100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Wirden</a:t>
              </a:r>
              <a:r>
                <a:rPr lang="fr-FR" sz="11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M et al., J </a:t>
              </a:r>
              <a:r>
                <a:rPr lang="fr-FR" sz="1100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Antimicrob</a:t>
              </a:r>
              <a:r>
                <a:rPr lang="fr-FR" sz="11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fr-FR" sz="1100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Chemother</a:t>
              </a:r>
              <a:r>
                <a:rPr lang="fr-FR" sz="11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, 2024; Margot N et al., J Infect Dis, 2025</a:t>
              </a:r>
              <a:endParaRPr lang="en-US" sz="110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Aptos"/>
              </a:endParaRPr>
            </a:p>
            <a:p>
              <a:pPr lvl="1">
                <a:buClr>
                  <a:srgbClr val="0070C0"/>
                </a:buClr>
              </a:pPr>
              <a:endParaRPr lang="fr-FR" sz="2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endParaRPr>
            </a:p>
            <a:p>
              <a:pPr marL="342900" lvl="1" indent="-342900">
                <a:buClr>
                  <a:srgbClr val="0070C0"/>
                </a:buClr>
                <a:buFont typeface="Arial" charset="0"/>
                <a:buChar char="•"/>
              </a:pPr>
              <a:r>
                <a:rPr lang="en-US" sz="2400" dirty="0">
                  <a:solidFill>
                    <a:srgbClr val="002060"/>
                  </a:solidFill>
                  <a:latin typeface="+mj-lt"/>
                  <a:ea typeface="Montserrat Bold"/>
                  <a:cs typeface="Montserrat Bold"/>
                </a:rPr>
                <a:t>This national retrospective observational study is still ongoing, which allows </a:t>
              </a:r>
              <a:br>
                <a:rPr lang="en-US" sz="2400" dirty="0">
                  <a:solidFill>
                    <a:srgbClr val="002060"/>
                  </a:solidFill>
                  <a:latin typeface="+mj-lt"/>
                  <a:ea typeface="Montserrat Bold"/>
                  <a:cs typeface="Montserrat Bold"/>
                </a:rPr>
              </a:br>
              <a:r>
                <a:rPr lang="en-US" sz="2400" dirty="0">
                  <a:solidFill>
                    <a:srgbClr val="002060"/>
                  </a:solidFill>
                  <a:latin typeface="+mj-lt"/>
                  <a:ea typeface="Montserrat Bold"/>
                  <a:cs typeface="Montserrat Bold"/>
                </a:rPr>
                <a:t>for an increased number of participants and a longer follow-up period</a:t>
              </a:r>
              <a:endPara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2E3579B-7272-4A5B-8A65-029483C36226}"/>
                </a:ext>
              </a:extLst>
            </p:cNvPr>
            <p:cNvSpPr txBox="1"/>
            <p:nvPr/>
          </p:nvSpPr>
          <p:spPr>
            <a:xfrm>
              <a:off x="6700660" y="2848864"/>
              <a:ext cx="4960570" cy="2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just">
                <a:buClr>
                  <a:srgbClr val="0070C0"/>
                </a:buClr>
                <a:tabLst>
                  <a:tab pos="266700" algn="l"/>
                </a:tabLst>
              </a:pPr>
              <a:r>
                <a:rPr lang="en-US" sz="11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Segal-Maurer S, et al, N </a:t>
              </a:r>
              <a:r>
                <a:rPr lang="en-US" sz="1100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Eng</a:t>
              </a:r>
              <a:r>
                <a:rPr lang="en-US" sz="11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J Med 2022; Margot N et al., EMHH 2025, </a:t>
              </a:r>
              <a:r>
                <a:rPr lang="en-US" sz="1100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Abst</a:t>
              </a:r>
              <a:r>
                <a:rPr lang="en-US" sz="11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. 7</a:t>
              </a:r>
              <a:endParaRPr lang="en-US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ontserrat Bold"/>
                <a:cs typeface="Montserrat Bold"/>
                <a:sym typeface="Montserra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5513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BD369E-D2E2-45D6-962E-901F1FE2D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699" y="2828192"/>
            <a:ext cx="5196602" cy="29908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21EDCD0-3512-4DAD-9269-7D342D072EC0}"/>
              </a:ext>
            </a:extLst>
          </p:cNvPr>
          <p:cNvSpPr txBox="1"/>
          <p:nvPr/>
        </p:nvSpPr>
        <p:spPr>
          <a:xfrm>
            <a:off x="1578952" y="867370"/>
            <a:ext cx="8927857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1680"/>
              </a:spcBef>
            </a:pPr>
            <a:r>
              <a:rPr lang="en-CA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thank all the ANRS|MIE HIV virology and PK network, </a:t>
            </a:r>
            <a:br>
              <a:rPr lang="en-CA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CA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study participants, and the clinicians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833097-4EA3-4740-A97E-6A8B3679F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65" y="1538945"/>
            <a:ext cx="1593127" cy="83099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4965" y="6388100"/>
            <a:ext cx="428433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 err="1">
                <a:solidFill>
                  <a:srgbClr val="002060"/>
                </a:solidFill>
                <a:latin typeface="+mj-lt"/>
                <a:ea typeface="+mj-ea"/>
                <a:cs typeface="+mj-cs"/>
                <a:sym typeface="Aptos"/>
              </a:rPr>
              <a:t>Funding</a:t>
            </a:r>
            <a:r>
              <a:rPr lang="fr-FR" sz="140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Aptos"/>
              </a:rPr>
              <a:t>: ANRS I MIE &amp; </a:t>
            </a:r>
            <a:r>
              <a:rPr lang="fr-FR" sz="1400" dirty="0" err="1">
                <a:solidFill>
                  <a:srgbClr val="002060"/>
                </a:solidFill>
                <a:latin typeface="+mj-lt"/>
                <a:ea typeface="+mj-ea"/>
                <a:cs typeface="+mj-cs"/>
                <a:sym typeface="Aptos"/>
              </a:rPr>
              <a:t>Gilead</a:t>
            </a:r>
            <a:r>
              <a:rPr lang="fr-FR" sz="140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Aptos"/>
              </a:rPr>
              <a:t> Science 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6396909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476D1B7-DB6F-40CA-A11F-E93BFB5AF4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45" y="11641"/>
            <a:ext cx="9379693" cy="59503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182880">
              <a:lnSpc>
                <a:spcPct val="100000"/>
              </a:lnSpc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FR" sz="3200" b="1" dirty="0">
                <a:latin typeface="+mj-lt"/>
              </a:rPr>
              <a:t>BACKGROUND</a:t>
            </a:r>
            <a:endParaRPr sz="3200" b="1" dirty="0">
              <a:latin typeface="+mj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DD255F-E7E2-44A7-AAA9-8A517D967708}"/>
              </a:ext>
            </a:extLst>
          </p:cNvPr>
          <p:cNvSpPr txBox="1"/>
          <p:nvPr/>
        </p:nvSpPr>
        <p:spPr>
          <a:xfrm>
            <a:off x="403604" y="837579"/>
            <a:ext cx="11140696" cy="6655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68288" indent="-268288" algn="just"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Lenacapavir (LEN) is the first compound of the new drug class of capsid inhibitors, that targets multiple steps of the HIV replication cycle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marL="457200" indent="-457200" algn="just">
              <a:buClr>
                <a:srgbClr val="0070C0"/>
              </a:buClr>
              <a:buFont typeface="Arial" charset="0"/>
              <a:buChar char="•"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marL="457200" indent="-457200" algn="just">
              <a:buClr>
                <a:srgbClr val="0070C0"/>
              </a:buClr>
              <a:buFont typeface="Arial" charset="0"/>
              <a:buChar char="•"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algn="just">
              <a:buClr>
                <a:srgbClr val="0070C0"/>
              </a:buClr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algn="just">
              <a:buClr>
                <a:srgbClr val="0070C0"/>
              </a:buClr>
            </a:pP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algn="just">
              <a:buClr>
                <a:srgbClr val="0070C0"/>
              </a:buClr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marL="268288" indent="-268288" algn="just"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The CAPELLA trial has shown the efficacy of LEN added to an optimized background treatment (OBT) 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in highly ARV-experienced PWH (n = 72) in failure having multi-drug resistant viruses with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61.4 % 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virological suppression at Week 156 (missing = excluded, 84.6%)</a:t>
            </a:r>
          </a:p>
          <a:p>
            <a:pPr algn="just">
              <a:buClr>
                <a:srgbClr val="0070C0"/>
              </a:buClr>
              <a:tabLst>
                <a:tab pos="266700" algn="l"/>
              </a:tabLst>
            </a:pPr>
            <a:r>
              <a:rPr lang="en-US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Segal-Maurer S, et al, N </a:t>
            </a:r>
            <a:r>
              <a:rPr lang="en-US" sz="10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2022; Margot N et al., EMHH 2025, </a:t>
            </a:r>
            <a:r>
              <a:rPr lang="en-US" sz="10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</a:t>
            </a:r>
            <a:r>
              <a:rPr lang="en-US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7</a:t>
            </a:r>
            <a:endParaRPr lang="en-U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>
              <a:buClr>
                <a:srgbClr val="0070C0"/>
              </a:buClr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marL="266700" marR="0" lvl="0" indent="-2667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Among the 72 participants of the CAPELLA trial, emergence of LEN resistance mutations was observed 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in 9 of them at W52 and in 14 at W104 and W156 </a:t>
            </a:r>
            <a:r>
              <a:rPr kumimoji="0" lang="en-US" sz="1050" b="1" i="1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Margot N et al., EMHH 2025, </a:t>
            </a:r>
            <a:r>
              <a:rPr kumimoji="0" lang="en-US" sz="1050" b="1" i="1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Abst</a:t>
            </a:r>
            <a:r>
              <a:rPr kumimoji="0" lang="en-US" sz="1050" b="1" i="1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7</a:t>
            </a:r>
            <a:endParaRPr lang="en-US" sz="1050" b="1" i="1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Montserrat Bold"/>
            </a:endParaRPr>
          </a:p>
          <a:p>
            <a:pPr>
              <a:buClr>
                <a:srgbClr val="0070C0"/>
              </a:buClr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marL="268288" indent="-268288"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Outside of clinical trials, little real-world data are available on the use of LEN</a:t>
            </a: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D1F6E2-C13F-46F1-991B-19C309472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" t="1267" r="2094" b="2616"/>
          <a:stretch/>
        </p:blipFill>
        <p:spPr>
          <a:xfrm>
            <a:off x="3498058" y="1641809"/>
            <a:ext cx="4661757" cy="21990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C8FFE1-99D0-4E94-B3FB-54C2FE584E0C}"/>
              </a:ext>
            </a:extLst>
          </p:cNvPr>
          <p:cNvSpPr txBox="1"/>
          <p:nvPr/>
        </p:nvSpPr>
        <p:spPr>
          <a:xfrm>
            <a:off x="8159815" y="3644564"/>
            <a:ext cx="3555935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Hitchcock AM et al., Int J </a:t>
            </a:r>
            <a:r>
              <a:rPr lang="fr-FR" sz="105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Antimicrob</a:t>
            </a:r>
            <a:r>
              <a:rPr lang="fr-FR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Agents, 2024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3B20E3D-635D-4805-9E6A-D6289948C884}"/>
              </a:ext>
            </a:extLst>
          </p:cNvPr>
          <p:cNvSpPr txBox="1"/>
          <p:nvPr/>
        </p:nvSpPr>
        <p:spPr>
          <a:xfrm>
            <a:off x="128788" y="2336141"/>
            <a:ext cx="12011696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32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To describe the characteristics of the population </a:t>
            </a:r>
            <a:br>
              <a:rPr lang="en-US" sz="32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</a:br>
            <a:r>
              <a:rPr lang="en-US" sz="32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and the virological outcome of PWH who initiate </a:t>
            </a:r>
            <a:br>
              <a:rPr lang="en-US" sz="32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</a:br>
            <a:r>
              <a:rPr lang="en-US" sz="32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a LEN-based treatment in a real-world setting</a:t>
            </a:r>
            <a:endParaRPr lang="fr-FR" sz="3200" dirty="0">
              <a:solidFill>
                <a:srgbClr val="002060"/>
              </a:solidFill>
              <a:latin typeface="+mj-lt"/>
              <a:ea typeface="Montserrat Bold"/>
              <a:cs typeface="Montserrat Bold"/>
              <a:sym typeface="Apto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1F3321B-9E5D-4D8B-8234-BFFA5C80F8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45" y="11641"/>
            <a:ext cx="9379693" cy="59503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182880">
              <a:lnSpc>
                <a:spcPct val="100000"/>
              </a:lnSpc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FR" sz="3200" b="1" dirty="0">
                <a:latin typeface="+mj-lt"/>
              </a:rPr>
              <a:t>OBJECTIVE </a:t>
            </a:r>
            <a:endParaRPr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7854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1F3321B-9E5D-4D8B-8234-BFFA5C80F8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45" y="46809"/>
            <a:ext cx="9379693" cy="59503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182880">
              <a:lnSpc>
                <a:spcPct val="100000"/>
              </a:lnSpc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FR" sz="3200" b="1" dirty="0">
                <a:latin typeface="+mj-lt"/>
              </a:rPr>
              <a:t>METHODS </a:t>
            </a:r>
            <a:endParaRPr sz="3200" b="1" dirty="0"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6B0EB4-E455-443D-86D6-236C80E9213D}"/>
              </a:ext>
            </a:extLst>
          </p:cNvPr>
          <p:cNvSpPr txBox="1"/>
          <p:nvPr/>
        </p:nvSpPr>
        <p:spPr>
          <a:xfrm>
            <a:off x="377794" y="960620"/>
            <a:ext cx="10903304" cy="4893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68288" indent="-268288"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A French national retrospective observational study 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Montserrat Bold"/>
              </a:rPr>
              <a:t>including PWH, </a:t>
            </a:r>
            <a:b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Montserrat Bold"/>
              </a:rPr>
            </a:b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Montserrat Bold"/>
              </a:rPr>
              <a:t>initiating a LEN-based treatment in a center of the ANRS | MIE virology </a:t>
            </a:r>
            <a:b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Montserrat Bold"/>
              </a:rPr>
            </a:b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Montserrat Bold"/>
              </a:rPr>
              <a:t>and PK network after LEN approval in France (December 22</a:t>
            </a:r>
            <a:r>
              <a:rPr lang="en-US" sz="2000" baseline="30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Montserrat Bold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Montserrat Bold"/>
              </a:rPr>
              <a:t> 2022)</a:t>
            </a:r>
            <a:endParaRPr lang="en-US" sz="1400" dirty="0">
              <a:solidFill>
                <a:srgbClr val="002060"/>
              </a:solidFill>
              <a:latin typeface="+mj-lt"/>
              <a:ea typeface="Montserrat Bold"/>
              <a:cs typeface="Montserrat Bold"/>
              <a:sym typeface="Montserrat Bold"/>
            </a:endParaRPr>
          </a:p>
          <a:p>
            <a:pPr>
              <a:buClr>
                <a:srgbClr val="0070C0"/>
              </a:buClr>
            </a:pPr>
            <a:endParaRPr lang="en-US" sz="2000" dirty="0">
              <a:solidFill>
                <a:srgbClr val="002060"/>
              </a:solidFill>
              <a:latin typeface="+mj-lt"/>
              <a:ea typeface="Montserrat Bold"/>
              <a:cs typeface="Montserrat Bold"/>
              <a:sym typeface="Montserrat Bold"/>
            </a:endParaRPr>
          </a:p>
          <a:p>
            <a:pPr marL="268288" indent="-268288"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ptos"/>
                <a:ea typeface="Montserrat Bold"/>
                <a:cs typeface="Montserrat Bold"/>
                <a:sym typeface="Montserrat Bold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/>
                <a:ea typeface="Montserrat Bold"/>
                <a:cs typeface="Montserrat Bold"/>
                <a:sym typeface="Montserrat Bold"/>
              </a:rPr>
              <a:t>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/>
                <a:ea typeface="Montserrat Bold"/>
                <a:cs typeface="Montserrat Bold"/>
                <a:sym typeface="Montserrat Bold"/>
              </a:rPr>
              <a:t> were highly treatment-experienced with prior genotypic resistance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/>
                <a:ea typeface="Montserrat Bold"/>
                <a:cs typeface="Montserrat Bold"/>
                <a:sym typeface="Montserrat Bold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/>
                <a:ea typeface="Montserrat Bold"/>
                <a:cs typeface="Montserrat Bold"/>
                <a:sym typeface="Montserrat Bold"/>
              </a:rPr>
              <a:t>tests showing drug resistance mutations to at least one ARV of two major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/>
                <a:ea typeface="Montserrat Bold"/>
                <a:cs typeface="Montserrat Bold"/>
                <a:sym typeface="Montserrat Bold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/>
                <a:ea typeface="Montserrat Bold"/>
                <a:cs typeface="Montserrat Bold"/>
                <a:sym typeface="Montserrat Bold"/>
              </a:rPr>
              <a:t>drug classes </a:t>
            </a:r>
            <a:endParaRPr lang="en-US" sz="3200" dirty="0">
              <a:solidFill>
                <a:srgbClr val="002060"/>
              </a:solidFill>
              <a:latin typeface="+mj-lt"/>
              <a:ea typeface="Montserrat Bold"/>
              <a:cs typeface="Montserrat Bold"/>
              <a:sym typeface="Montserrat Bold"/>
            </a:endParaRPr>
          </a:p>
          <a:p>
            <a:pPr algn="just">
              <a:buClr>
                <a:srgbClr val="0070C0"/>
              </a:buClr>
            </a:pPr>
            <a:endParaRPr lang="en-US" sz="3200" dirty="0">
              <a:solidFill>
                <a:srgbClr val="002060"/>
              </a:solidFill>
              <a:latin typeface="+mj-lt"/>
              <a:ea typeface="Montserrat Bold"/>
              <a:cs typeface="Montserrat Bold"/>
              <a:sym typeface="Montserrat Bold"/>
            </a:endParaRPr>
          </a:p>
          <a:p>
            <a:pPr marL="268288" indent="-268288"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Montserrat Bold"/>
              </a:rPr>
              <a:t>A virological 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failure (VF) was defined as two consecutive plasma viral loads (VL) ≥ 50 c/mL</a:t>
            </a:r>
          </a:p>
          <a:p>
            <a:pPr marL="268288" indent="-268288" algn="just">
              <a:buClr>
                <a:srgbClr val="0070C0"/>
              </a:buClr>
              <a:buFont typeface="Arial" charset="0"/>
              <a:buChar char="•"/>
            </a:pPr>
            <a:endParaRPr lang="en-US" sz="2000" dirty="0">
              <a:solidFill>
                <a:srgbClr val="002060"/>
              </a:solidFill>
              <a:latin typeface="+mj-lt"/>
              <a:ea typeface="Montserrat Bold"/>
              <a:cs typeface="Montserrat Bold"/>
            </a:endParaRPr>
          </a:p>
          <a:p>
            <a:pPr marL="268288" indent="-268288"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A non-virological response was defined as a VL decrease &lt;1 log</a:t>
            </a:r>
            <a:r>
              <a:rPr lang="en-US" sz="2000" baseline="-25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10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 c/mL or failure to achieve virological suppression (&lt; 50 c/mL) at W24</a:t>
            </a:r>
          </a:p>
          <a:p>
            <a:pPr marL="268288" indent="-268288" algn="just">
              <a:buClr>
                <a:srgbClr val="0070C0"/>
              </a:buClr>
              <a:buFont typeface="Arial" charset="0"/>
              <a:buChar char="•"/>
            </a:pPr>
            <a:endParaRPr lang="en-US" sz="2000" dirty="0">
              <a:solidFill>
                <a:srgbClr val="002060"/>
              </a:solidFill>
              <a:latin typeface="+mj-lt"/>
              <a:ea typeface="Montserrat Bold"/>
              <a:cs typeface="Montserrat Bold"/>
            </a:endParaRPr>
          </a:p>
          <a:p>
            <a:pPr marL="268288" indent="-268288"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Cumulative genotypic resistance tests (GRT) were interpreted using the ANRS</a:t>
            </a:r>
            <a:r>
              <a:rPr lang="en-US" sz="1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|</a:t>
            </a:r>
            <a:r>
              <a:rPr lang="en-US" sz="1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MIE algorithm (https://hivfrenchresistance.org)</a:t>
            </a:r>
            <a:endParaRPr lang="fr-FR" sz="2000" dirty="0">
              <a:solidFill>
                <a:srgbClr val="002060"/>
              </a:solidFill>
              <a:latin typeface="+mj-lt"/>
              <a:ea typeface="Montserrat Bold"/>
              <a:cs typeface="Montserrat Bold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83D47B-0D3E-468C-B08B-AD4B2C77C1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363" y="5473365"/>
            <a:ext cx="1277697" cy="5471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49DB316-C64F-4A15-B839-A673D7D909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327" y="960620"/>
            <a:ext cx="2066581" cy="19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130A56A6-AC92-4322-9087-FDD4781D57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45" y="46809"/>
            <a:ext cx="9379693" cy="59503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182880">
              <a:lnSpc>
                <a:spcPct val="100000"/>
              </a:lnSpc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FR" sz="3200" b="1" dirty="0">
                <a:latin typeface="+mj-lt"/>
              </a:rPr>
              <a:t>RESULTS – POPULATION CHARACTERISTICS </a:t>
            </a:r>
            <a:endParaRPr sz="3200" b="1" dirty="0"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A56A75-954C-4726-BD15-76EBA991F86E}"/>
              </a:ext>
            </a:extLst>
          </p:cNvPr>
          <p:cNvSpPr txBox="1"/>
          <p:nvPr/>
        </p:nvSpPr>
        <p:spPr>
          <a:xfrm>
            <a:off x="216536" y="796931"/>
            <a:ext cx="11959265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hangingPunct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PWH, from 13 centers, w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 have </a:t>
            </a:r>
            <a:r>
              <a:rPr lang="en-US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eceived a LEN-based treatment were included in this study</a:t>
            </a:r>
          </a:p>
          <a:p>
            <a:pPr marL="285750" indent="-285750" hangingPunct="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49 (52 %) 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participants </a:t>
            </a:r>
            <a:r>
              <a:rPr lang="en-US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virological suppression at LEN + OBT initiation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Among participants in treatment failure at initiation (n = 45, 48 %), median VL was 2.5 log</a:t>
            </a:r>
            <a:r>
              <a:rPr lang="en-US" sz="2000" baseline="-25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10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 c/mL (IQR = 2.0-3.6)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68847A8-CF89-42A4-A853-D4D9EABAB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23479"/>
              </p:ext>
            </p:extLst>
          </p:nvPr>
        </p:nvGraphicFramePr>
        <p:xfrm>
          <a:off x="288016" y="2925233"/>
          <a:ext cx="5150917" cy="3647515"/>
        </p:xfrm>
        <a:graphic>
          <a:graphicData uri="http://schemas.openxmlformats.org/drawingml/2006/table">
            <a:tbl>
              <a:tblPr firstRow="1" bandRow="1"/>
              <a:tblGrid>
                <a:gridCol w="3552671">
                  <a:extLst>
                    <a:ext uri="{9D8B030D-6E8A-4147-A177-3AD203B41FA5}">
                      <a16:colId xmlns:a16="http://schemas.microsoft.com/office/drawing/2014/main" val="1220687338"/>
                    </a:ext>
                  </a:extLst>
                </a:gridCol>
                <a:gridCol w="1598246">
                  <a:extLst>
                    <a:ext uri="{9D8B030D-6E8A-4147-A177-3AD203B41FA5}">
                      <a16:colId xmlns:a16="http://schemas.microsoft.com/office/drawing/2014/main" val="436796176"/>
                    </a:ext>
                  </a:extLst>
                </a:gridCol>
              </a:tblGrid>
              <a:tr h="348305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Variables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n = 94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67932"/>
                  </a:ext>
                </a:extLst>
              </a:tr>
              <a:tr h="31991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r>
                        <a:rPr lang="en-US" sz="1400" b="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years, median (IQR)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(42-62)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39582"/>
                  </a:ext>
                </a:extLst>
              </a:tr>
              <a:tr h="298938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marL="0" indent="0" algn="l">
                        <a:buNone/>
                        <a:tabLst/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Men</a:t>
                      </a:r>
                      <a:r>
                        <a:rPr lang="en-US" sz="1400" b="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, n 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l">
                        <a:buNone/>
                        <a:tabLst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58 (61)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10964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CD4 cells nadir</a:t>
                      </a:r>
                      <a:r>
                        <a:rPr lang="en-US" sz="1400" b="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/mm</a:t>
                      </a:r>
                      <a:r>
                        <a:rPr lang="en-US" sz="1400" b="0" baseline="300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median (IQR)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b="0" i="0" u="none" strike="noStrike" cap="none" spc="0" baseline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ptos"/>
                        </a:rPr>
                        <a:t>66 (13-142)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334431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noProof="0" dirty="0">
                          <a:solidFill>
                            <a:srgbClr val="000066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VL zenith, </a:t>
                      </a:r>
                      <a:r>
                        <a:rPr lang="en-US" sz="1400" b="0" i="0" u="none" strike="noStrike" cap="none" spc="0" baseline="0" noProof="0" dirty="0">
                          <a:solidFill>
                            <a:srgbClr val="000066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log</a:t>
                      </a:r>
                      <a:r>
                        <a:rPr lang="en-US" sz="1400" b="0" i="0" u="none" strike="noStrike" cap="none" spc="0" baseline="-25000" noProof="0" dirty="0">
                          <a:solidFill>
                            <a:srgbClr val="000066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10</a:t>
                      </a:r>
                      <a:r>
                        <a:rPr lang="en-US" sz="1400" b="0" i="0" u="none" strike="noStrike" cap="none" spc="0" baseline="0" noProof="0" dirty="0">
                          <a:solidFill>
                            <a:srgbClr val="000066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 c/mL, median (IQR)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b="0" i="0" u="none" strike="noStrike" cap="none" spc="0" baseline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5.6 (5.2-5.9)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26139"/>
                  </a:ext>
                </a:extLst>
              </a:tr>
              <a:tr h="246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0" baseline="0" noProof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ptos"/>
                        </a:rPr>
                        <a:t>CD4 cells at baseline</a:t>
                      </a:r>
                      <a:r>
                        <a:rPr lang="en-US" sz="1400" b="0" i="0" u="none" strike="noStrike" cap="none" spc="0" baseline="0" noProof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ptos"/>
                        </a:rPr>
                        <a:t>, /mm</a:t>
                      </a:r>
                      <a:r>
                        <a:rPr lang="en-US" sz="1400" b="0" i="0" u="none" strike="noStrike" cap="none" spc="0" baseline="30000" noProof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ptos"/>
                        </a:rPr>
                        <a:t>3</a:t>
                      </a:r>
                      <a:r>
                        <a:rPr lang="en-US" sz="1400" b="0" i="0" u="none" strike="noStrike" cap="none" spc="0" baseline="0" noProof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ptos"/>
                        </a:rPr>
                        <a:t>, median (IQR)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cap="none" spc="0" baseline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395 (163-636)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148135"/>
                  </a:ext>
                </a:extLst>
              </a:tr>
              <a:tr h="727675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HIV-1 subtype</a:t>
                      </a:r>
                      <a:r>
                        <a:rPr lang="en-US" sz="1400" b="0" kern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n 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CRF02_AG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Others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cap="none" spc="0" baseline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55 (59)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cap="none" spc="0" baseline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16 (17)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cap="none" spc="0" baseline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23 (24)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165525"/>
                  </a:ext>
                </a:extLst>
              </a:tr>
              <a:tr h="560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>
                          <a:solidFill>
                            <a:srgbClr val="0000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HIV-1 tropism (missing data n = 35)</a:t>
                      </a:r>
                      <a:r>
                        <a:rPr lang="pt-BR" sz="1400" b="0" kern="1200" dirty="0">
                          <a:solidFill>
                            <a:srgbClr val="0000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n 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>
                          <a:solidFill>
                            <a:srgbClr val="0000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R5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>
                          <a:solidFill>
                            <a:srgbClr val="0000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X4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 kern="1200" cap="none" spc="0" baseline="0" dirty="0">
                        <a:solidFill>
                          <a:srgbClr val="002060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pto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cap="none" spc="0" baseline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31 (53)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cap="none" spc="0" baseline="0" dirty="0">
                          <a:solidFill>
                            <a:srgbClr val="00206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28 (47)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76424"/>
                  </a:ext>
                </a:extLst>
              </a:tr>
            </a:tbl>
          </a:graphicData>
        </a:graphic>
      </p:graphicFrame>
      <p:sp>
        <p:nvSpPr>
          <p:cNvPr id="11" name="Text Box 2">
            <a:extLst>
              <a:ext uri="{FF2B5EF4-FFF2-40B4-BE49-F238E27FC236}">
                <a16:creationId xmlns:a16="http://schemas.microsoft.com/office/drawing/2014/main" id="{728AEDE9-4BFE-4429-A622-B443CD518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139" y="2450452"/>
            <a:ext cx="32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0070F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characteristics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D237DC50-FFD5-4E4F-BFC5-E7ECD76E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975" y="2450452"/>
            <a:ext cx="32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70F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ARV treatment prior to LEN*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FA56A75-954C-4726-BD15-76EBA991F86E}"/>
              </a:ext>
            </a:extLst>
          </p:cNvPr>
          <p:cNvSpPr txBox="1"/>
          <p:nvPr/>
        </p:nvSpPr>
        <p:spPr>
          <a:xfrm>
            <a:off x="7437271" y="6174394"/>
            <a:ext cx="464144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>
              <a:buClr>
                <a:srgbClr val="0070C0"/>
              </a:buClr>
            </a:pP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Prior ARV regimens were heterogeneous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FBDD09-4C74-4E2A-8756-9821F6CCDEEB}"/>
              </a:ext>
            </a:extLst>
          </p:cNvPr>
          <p:cNvSpPr txBox="1"/>
          <p:nvPr/>
        </p:nvSpPr>
        <p:spPr>
          <a:xfrm>
            <a:off x="7146051" y="5802098"/>
            <a:ext cx="430274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* only reported those</a:t>
            </a:r>
            <a:r>
              <a:rPr kumimoji="0" lang="en-US" sz="11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r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eceived by at least 3 participants 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B24AFE9-CE61-44BC-BD54-7DF0FC3363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2" t="10177" r="986" b="1666"/>
          <a:stretch/>
        </p:blipFill>
        <p:spPr>
          <a:xfrm>
            <a:off x="6365631" y="2763074"/>
            <a:ext cx="5389684" cy="292833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50CCFCD-0659-4C23-8B95-6B7EAFB1DB22}"/>
              </a:ext>
            </a:extLst>
          </p:cNvPr>
          <p:cNvSpPr txBox="1"/>
          <p:nvPr/>
        </p:nvSpPr>
        <p:spPr>
          <a:xfrm>
            <a:off x="7522687" y="5417713"/>
            <a:ext cx="23021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944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0965CAC-DC84-42FC-89D6-5194DCC60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16"/>
          <a:stretch/>
        </p:blipFill>
        <p:spPr>
          <a:xfrm>
            <a:off x="7508475" y="2321906"/>
            <a:ext cx="4294936" cy="276711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63D792F-A5FF-4FCD-9652-9C93F2ED5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45" y="46809"/>
            <a:ext cx="9379693" cy="59503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182880">
              <a:lnSpc>
                <a:spcPct val="100000"/>
              </a:lnSpc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FR" sz="3200" b="1" dirty="0">
                <a:latin typeface="+mj-lt"/>
              </a:rPr>
              <a:t>RESULTS – BASELINE RESISTANCE ANALYSIS</a:t>
            </a:r>
            <a:endParaRPr sz="3200" b="1" dirty="0"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582EEF-99FC-452A-B1FF-362DBD669D0C}"/>
              </a:ext>
            </a:extLst>
          </p:cNvPr>
          <p:cNvSpPr txBox="1"/>
          <p:nvPr/>
        </p:nvSpPr>
        <p:spPr>
          <a:xfrm>
            <a:off x="108556" y="5576321"/>
            <a:ext cx="237828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>
              <a:buClr>
                <a:srgbClr val="0070C0"/>
              </a:buClr>
            </a:pPr>
            <a:r>
              <a:rPr lang="en-US" sz="16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Mean of DRM, n</a:t>
            </a:r>
          </a:p>
          <a:p>
            <a:pPr hangingPunct="0">
              <a:buClr>
                <a:srgbClr val="0070C0"/>
              </a:buClr>
            </a:pPr>
            <a:endParaRPr lang="en-US" sz="8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buClr>
                <a:srgbClr val="0070C0"/>
              </a:buClr>
            </a:pPr>
            <a:r>
              <a:rPr lang="en-US" sz="16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en-US" sz="1600" b="1" dirty="0">
              <a:solidFill>
                <a:srgbClr val="002060"/>
              </a:solidFill>
              <a:latin typeface="+mj-lt"/>
              <a:ea typeface="Montserrat Bold"/>
              <a:cs typeface="Montserrat Bold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1564625-AACA-4294-B313-0BAF9547FF24}"/>
              </a:ext>
            </a:extLst>
          </p:cNvPr>
          <p:cNvSpPr txBox="1"/>
          <p:nvPr/>
        </p:nvSpPr>
        <p:spPr>
          <a:xfrm>
            <a:off x="1402201" y="5592130"/>
            <a:ext cx="122383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buClr>
                <a:srgbClr val="0070C0"/>
              </a:buClr>
            </a:pPr>
            <a: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4 </a:t>
            </a:r>
            <a:b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</a:br>
            <a:endParaRPr lang="en-US" sz="800" dirty="0">
              <a:solidFill>
                <a:srgbClr val="002060"/>
              </a:solidFill>
              <a:latin typeface="+mj-lt"/>
              <a:ea typeface="Montserrat Bold"/>
              <a:cs typeface="Times New Roman" panose="02020603050405020304" pitchFamily="18" charset="0"/>
            </a:endParaRPr>
          </a:p>
          <a:p>
            <a:pPr algn="ctr" hangingPunct="0">
              <a:buClr>
                <a:srgbClr val="0070C0"/>
              </a:buClr>
            </a:pPr>
            <a: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0-9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5D47BC-C6A3-4FB3-B5A6-FFE29DAC39D1}"/>
              </a:ext>
            </a:extLst>
          </p:cNvPr>
          <p:cNvSpPr txBox="1"/>
          <p:nvPr/>
        </p:nvSpPr>
        <p:spPr>
          <a:xfrm>
            <a:off x="2474709" y="5592130"/>
            <a:ext cx="118331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buClr>
                <a:srgbClr val="0070C0"/>
              </a:buClr>
            </a:pPr>
            <a: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3 </a:t>
            </a:r>
            <a:endParaRPr lang="en-US" sz="800" dirty="0">
              <a:solidFill>
                <a:srgbClr val="002060"/>
              </a:solidFill>
              <a:latin typeface="+mj-lt"/>
              <a:ea typeface="Montserrat Bold"/>
              <a:cs typeface="Times New Roman" panose="02020603050405020304" pitchFamily="18" charset="0"/>
            </a:endParaRPr>
          </a:p>
          <a:p>
            <a:pPr algn="ctr" hangingPunct="0">
              <a:buClr>
                <a:srgbClr val="0070C0"/>
              </a:buClr>
            </a:pPr>
            <a:endParaRPr lang="en-US" sz="800" dirty="0">
              <a:solidFill>
                <a:srgbClr val="002060"/>
              </a:solidFill>
              <a:latin typeface="+mj-lt"/>
              <a:ea typeface="Montserrat Bold"/>
              <a:cs typeface="Times New Roman" panose="02020603050405020304" pitchFamily="18" charset="0"/>
            </a:endParaRPr>
          </a:p>
          <a:p>
            <a:pPr algn="ctr" hangingPunct="0">
              <a:buClr>
                <a:srgbClr val="0070C0"/>
              </a:buClr>
            </a:pPr>
            <a: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0-6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6C2EB7-18B7-406D-A802-AF440958B57B}"/>
              </a:ext>
            </a:extLst>
          </p:cNvPr>
          <p:cNvSpPr txBox="1"/>
          <p:nvPr/>
        </p:nvSpPr>
        <p:spPr>
          <a:xfrm>
            <a:off x="3398891" y="5592130"/>
            <a:ext cx="109684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buClr>
                <a:srgbClr val="0070C0"/>
              </a:buClr>
            </a:pPr>
            <a: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2</a:t>
            </a:r>
            <a:b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</a:br>
            <a:endParaRPr lang="en-US" sz="800" dirty="0">
              <a:solidFill>
                <a:srgbClr val="002060"/>
              </a:solidFill>
              <a:latin typeface="+mj-lt"/>
              <a:ea typeface="Montserrat Bold"/>
              <a:cs typeface="Times New Roman" panose="02020603050405020304" pitchFamily="18" charset="0"/>
            </a:endParaRPr>
          </a:p>
          <a:p>
            <a:pPr algn="ctr" hangingPunct="0">
              <a:buClr>
                <a:srgbClr val="0070C0"/>
              </a:buClr>
            </a:pPr>
            <a: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0-6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806C60-9B30-4DDC-9D0D-6A2BF4FD103E}"/>
              </a:ext>
            </a:extLst>
          </p:cNvPr>
          <p:cNvSpPr txBox="1"/>
          <p:nvPr/>
        </p:nvSpPr>
        <p:spPr>
          <a:xfrm>
            <a:off x="4306944" y="5592130"/>
            <a:ext cx="1379573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buClr>
                <a:srgbClr val="0070C0"/>
              </a:buClr>
            </a:pPr>
            <a: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1</a:t>
            </a:r>
            <a:b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</a:br>
            <a:endParaRPr lang="en-US" sz="800" dirty="0">
              <a:solidFill>
                <a:srgbClr val="002060"/>
              </a:solidFill>
              <a:latin typeface="+mj-lt"/>
              <a:ea typeface="Montserrat Bold"/>
              <a:cs typeface="Times New Roman" panose="02020603050405020304" pitchFamily="18" charset="0"/>
            </a:endParaRPr>
          </a:p>
          <a:p>
            <a:pPr algn="ctr" hangingPunct="0">
              <a:buClr>
                <a:srgbClr val="0070C0"/>
              </a:buClr>
            </a:pPr>
            <a:r>
              <a:rPr lang="en-US" sz="1600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0-5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71071" y="1025851"/>
            <a:ext cx="5921116" cy="618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lnSpc>
                <a:spcPct val="90000"/>
              </a:lnSpc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70FC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Percentage of PWH with resistant</a:t>
            </a:r>
            <a:r>
              <a:rPr kumimoji="0" lang="en-US" sz="2000" b="1" i="0" u="none" strike="noStrike" cap="none" spc="0" normalizeH="0" dirty="0">
                <a:ln>
                  <a:noFill/>
                </a:ln>
                <a:solidFill>
                  <a:srgbClr val="0070FC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</a:t>
            </a:r>
            <a:r>
              <a:rPr lang="en-US" sz="2000" b="1" dirty="0">
                <a:solidFill>
                  <a:srgbClr val="0070FC"/>
                </a:solidFill>
                <a:latin typeface="+mj-lt"/>
                <a:ea typeface="+mj-ea"/>
                <a:cs typeface="+mj-cs"/>
                <a:sym typeface="Aptos"/>
              </a:rPr>
              <a:t>viruses</a:t>
            </a:r>
            <a:br>
              <a:rPr kumimoji="0" lang="en-US" sz="2000" b="1" i="0" u="none" strike="noStrike" cap="none" spc="0" normalizeH="0" dirty="0">
                <a:ln>
                  <a:noFill/>
                </a:ln>
                <a:solidFill>
                  <a:srgbClr val="0070FC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</a:br>
            <a:r>
              <a:rPr kumimoji="0" lang="en-US" i="0" u="none" strike="noStrike" cap="none" spc="0" normalizeH="0" dirty="0">
                <a:ln>
                  <a:noFill/>
                </a:ln>
                <a:solidFill>
                  <a:srgbClr val="0070FC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(resistance and possible resistance)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rgbClr val="0070FC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000068" y="2333118"/>
            <a:ext cx="994953" cy="748125"/>
          </a:xfrm>
          <a:prstGeom prst="roundRect">
            <a:avLst/>
          </a:prstGeom>
          <a:solidFill>
            <a:schemeClr val="bg1"/>
          </a:solidFill>
          <a:ln w="190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87669" y="1025851"/>
            <a:ext cx="5921116" cy="895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70FC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Number of fully exhausted </a:t>
            </a:r>
            <a:b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70FC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</a:b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70FC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ARV classes</a:t>
            </a:r>
            <a:br>
              <a:rPr kumimoji="0" lang="en-US" sz="2000" b="1" i="0" u="none" strike="noStrike" cap="none" spc="0" normalizeH="0" dirty="0">
                <a:ln>
                  <a:noFill/>
                </a:ln>
                <a:solidFill>
                  <a:srgbClr val="0070FC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</a:br>
            <a:endParaRPr kumimoji="0" lang="en-US" i="0" u="none" strike="noStrike" cap="none" spc="0" normalizeH="0" baseline="0" dirty="0">
              <a:ln>
                <a:noFill/>
              </a:ln>
              <a:solidFill>
                <a:srgbClr val="0070FC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FFEC58-646A-402C-9C2D-3448F4F49A9E}"/>
              </a:ext>
            </a:extLst>
          </p:cNvPr>
          <p:cNvSpPr txBox="1"/>
          <p:nvPr/>
        </p:nvSpPr>
        <p:spPr>
          <a:xfrm>
            <a:off x="7799145" y="2264373"/>
            <a:ext cx="96166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ptos"/>
              </a:rPr>
              <a:t>% of PWH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4390DE-B9DF-4853-A13F-BFEA8F1F93CC}"/>
              </a:ext>
            </a:extLst>
          </p:cNvPr>
          <p:cNvSpPr/>
          <p:nvPr/>
        </p:nvSpPr>
        <p:spPr>
          <a:xfrm>
            <a:off x="9063574" y="1921479"/>
            <a:ext cx="1553309" cy="619891"/>
          </a:xfrm>
          <a:prstGeom prst="rect">
            <a:avLst/>
          </a:prstGeom>
          <a:solidFill>
            <a:schemeClr val="bg1"/>
          </a:solidFill>
          <a:ln w="190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1166B6E-E299-41A8-97ED-D829B41FC1B4}"/>
              </a:ext>
            </a:extLst>
          </p:cNvPr>
          <p:cNvSpPr txBox="1"/>
          <p:nvPr/>
        </p:nvSpPr>
        <p:spPr>
          <a:xfrm>
            <a:off x="7652229" y="5022354"/>
            <a:ext cx="961667" cy="4001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buClr>
                <a:srgbClr val="0070C0"/>
              </a:buClr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None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3754E3A-5BC9-4444-BC11-BFBA5862DDDF}"/>
              </a:ext>
            </a:extLst>
          </p:cNvPr>
          <p:cNvSpPr txBox="1"/>
          <p:nvPr/>
        </p:nvSpPr>
        <p:spPr>
          <a:xfrm>
            <a:off x="10045040" y="5022354"/>
            <a:ext cx="749842" cy="4001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buClr>
                <a:srgbClr val="0070C0"/>
              </a:buClr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90F0BD4-7DDB-486D-8664-0A80E77F0D24}"/>
              </a:ext>
            </a:extLst>
          </p:cNvPr>
          <p:cNvSpPr txBox="1"/>
          <p:nvPr/>
        </p:nvSpPr>
        <p:spPr>
          <a:xfrm>
            <a:off x="8552564" y="5022354"/>
            <a:ext cx="749842" cy="4001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buClr>
                <a:srgbClr val="0070C0"/>
              </a:buClr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E40A981-E0B8-4CB9-8D86-EDC6A5A8E805}"/>
              </a:ext>
            </a:extLst>
          </p:cNvPr>
          <p:cNvSpPr txBox="1"/>
          <p:nvPr/>
        </p:nvSpPr>
        <p:spPr>
          <a:xfrm>
            <a:off x="9285459" y="5022354"/>
            <a:ext cx="749842" cy="4001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buClr>
                <a:srgbClr val="0070C0"/>
              </a:buClr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F60C5CA-3960-4BD4-9C3B-C6A85F7D619B}"/>
              </a:ext>
            </a:extLst>
          </p:cNvPr>
          <p:cNvSpPr txBox="1"/>
          <p:nvPr/>
        </p:nvSpPr>
        <p:spPr>
          <a:xfrm>
            <a:off x="10777298" y="5022354"/>
            <a:ext cx="749842" cy="4001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0">
              <a:buClr>
                <a:srgbClr val="0070C0"/>
              </a:buClr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01F5E7E-558E-403F-BA1B-F99B75A04B8E}"/>
              </a:ext>
            </a:extLst>
          </p:cNvPr>
          <p:cNvSpPr txBox="1"/>
          <p:nvPr/>
        </p:nvSpPr>
        <p:spPr>
          <a:xfrm>
            <a:off x="10222649" y="3604108"/>
            <a:ext cx="61912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Aptos"/>
              </a:rPr>
              <a:t>17</a:t>
            </a: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BF782B9-E4D6-403F-ACBC-6BFDA874490C}"/>
              </a:ext>
            </a:extLst>
          </p:cNvPr>
          <p:cNvSpPr txBox="1"/>
          <p:nvPr/>
        </p:nvSpPr>
        <p:spPr>
          <a:xfrm>
            <a:off x="9467195" y="3111375"/>
            <a:ext cx="61912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28 %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809B321-C4F6-4D51-9591-21F1B2824332}"/>
              </a:ext>
            </a:extLst>
          </p:cNvPr>
          <p:cNvSpPr txBox="1"/>
          <p:nvPr/>
        </p:nvSpPr>
        <p:spPr>
          <a:xfrm>
            <a:off x="8733971" y="3752183"/>
            <a:ext cx="61912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Aptos"/>
              </a:rPr>
              <a:t>16</a:t>
            </a: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615BD71-DF15-47EC-B2CB-B2CD92A81B53}"/>
              </a:ext>
            </a:extLst>
          </p:cNvPr>
          <p:cNvSpPr txBox="1"/>
          <p:nvPr/>
        </p:nvSpPr>
        <p:spPr>
          <a:xfrm>
            <a:off x="7959297" y="2745765"/>
            <a:ext cx="61912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Aptos"/>
              </a:rPr>
              <a:t>32</a:t>
            </a: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%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80E8B92-223A-4AF7-809A-7BE1FB22C048}"/>
              </a:ext>
            </a:extLst>
          </p:cNvPr>
          <p:cNvSpPr txBox="1"/>
          <p:nvPr/>
        </p:nvSpPr>
        <p:spPr>
          <a:xfrm>
            <a:off x="11030075" y="4279901"/>
            <a:ext cx="61912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7 %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6D132D3-4C95-4AA2-825C-6E16E8F3F1CB}"/>
              </a:ext>
            </a:extLst>
          </p:cNvPr>
          <p:cNvSpPr txBox="1"/>
          <p:nvPr/>
        </p:nvSpPr>
        <p:spPr>
          <a:xfrm>
            <a:off x="7612200" y="5651577"/>
            <a:ext cx="419722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buClr>
                <a:srgbClr val="0070C0"/>
              </a:buClr>
            </a:pP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52 % of the participants have </a:t>
            </a:r>
            <a:b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</a:br>
            <a:r>
              <a:rPr lang="en-US" sz="2000" u="sng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&gt;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 2 fully exhausted ARV classes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E4AB119-ED5A-45BF-83F7-58F0ADECA120}"/>
              </a:ext>
            </a:extLst>
          </p:cNvPr>
          <p:cNvGrpSpPr/>
          <p:nvPr/>
        </p:nvGrpSpPr>
        <p:grpSpPr>
          <a:xfrm>
            <a:off x="846002" y="1646599"/>
            <a:ext cx="5158392" cy="3708690"/>
            <a:chOff x="1219635" y="1735954"/>
            <a:chExt cx="5158392" cy="3708690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B881984D-F373-44A9-A76C-240358E17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9635" y="2295749"/>
              <a:ext cx="4422621" cy="288000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73AC0C8-685E-406D-A70B-BCFC26C02770}"/>
                </a:ext>
              </a:extLst>
            </p:cNvPr>
            <p:cNvSpPr txBox="1"/>
            <p:nvPr/>
          </p:nvSpPr>
          <p:spPr>
            <a:xfrm>
              <a:off x="1575117" y="2174616"/>
              <a:ext cx="369277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%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564625-AACA-4294-B313-0BAF9547FF24}"/>
                </a:ext>
              </a:extLst>
            </p:cNvPr>
            <p:cNvSpPr txBox="1"/>
            <p:nvPr/>
          </p:nvSpPr>
          <p:spPr>
            <a:xfrm>
              <a:off x="1491070" y="5044534"/>
              <a:ext cx="109684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 hangingPunct="0">
                <a:buClr>
                  <a:srgbClr val="0070C0"/>
                </a:buClr>
              </a:pPr>
              <a:r>
                <a:rPr lang="en-US" sz="2000" b="1" dirty="0">
                  <a:solidFill>
                    <a:srgbClr val="002060"/>
                  </a:solidFill>
                  <a:latin typeface="+mj-lt"/>
                  <a:ea typeface="Montserrat Bold"/>
                  <a:cs typeface="Times New Roman" panose="02020603050405020304" pitchFamily="18" charset="0"/>
                </a:rPr>
                <a:t>NRTI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1564625-AACA-4294-B313-0BAF9547FF24}"/>
                </a:ext>
              </a:extLst>
            </p:cNvPr>
            <p:cNvSpPr txBox="1"/>
            <p:nvPr/>
          </p:nvSpPr>
          <p:spPr>
            <a:xfrm>
              <a:off x="2474709" y="5044534"/>
              <a:ext cx="109684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 hangingPunct="0">
                <a:buClr>
                  <a:srgbClr val="0070C0"/>
                </a:buClr>
              </a:pPr>
              <a:r>
                <a:rPr lang="en-US" sz="2000" b="1">
                  <a:solidFill>
                    <a:srgbClr val="002060"/>
                  </a:solidFill>
                  <a:latin typeface="+mj-lt"/>
                  <a:ea typeface="Montserrat Bold"/>
                  <a:cs typeface="Times New Roman" panose="02020603050405020304" pitchFamily="18" charset="0"/>
                </a:rPr>
                <a:t>NNRTI</a:t>
              </a:r>
              <a:endParaRPr lang="en-US" sz="2000" b="1" dirty="0">
                <a:solidFill>
                  <a:srgbClr val="002060"/>
                </a:solidFill>
                <a:latin typeface="+mj-lt"/>
                <a:ea typeface="Montserrat Bold"/>
                <a:cs typeface="Times New Roman" panose="02020603050405020304" pitchFamily="18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1564625-AACA-4294-B313-0BAF9547FF24}"/>
                </a:ext>
              </a:extLst>
            </p:cNvPr>
            <p:cNvSpPr txBox="1"/>
            <p:nvPr/>
          </p:nvSpPr>
          <p:spPr>
            <a:xfrm>
              <a:off x="3399214" y="5044534"/>
              <a:ext cx="109684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 hangingPunct="0">
                <a:buClr>
                  <a:srgbClr val="0070C0"/>
                </a:buClr>
              </a:pPr>
              <a:r>
                <a:rPr lang="en-US" sz="2000" b="1" dirty="0">
                  <a:solidFill>
                    <a:srgbClr val="002060"/>
                  </a:solidFill>
                  <a:latin typeface="+mj-lt"/>
                  <a:ea typeface="Montserrat Bold"/>
                  <a:cs typeface="Times New Roman" panose="02020603050405020304" pitchFamily="18" charset="0"/>
                </a:rPr>
                <a:t>PI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1564625-AACA-4294-B313-0BAF9547FF24}"/>
                </a:ext>
              </a:extLst>
            </p:cNvPr>
            <p:cNvSpPr txBox="1"/>
            <p:nvPr/>
          </p:nvSpPr>
          <p:spPr>
            <a:xfrm>
              <a:off x="4370884" y="5044534"/>
              <a:ext cx="109684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 hangingPunct="0">
                <a:buClr>
                  <a:srgbClr val="0070C0"/>
                </a:buClr>
              </a:pPr>
              <a:r>
                <a:rPr lang="en-US" sz="2000" b="1" dirty="0">
                  <a:solidFill>
                    <a:srgbClr val="002060"/>
                  </a:solidFill>
                  <a:latin typeface="+mj-lt"/>
                  <a:ea typeface="Montserrat Bold"/>
                  <a:cs typeface="Times New Roman" panose="02020603050405020304" pitchFamily="18" charset="0"/>
                </a:rPr>
                <a:t>INSTI</a:t>
              </a:r>
            </a:p>
          </p:txBody>
        </p:sp>
        <p:sp>
          <p:nvSpPr>
            <p:cNvPr id="2" name="Rectangle à coins arrondis 1"/>
            <p:cNvSpPr/>
            <p:nvPr/>
          </p:nvSpPr>
          <p:spPr>
            <a:xfrm>
              <a:off x="2603512" y="1735954"/>
              <a:ext cx="1524000" cy="510438"/>
            </a:xfrm>
            <a:prstGeom prst="roundRect">
              <a:avLst/>
            </a:prstGeom>
            <a:solidFill>
              <a:schemeClr val="bg1"/>
            </a:solidFill>
            <a:ln w="1905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3918" y="2185632"/>
              <a:ext cx="2154109" cy="680023"/>
            </a:xfrm>
            <a:prstGeom prst="rect">
              <a:avLst/>
            </a:prstGeom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FB948FC-1A27-4239-B7A7-A48E5311185A}"/>
                </a:ext>
              </a:extLst>
            </p:cNvPr>
            <p:cNvSpPr txBox="1"/>
            <p:nvPr/>
          </p:nvSpPr>
          <p:spPr>
            <a:xfrm>
              <a:off x="1754752" y="3391537"/>
              <a:ext cx="61912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45 %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234327D9-26E7-4F4E-8EB6-04B278E0446E}"/>
                </a:ext>
              </a:extLst>
            </p:cNvPr>
            <p:cNvSpPr txBox="1"/>
            <p:nvPr/>
          </p:nvSpPr>
          <p:spPr>
            <a:xfrm>
              <a:off x="2100170" y="2542273"/>
              <a:ext cx="61912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71 %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D3CABC10-3A5F-4654-A362-09719C5449E4}"/>
                </a:ext>
              </a:extLst>
            </p:cNvPr>
            <p:cNvSpPr txBox="1"/>
            <p:nvPr/>
          </p:nvSpPr>
          <p:spPr>
            <a:xfrm>
              <a:off x="2752871" y="3102409"/>
              <a:ext cx="61912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  <a:t>54</a:t>
              </a: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 %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12073C1-41E4-45EE-8C7F-15F214B2B86E}"/>
                </a:ext>
              </a:extLst>
            </p:cNvPr>
            <p:cNvSpPr txBox="1"/>
            <p:nvPr/>
          </p:nvSpPr>
          <p:spPr>
            <a:xfrm>
              <a:off x="3098188" y="2240230"/>
              <a:ext cx="61912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  <a:t>82</a:t>
              </a: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 %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3B14E20-1999-4314-8E5B-D8D93277DD0C}"/>
                </a:ext>
              </a:extLst>
            </p:cNvPr>
            <p:cNvSpPr txBox="1"/>
            <p:nvPr/>
          </p:nvSpPr>
          <p:spPr>
            <a:xfrm>
              <a:off x="3745185" y="3902683"/>
              <a:ext cx="61912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  <a:t>29</a:t>
              </a: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 %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F24EC0E4-1201-46CB-BE15-38C0A18079C3}"/>
                </a:ext>
              </a:extLst>
            </p:cNvPr>
            <p:cNvSpPr txBox="1"/>
            <p:nvPr/>
          </p:nvSpPr>
          <p:spPr>
            <a:xfrm>
              <a:off x="4113070" y="3613881"/>
              <a:ext cx="61912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39 %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4E245DA4-2604-45B0-B0FB-C5FCDD2A3F97}"/>
                </a:ext>
              </a:extLst>
            </p:cNvPr>
            <p:cNvSpPr txBox="1"/>
            <p:nvPr/>
          </p:nvSpPr>
          <p:spPr>
            <a:xfrm>
              <a:off x="4732195" y="4090394"/>
              <a:ext cx="61912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22 %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EAF65AB-9497-4010-B23E-236F190748A0}"/>
                </a:ext>
              </a:extLst>
            </p:cNvPr>
            <p:cNvSpPr txBox="1"/>
            <p:nvPr/>
          </p:nvSpPr>
          <p:spPr>
            <a:xfrm>
              <a:off x="5058160" y="3649933"/>
              <a:ext cx="61912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36 %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726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6AF706-34E0-4810-A82B-DF0D8951E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5" t="15514" r="8953"/>
          <a:stretch/>
        </p:blipFill>
        <p:spPr>
          <a:xfrm>
            <a:off x="6846043" y="2127148"/>
            <a:ext cx="4764429" cy="3090777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63D792F-A5FF-4FCD-9652-9C93F2ED5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45" y="46809"/>
            <a:ext cx="9379693" cy="59503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182880">
              <a:lnSpc>
                <a:spcPct val="100000"/>
              </a:lnSpc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FR" sz="3200" b="1" dirty="0">
                <a:latin typeface="+mj-lt"/>
              </a:rPr>
              <a:t>RESULTS – OBT AND GSS</a:t>
            </a:r>
            <a:endParaRPr sz="3200" b="1" dirty="0">
              <a:latin typeface="+mj-lt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6A6D254-5C44-4957-8C6B-0B92E04E083A}"/>
              </a:ext>
            </a:extLst>
          </p:cNvPr>
          <p:cNvSpPr txBox="1"/>
          <p:nvPr/>
        </p:nvSpPr>
        <p:spPr>
          <a:xfrm>
            <a:off x="493228" y="5278242"/>
            <a:ext cx="5818672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hangingPunct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Median number of ARV in the OBT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(IQR = 1-3)</a:t>
            </a:r>
          </a:p>
          <a:p>
            <a:pPr marL="285750" indent="-285750" hangingPunct="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hangingPunct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Most frequently used ARV class: INSTI </a:t>
            </a:r>
          </a:p>
          <a:p>
            <a:pPr marL="285750" indent="-285750" hangingPunct="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hangingPunct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24 (26 %) participants receiving CAB + LEN</a:t>
            </a:r>
            <a:endParaRPr lang="en-US" sz="2000" dirty="0">
              <a:solidFill>
                <a:srgbClr val="002060"/>
              </a:solidFill>
              <a:latin typeface="+mj-lt"/>
              <a:ea typeface="Montserrat Bold"/>
              <a:cs typeface="Montserrat Bold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452523" y="1063951"/>
            <a:ext cx="339203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70FC"/>
                </a:solidFill>
                <a:latin typeface="+mj-lt"/>
                <a:ea typeface="+mj-ea"/>
                <a:cs typeface="+mj-cs"/>
                <a:sym typeface="Aptos"/>
              </a:rPr>
              <a:t>OBT composition 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rgbClr val="0070FC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DE7AE4F-01C0-4EA2-8EB4-4BEEE7E99994}"/>
              </a:ext>
            </a:extLst>
          </p:cNvPr>
          <p:cNvGrpSpPr/>
          <p:nvPr/>
        </p:nvGrpSpPr>
        <p:grpSpPr>
          <a:xfrm>
            <a:off x="382102" y="1795997"/>
            <a:ext cx="5649420" cy="2969467"/>
            <a:chOff x="91960" y="1776262"/>
            <a:chExt cx="5649420" cy="296946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9B54198-60BE-4634-A4A8-6C529239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60" y="1776262"/>
              <a:ext cx="5139463" cy="2969467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1F3B4FB4-7F96-404D-B041-4F8A29DE2254}"/>
                </a:ext>
              </a:extLst>
            </p:cNvPr>
            <p:cNvSpPr txBox="1"/>
            <p:nvPr/>
          </p:nvSpPr>
          <p:spPr>
            <a:xfrm>
              <a:off x="3297118" y="2350771"/>
              <a:ext cx="86164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45</a:t>
              </a: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 %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5525053-060F-4FFC-8A85-25983A50DC6C}"/>
                </a:ext>
              </a:extLst>
            </p:cNvPr>
            <p:cNvSpPr txBox="1"/>
            <p:nvPr/>
          </p:nvSpPr>
          <p:spPr>
            <a:xfrm>
              <a:off x="4879734" y="2037394"/>
              <a:ext cx="86164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81</a:t>
              </a: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 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53E8EBB-D8C5-4A24-A416-B767147C3F95}"/>
                </a:ext>
              </a:extLst>
            </p:cNvPr>
            <p:cNvSpPr txBox="1"/>
            <p:nvPr/>
          </p:nvSpPr>
          <p:spPr>
            <a:xfrm>
              <a:off x="2462745" y="2655943"/>
              <a:ext cx="86164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24</a:t>
              </a: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 %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7573EB6-9B7C-4C11-8AF4-987FE51328F6}"/>
                </a:ext>
              </a:extLst>
            </p:cNvPr>
            <p:cNvSpPr txBox="1"/>
            <p:nvPr/>
          </p:nvSpPr>
          <p:spPr>
            <a:xfrm>
              <a:off x="2078390" y="2962596"/>
              <a:ext cx="86164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16</a:t>
              </a: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 %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15E64C9-E741-4257-86A7-129144D35670}"/>
                </a:ext>
              </a:extLst>
            </p:cNvPr>
            <p:cNvSpPr txBox="1"/>
            <p:nvPr/>
          </p:nvSpPr>
          <p:spPr>
            <a:xfrm>
              <a:off x="1905945" y="3263774"/>
              <a:ext cx="86164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14</a:t>
              </a: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 %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17DC16A-8C20-485A-8D58-8E217E03458D}"/>
                </a:ext>
              </a:extLst>
            </p:cNvPr>
            <p:cNvSpPr txBox="1"/>
            <p:nvPr/>
          </p:nvSpPr>
          <p:spPr>
            <a:xfrm>
              <a:off x="1486425" y="3573744"/>
              <a:ext cx="86164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3</a:t>
              </a: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 %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AC09152-C6CA-455E-9FE8-30689C9892B5}"/>
                </a:ext>
              </a:extLst>
            </p:cNvPr>
            <p:cNvSpPr txBox="1"/>
            <p:nvPr/>
          </p:nvSpPr>
          <p:spPr>
            <a:xfrm>
              <a:off x="1416980" y="3864351"/>
              <a:ext cx="86164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2 %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D892FE2-9FE7-4DD8-859F-2FB6B114DE53}"/>
                </a:ext>
              </a:extLst>
            </p:cNvPr>
            <p:cNvSpPr txBox="1"/>
            <p:nvPr/>
          </p:nvSpPr>
          <p:spPr>
            <a:xfrm>
              <a:off x="1395989" y="4194163"/>
              <a:ext cx="86164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1 %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FC01CAFD-5AF1-403F-94DC-E72599BBF073}"/>
              </a:ext>
            </a:extLst>
          </p:cNvPr>
          <p:cNvSpPr txBox="1"/>
          <p:nvPr/>
        </p:nvSpPr>
        <p:spPr>
          <a:xfrm>
            <a:off x="7320739" y="5303642"/>
            <a:ext cx="444545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Aptos"/>
              </a:rPr>
              <a:t>57 (61 %) participants with GSS </a:t>
            </a:r>
            <a:r>
              <a:rPr lang="en-US" sz="2000" u="sng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Aptos"/>
              </a:rPr>
              <a:t>&lt;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  <a:sym typeface="Aptos"/>
              </a:rPr>
              <a:t>1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9FEFC-DBEF-4185-B667-F982D6BDDED0}"/>
              </a:ext>
            </a:extLst>
          </p:cNvPr>
          <p:cNvSpPr/>
          <p:nvPr/>
        </p:nvSpPr>
        <p:spPr>
          <a:xfrm>
            <a:off x="8774725" y="1618429"/>
            <a:ext cx="1452020" cy="819286"/>
          </a:xfrm>
          <a:prstGeom prst="rect">
            <a:avLst/>
          </a:prstGeom>
          <a:solidFill>
            <a:schemeClr val="bg1"/>
          </a:solidFill>
          <a:ln w="190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44786D-ECD6-4F8F-8599-33B9E3C1DD5B}"/>
              </a:ext>
            </a:extLst>
          </p:cNvPr>
          <p:cNvSpPr txBox="1"/>
          <p:nvPr/>
        </p:nvSpPr>
        <p:spPr>
          <a:xfrm>
            <a:off x="7156941" y="1947949"/>
            <a:ext cx="26376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19DA02-6FC7-4FC1-B8D3-7EB16CC51D44}"/>
              </a:ext>
            </a:extLst>
          </p:cNvPr>
          <p:cNvSpPr txBox="1"/>
          <p:nvPr/>
        </p:nvSpPr>
        <p:spPr>
          <a:xfrm>
            <a:off x="7311228" y="4129192"/>
            <a:ext cx="8616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rPr>
              <a:t>4</a:t>
            </a: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33E6267-4014-478A-B1CC-68F6701E9CA5}"/>
              </a:ext>
            </a:extLst>
          </p:cNvPr>
          <p:cNvSpPr txBox="1"/>
          <p:nvPr/>
        </p:nvSpPr>
        <p:spPr>
          <a:xfrm>
            <a:off x="7857629" y="4147004"/>
            <a:ext cx="8616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3 %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7568E4F-E9D0-4C00-808E-46C16F70B9A1}"/>
              </a:ext>
            </a:extLst>
          </p:cNvPr>
          <p:cNvSpPr txBox="1"/>
          <p:nvPr/>
        </p:nvSpPr>
        <p:spPr>
          <a:xfrm>
            <a:off x="8380342" y="2197138"/>
            <a:ext cx="8616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rPr>
              <a:t>53</a:t>
            </a: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08E4028-0CF1-4E8C-9765-439DC5AA9683}"/>
              </a:ext>
            </a:extLst>
          </p:cNvPr>
          <p:cNvSpPr txBox="1"/>
          <p:nvPr/>
        </p:nvSpPr>
        <p:spPr>
          <a:xfrm>
            <a:off x="8952367" y="3898606"/>
            <a:ext cx="8616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9 %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BEAE2CB-B3F1-4749-AAD1-50642DD1B26E}"/>
              </a:ext>
            </a:extLst>
          </p:cNvPr>
          <p:cNvSpPr txBox="1"/>
          <p:nvPr/>
        </p:nvSpPr>
        <p:spPr>
          <a:xfrm>
            <a:off x="9476155" y="3534039"/>
            <a:ext cx="8616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20 %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3B64521-1690-4157-B84A-9FA4A5FA9EFF}"/>
              </a:ext>
            </a:extLst>
          </p:cNvPr>
          <p:cNvSpPr txBox="1"/>
          <p:nvPr/>
        </p:nvSpPr>
        <p:spPr>
          <a:xfrm>
            <a:off x="10076534" y="4085459"/>
            <a:ext cx="8616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4 %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8CA2A37-9CAF-41C1-B97C-C7C367F2CFE5}"/>
              </a:ext>
            </a:extLst>
          </p:cNvPr>
          <p:cNvSpPr txBox="1"/>
          <p:nvPr/>
        </p:nvSpPr>
        <p:spPr>
          <a:xfrm>
            <a:off x="10636286" y="4043444"/>
            <a:ext cx="8616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rPr>
              <a:t>6</a:t>
            </a: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254E30A-516A-4F69-AFA5-9D060CCC7C99}"/>
              </a:ext>
            </a:extLst>
          </p:cNvPr>
          <p:cNvSpPr txBox="1"/>
          <p:nvPr/>
        </p:nvSpPr>
        <p:spPr>
          <a:xfrm>
            <a:off x="11238394" y="4216138"/>
            <a:ext cx="8616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1 %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907919" y="1063951"/>
            <a:ext cx="48584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lnSpc>
                <a:spcPct val="90000"/>
              </a:lnSpc>
            </a:pPr>
            <a:r>
              <a:rPr lang="en-US" sz="2000" b="1" dirty="0">
                <a:solidFill>
                  <a:srgbClr val="0070FC"/>
                </a:solidFill>
                <a:latin typeface="+mj-lt"/>
                <a:ea typeface="+mj-ea"/>
                <a:cs typeface="+mj-cs"/>
                <a:sym typeface="Aptos"/>
              </a:rPr>
              <a:t>Genotypic susceptibility score </a:t>
            </a:r>
            <a:br>
              <a:rPr lang="en-US" sz="2000" b="1" dirty="0">
                <a:solidFill>
                  <a:srgbClr val="0070FC"/>
                </a:solidFill>
                <a:latin typeface="+mj-lt"/>
                <a:ea typeface="+mj-ea"/>
                <a:cs typeface="+mj-cs"/>
                <a:sym typeface="Aptos"/>
              </a:rPr>
            </a:br>
            <a:r>
              <a:rPr lang="en-US" sz="2000" b="1" dirty="0">
                <a:solidFill>
                  <a:srgbClr val="0070FC"/>
                </a:solidFill>
                <a:latin typeface="+mj-lt"/>
                <a:ea typeface="+mj-ea"/>
                <a:cs typeface="+mj-cs"/>
                <a:sym typeface="Aptos"/>
              </a:rPr>
              <a:t>based on cumulative genotypes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9F1647B-29B4-4247-BD6C-0B8A55A863A3}"/>
              </a:ext>
            </a:extLst>
          </p:cNvPr>
          <p:cNvSpPr txBox="1"/>
          <p:nvPr/>
        </p:nvSpPr>
        <p:spPr>
          <a:xfrm>
            <a:off x="5408060" y="4239336"/>
            <a:ext cx="54590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Aptos"/>
              </a:rPr>
              <a:t>n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97224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E4941F-64CE-4A12-97A9-C1A5A01A7FFA}"/>
              </a:ext>
            </a:extLst>
          </p:cNvPr>
          <p:cNvSpPr txBox="1"/>
          <p:nvPr/>
        </p:nvSpPr>
        <p:spPr>
          <a:xfrm>
            <a:off x="677008" y="744690"/>
            <a:ext cx="11004004" cy="1461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68288" lvl="0" indent="-268288"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Median follow-up on LEN-based treatment: 13 months (IQR = 8-18)</a:t>
            </a:r>
          </a:p>
          <a:p>
            <a:pPr marL="268288" lvl="0" indent="-268288">
              <a:buClr>
                <a:srgbClr val="0070C0"/>
              </a:buClr>
              <a:buFont typeface="Arial" charset="0"/>
              <a:buChar char="•"/>
            </a:pPr>
            <a:endParaRPr lang="en-US" sz="900" dirty="0">
              <a:solidFill>
                <a:srgbClr val="002060"/>
              </a:solidFill>
              <a:latin typeface="+mj-lt"/>
              <a:ea typeface="Montserrat Bold"/>
              <a:cs typeface="Montserrat Bold"/>
            </a:endParaRPr>
          </a:p>
          <a:p>
            <a:pPr marL="268288" lvl="0" indent="-268288"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12 PWH discontinued (12.6 %): 3 lost to follow-up, 4 virological failures, 1 for cutaneous side effects, </a:t>
            </a:r>
            <a:b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</a:br>
            <a:r>
              <a:rPr lang="en-US" sz="2000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1 participant's decision, and 3 deaths unrelated to the drug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9CC4D79-3BB3-4079-B6B4-40087F37C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35910"/>
              </p:ext>
            </p:extLst>
          </p:nvPr>
        </p:nvGraphicFramePr>
        <p:xfrm>
          <a:off x="3079595" y="2357103"/>
          <a:ext cx="6014827" cy="1645920"/>
        </p:xfrm>
        <a:graphic>
          <a:graphicData uri="http://schemas.openxmlformats.org/drawingml/2006/table">
            <a:tbl>
              <a:tblPr firstRow="1" bandRow="1"/>
              <a:tblGrid>
                <a:gridCol w="2111638">
                  <a:extLst>
                    <a:ext uri="{9D8B030D-6E8A-4147-A177-3AD203B41FA5}">
                      <a16:colId xmlns:a16="http://schemas.microsoft.com/office/drawing/2014/main" val="2483417482"/>
                    </a:ext>
                  </a:extLst>
                </a:gridCol>
                <a:gridCol w="1227152">
                  <a:extLst>
                    <a:ext uri="{9D8B030D-6E8A-4147-A177-3AD203B41FA5}">
                      <a16:colId xmlns:a16="http://schemas.microsoft.com/office/drawing/2014/main" val="493554544"/>
                    </a:ext>
                  </a:extLst>
                </a:gridCol>
                <a:gridCol w="1374974">
                  <a:extLst>
                    <a:ext uri="{9D8B030D-6E8A-4147-A177-3AD203B41FA5}">
                      <a16:colId xmlns:a16="http://schemas.microsoft.com/office/drawing/2014/main" val="1585495956"/>
                    </a:ext>
                  </a:extLst>
                </a:gridCol>
                <a:gridCol w="1301063">
                  <a:extLst>
                    <a:ext uri="{9D8B030D-6E8A-4147-A177-3AD203B41FA5}">
                      <a16:colId xmlns:a16="http://schemas.microsoft.com/office/drawing/2014/main" val="3553924152"/>
                    </a:ext>
                  </a:extLst>
                </a:gridCol>
              </a:tblGrid>
              <a:tr h="553047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>
                        <a:buNone/>
                      </a:pPr>
                      <a:br>
                        <a:rPr lang="fr-FR" sz="1400" dirty="0">
                          <a:effectLst/>
                          <a:latin typeface="+mj-lt"/>
                        </a:rPr>
                      </a:br>
                      <a:endParaRPr lang="fr-FR" sz="1400" dirty="0"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fr-FR" sz="1400" dirty="0">
                          <a:effectLst/>
                          <a:latin typeface="+mj-lt"/>
                        </a:rPr>
                        <a:t>Baseline</a:t>
                      </a:r>
                    </a:p>
                    <a:p>
                      <a:pPr algn="ctr">
                        <a:buNone/>
                      </a:pPr>
                      <a:r>
                        <a:rPr lang="fr-FR" sz="1400" dirty="0">
                          <a:effectLst/>
                          <a:latin typeface="+mj-lt"/>
                        </a:rPr>
                        <a:t>VL &lt; 50 c/</a:t>
                      </a:r>
                      <a:r>
                        <a:rPr lang="fr-FR" sz="1400" dirty="0" err="1">
                          <a:effectLst/>
                          <a:latin typeface="+mj-lt"/>
                        </a:rPr>
                        <a:t>mL</a:t>
                      </a:r>
                      <a:endParaRPr lang="fr-FR" sz="1400" dirty="0">
                        <a:effectLst/>
                        <a:latin typeface="+mj-lt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400" b="0" dirty="0">
                          <a:effectLst/>
                          <a:latin typeface="+mj-lt"/>
                        </a:rPr>
                        <a:t>n = 49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fr-FR" sz="1400" dirty="0">
                          <a:effectLst/>
                          <a:latin typeface="+mj-lt"/>
                        </a:rPr>
                        <a:t>Baseline</a:t>
                      </a:r>
                    </a:p>
                    <a:p>
                      <a:pPr algn="ctr">
                        <a:buNone/>
                      </a:pPr>
                      <a:r>
                        <a:rPr lang="fr-FR" sz="1400" dirty="0">
                          <a:effectLst/>
                          <a:latin typeface="+mj-lt"/>
                        </a:rPr>
                        <a:t>VL ≥ 50 c/</a:t>
                      </a:r>
                      <a:r>
                        <a:rPr lang="fr-FR" sz="1400" dirty="0" err="1">
                          <a:effectLst/>
                          <a:latin typeface="+mj-lt"/>
                        </a:rPr>
                        <a:t>mL</a:t>
                      </a:r>
                      <a:endParaRPr lang="fr-FR" sz="1400" dirty="0">
                        <a:effectLst/>
                        <a:latin typeface="+mj-lt"/>
                      </a:endParaRPr>
                    </a:p>
                    <a:p>
                      <a:pPr algn="ctr">
                        <a:buNone/>
                      </a:pPr>
                      <a:r>
                        <a:rPr lang="fr-FR" sz="1400" b="0" dirty="0">
                          <a:effectLst/>
                          <a:latin typeface="+mj-lt"/>
                        </a:rPr>
                        <a:t>n = 45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Overall </a:t>
                      </a:r>
                      <a:b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 = 94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4542"/>
                  </a:ext>
                </a:extLst>
              </a:tr>
              <a:tr h="27527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&lt; 50 c/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mL</a:t>
                      </a:r>
                      <a:endParaRPr lang="fr-FR" sz="140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46 (94 %)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29 (64 %)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75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(80 %)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35395"/>
                  </a:ext>
                </a:extLst>
              </a:tr>
              <a:tr h="180088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400" b="0" i="0" u="none" strike="noStrike" cap="none" spc="0" baseline="0" noProof="0" dirty="0">
                          <a:solidFill>
                            <a:srgbClr val="000066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ptos"/>
                        </a:rPr>
                        <a:t>Virological failure </a:t>
                      </a:r>
                      <a:endParaRPr lang="en-US" sz="14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3 (6 %)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4 (9 %)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7 (7 %)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90650"/>
                  </a:ext>
                </a:extLst>
              </a:tr>
              <a:tr h="18008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Non-virological response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0 (0 %)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12 (26 %)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12 (13 %)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52064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B0FDAEF0-9C1E-4C0D-9294-67FF49D356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45" y="46809"/>
            <a:ext cx="9379693" cy="59503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182880">
              <a:lnSpc>
                <a:spcPct val="100000"/>
              </a:lnSpc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FR" sz="3200" b="1" dirty="0">
                <a:latin typeface="+mj-lt"/>
              </a:rPr>
              <a:t>RESULTS – VIROLOGICAL OUTCOME</a:t>
            </a:r>
            <a:endParaRPr sz="3200" b="1" dirty="0">
              <a:latin typeface="+mj-lt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CE2CE33-2BA9-4CAE-AD50-47CD776D7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442" y="2003363"/>
            <a:ext cx="7580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0070F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Virological</a:t>
            </a:r>
            <a:r>
              <a:rPr kumimoji="0" lang="en-US" sz="2000" b="1" i="0" u="none" strike="noStrike" kern="1200" cap="none" spc="0" normalizeH="0" dirty="0">
                <a:ln>
                  <a:noFill/>
                </a:ln>
                <a:solidFill>
                  <a:srgbClr val="0070F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outcome a</a:t>
            </a: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0070F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last follow-up visit depending on baseline VL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FD40E1-395F-41E8-B2A6-8292D4056B16}"/>
              </a:ext>
            </a:extLst>
          </p:cNvPr>
          <p:cNvSpPr txBox="1"/>
          <p:nvPr/>
        </p:nvSpPr>
        <p:spPr>
          <a:xfrm>
            <a:off x="677008" y="4039781"/>
            <a:ext cx="10629900" cy="281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Resistance analysis</a:t>
            </a:r>
          </a:p>
          <a:p>
            <a:pPr marL="800100" lvl="1" indent="-342900" algn="just">
              <a:buClr>
                <a:srgbClr val="0070C0"/>
              </a:buClr>
              <a:buFont typeface=".AppleSystemUIFont" charset="-120"/>
              <a:buChar char="-"/>
            </a:pPr>
            <a:r>
              <a:rPr lang="en-US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A genotype was available for 8 PWH (5 non virological response and 3 VF)</a:t>
            </a:r>
          </a:p>
          <a:p>
            <a:pPr marL="800100" lvl="1" indent="-342900" algn="just">
              <a:buClr>
                <a:srgbClr val="0070C0"/>
              </a:buClr>
              <a:buFont typeface=".AppleSystemUIFont" charset="-120"/>
              <a:buChar char="-"/>
            </a:pPr>
            <a:r>
              <a:rPr lang="en-US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Emergence of LEN resistance mutation in 1 case: N74D</a:t>
            </a:r>
          </a:p>
          <a:p>
            <a:pPr marL="800100" lvl="1" indent="-342900" algn="just">
              <a:buClr>
                <a:srgbClr val="0070C0"/>
              </a:buClr>
              <a:buFont typeface=".AppleSystemUIFont" charset="-120"/>
              <a:buChar char="-"/>
            </a:pPr>
            <a:r>
              <a:rPr lang="en-US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No emergence of new DRMs to the ARV of the OBT</a:t>
            </a:r>
          </a:p>
          <a:p>
            <a:pPr marL="800100" lvl="1" indent="-342900" algn="just">
              <a:buClr>
                <a:srgbClr val="0070C0"/>
              </a:buClr>
              <a:buFont typeface=".AppleSystemUIFont" charset="-120"/>
              <a:buChar char="-"/>
            </a:pPr>
            <a:r>
              <a:rPr lang="en-US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Switch from R5 to X4 tropism observed in one participant receiving MVC in the OBT</a:t>
            </a:r>
          </a:p>
          <a:p>
            <a:pPr marL="268288" indent="-268288" algn="just">
              <a:buClr>
                <a:srgbClr val="00B0F0"/>
              </a:buClr>
              <a:buFont typeface="Arial" charset="0"/>
              <a:buChar char="•"/>
            </a:pPr>
            <a:endParaRPr lang="en-US" sz="1100" dirty="0">
              <a:solidFill>
                <a:srgbClr val="002060"/>
              </a:solidFill>
              <a:latin typeface="+mj-lt"/>
              <a:ea typeface="Montserrat Bold"/>
              <a:cs typeface="Montserrat Bold"/>
            </a:endParaRPr>
          </a:p>
          <a:p>
            <a:pPr marL="268288" indent="-268288" algn="just">
              <a:buClr>
                <a:srgbClr val="0070C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PK analysis</a:t>
            </a:r>
            <a:endParaRPr lang="en-US" sz="2000" dirty="0">
              <a:solidFill>
                <a:srgbClr val="002060"/>
              </a:solidFill>
              <a:latin typeface="+mj-lt"/>
              <a:ea typeface="Montserrat Bold"/>
              <a:cs typeface="Montserrat Bold"/>
            </a:endParaRPr>
          </a:p>
          <a:p>
            <a:pPr marL="800100" lvl="1" indent="-342900">
              <a:buClr>
                <a:srgbClr val="0070C0"/>
              </a:buClr>
              <a:buFont typeface=".AppleSystemUIFont" charset="-120"/>
              <a:buChar char="-"/>
            </a:pPr>
            <a:r>
              <a:rPr lang="en-US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LEN plasma levels were available for 11 of the 19 PWH in VF or non-virological response</a:t>
            </a:r>
          </a:p>
          <a:p>
            <a:pPr marL="800100" lvl="1" indent="-342900">
              <a:buClr>
                <a:srgbClr val="0070C0"/>
              </a:buClr>
              <a:buFont typeface=".AppleSystemUIFont" charset="-120"/>
              <a:buChar char="-"/>
            </a:pPr>
            <a:r>
              <a:rPr lang="en-US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Adequate plasma LEN concentrations (</a:t>
            </a:r>
            <a:r>
              <a:rPr lang="en-US" i="1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i.e. &gt; </a:t>
            </a:r>
            <a:r>
              <a:rPr lang="en-US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15 ng/mL) were observed at least once in 10 individuals </a:t>
            </a:r>
            <a:br>
              <a:rPr lang="en-US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</a:br>
            <a:r>
              <a:rPr lang="en-US" dirty="0">
                <a:solidFill>
                  <a:srgbClr val="002060"/>
                </a:solidFill>
                <a:latin typeface="+mj-lt"/>
                <a:ea typeface="Montserrat Bold"/>
                <a:cs typeface="Montserrat Bold"/>
              </a:rPr>
              <a:t>and in 27 out of the 35 assessable samples  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54432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47B9AE24-D2C5-456B-98D0-2F41F927D108}"/>
              </a:ext>
            </a:extLst>
          </p:cNvPr>
          <p:cNvSpPr txBox="1"/>
          <p:nvPr/>
        </p:nvSpPr>
        <p:spPr>
          <a:xfrm>
            <a:off x="607127" y="2710713"/>
            <a:ext cx="2559855" cy="160043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Unique Recombin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rPr>
              <a:t>ant </a:t>
            </a:r>
            <a:r>
              <a:rPr lang="fr-FR" sz="14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rPr>
              <a:t>form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rPr>
              <a:t> (URF)</a:t>
            </a:r>
            <a:endParaRPr kumimoji="0" lang="fr-FR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rPr>
              <a:t>NRTI: T215I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NNRTI: V106I-E138K-H221Y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rPr>
              <a:t>PI: no major mutation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INSTI: E138K-Q148K-E157Q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400" dirty="0">
              <a:solidFill>
                <a:srgbClr val="000000"/>
              </a:solidFill>
              <a:latin typeface="+mj-lt"/>
              <a:ea typeface="+mj-ea"/>
              <a:cs typeface="+mj-cs"/>
              <a:sym typeface="Apto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Prior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regimen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rPr>
              <a:t>: TDF/FTC + DRV/r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F53DA51-B618-4179-BA6C-696D97BA6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45" y="46809"/>
            <a:ext cx="11790655" cy="59503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182880">
              <a:lnSpc>
                <a:spcPct val="100000"/>
              </a:lnSpc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FR" sz="3200" b="1" dirty="0">
                <a:latin typeface="+mj-lt"/>
              </a:rPr>
              <a:t>RESULTS – </a:t>
            </a:r>
            <a:r>
              <a:rPr lang="fr-FR" sz="2400" b="1" dirty="0">
                <a:latin typeface="+mj-lt"/>
              </a:rPr>
              <a:t>PARTICIPANT WITH LEN RESISTANCE EMERGENCE </a:t>
            </a:r>
            <a:endParaRPr sz="3200" b="1" dirty="0">
              <a:latin typeface="+mj-lt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5C00129B-EB34-48F9-97A0-31119C60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994144"/>
            <a:ext cx="796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0070F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Description of HIV VL, CD4 cell count, drug concentrations and resistance 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1F45D2E-0F12-4C29-AB71-BCD07B762E84}"/>
              </a:ext>
            </a:extLst>
          </p:cNvPr>
          <p:cNvGrpSpPr/>
          <p:nvPr/>
        </p:nvGrpSpPr>
        <p:grpSpPr>
          <a:xfrm>
            <a:off x="513274" y="1845881"/>
            <a:ext cx="10600203" cy="5074890"/>
            <a:chOff x="829797" y="2039309"/>
            <a:chExt cx="10600203" cy="5074890"/>
          </a:xfrm>
        </p:grpSpPr>
        <p:graphicFrame>
          <p:nvGraphicFramePr>
            <p:cNvPr id="4" name="Objet 3">
              <a:extLst>
                <a:ext uri="{FF2B5EF4-FFF2-40B4-BE49-F238E27FC236}">
                  <a16:creationId xmlns:a16="http://schemas.microsoft.com/office/drawing/2014/main" id="{A5A3423C-A62D-4721-89EF-CEA80E7486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1817918"/>
                </p:ext>
              </p:extLst>
            </p:nvPr>
          </p:nvGraphicFramePr>
          <p:xfrm>
            <a:off x="3828563" y="2214501"/>
            <a:ext cx="5031140" cy="2761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5" r:id="rId4" imgW="4392000" imgH="2412000" progId="Prism5.Document">
                    <p:embed/>
                  </p:oleObj>
                </mc:Choice>
                <mc:Fallback>
                  <p:oleObj name="Prism 5" r:id="rId4" imgW="4392000" imgH="2412000" progId="Prism5.Document">
                    <p:embed/>
                    <p:pic>
                      <p:nvPicPr>
                        <p:cNvPr id="4" name="Objet 3">
                          <a:extLst>
                            <a:ext uri="{FF2B5EF4-FFF2-40B4-BE49-F238E27FC236}">
                              <a16:creationId xmlns:a16="http://schemas.microsoft.com/office/drawing/2014/main" id="{A5A3423C-A62D-4721-89EF-CEA80E7486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28563" y="2214501"/>
                          <a:ext cx="5031140" cy="27619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EF8803B-4264-48F1-A22A-F49B020F47B5}"/>
                </a:ext>
              </a:extLst>
            </p:cNvPr>
            <p:cNvSpPr txBox="1"/>
            <p:nvPr/>
          </p:nvSpPr>
          <p:spPr>
            <a:xfrm>
              <a:off x="5897584" y="4857724"/>
              <a:ext cx="8176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Weeks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ABFF4D9-CB37-4832-8064-A5D89158793D}"/>
                </a:ext>
              </a:extLst>
            </p:cNvPr>
            <p:cNvSpPr txBox="1"/>
            <p:nvPr/>
          </p:nvSpPr>
          <p:spPr>
            <a:xfrm>
              <a:off x="4267682" y="2059085"/>
              <a:ext cx="1218718" cy="424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>
                  <a:solidFill>
                    <a:srgbClr val="0071FF"/>
                  </a:solidFill>
                  <a:latin typeface="+mj-lt"/>
                  <a:ea typeface="+mj-ea"/>
                  <a:cs typeface="+mj-cs"/>
                  <a:sym typeface="Aptos"/>
                </a:rPr>
                <a:t>HIV VL</a:t>
              </a:r>
              <a:br>
                <a:rPr lang="fr-FR" sz="1200" dirty="0">
                  <a:solidFill>
                    <a:srgbClr val="0071FF"/>
                  </a:solidFill>
                  <a:latin typeface="+mj-lt"/>
                  <a:ea typeface="+mj-ea"/>
                  <a:cs typeface="+mj-cs"/>
                  <a:sym typeface="Aptos"/>
                </a:rPr>
              </a:br>
              <a:r>
                <a:rPr lang="fr-FR" sz="1200" dirty="0">
                  <a:solidFill>
                    <a:srgbClr val="0071FF"/>
                  </a:solidFill>
                  <a:latin typeface="+mj-lt"/>
                  <a:ea typeface="+mj-ea"/>
                  <a:cs typeface="+mj-cs"/>
                  <a:sym typeface="Aptos"/>
                </a:rPr>
                <a:t>log</a:t>
              </a:r>
              <a:r>
                <a:rPr lang="fr-FR" sz="1200" baseline="-25000" dirty="0">
                  <a:solidFill>
                    <a:srgbClr val="0071FF"/>
                  </a:solidFill>
                  <a:latin typeface="+mj-lt"/>
                  <a:ea typeface="+mj-ea"/>
                  <a:cs typeface="+mj-cs"/>
                  <a:sym typeface="Aptos"/>
                </a:rPr>
                <a:t>10 </a:t>
              </a:r>
              <a:r>
                <a:rPr lang="fr-FR" sz="1200" dirty="0">
                  <a:solidFill>
                    <a:srgbClr val="0071FF"/>
                  </a:solidFill>
                  <a:latin typeface="+mj-lt"/>
                  <a:ea typeface="+mj-ea"/>
                  <a:cs typeface="+mj-cs"/>
                  <a:sym typeface="Aptos"/>
                </a:rPr>
                <a:t>c/</a:t>
              </a:r>
              <a:r>
                <a:rPr lang="fr-FR" sz="1200" dirty="0" err="1">
                  <a:solidFill>
                    <a:srgbClr val="0071FF"/>
                  </a:solidFill>
                  <a:latin typeface="+mj-lt"/>
                  <a:ea typeface="+mj-ea"/>
                  <a:cs typeface="+mj-cs"/>
                  <a:sym typeface="Aptos"/>
                </a:rPr>
                <a:t>mL</a:t>
              </a:r>
              <a:endPara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71FF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809460C-6F21-4B5B-A551-A53AA1356201}"/>
                </a:ext>
              </a:extLst>
            </p:cNvPr>
            <p:cNvSpPr txBox="1"/>
            <p:nvPr/>
          </p:nvSpPr>
          <p:spPr>
            <a:xfrm>
              <a:off x="8250344" y="2039309"/>
              <a:ext cx="1218718" cy="424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ptos"/>
                </a:rPr>
                <a:t>CD4</a:t>
              </a:r>
              <a:b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ptos"/>
                </a:rPr>
              </a:br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ptos"/>
                </a:rPr>
                <a:t>/mm</a:t>
              </a:r>
              <a:r>
                <a:rPr lang="fr-FR" sz="12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ptos"/>
                </a:rPr>
                <a:t>3</a:t>
              </a:r>
              <a:endParaRPr kumimoji="0" lang="fr-FR" sz="1200" b="0" i="0" u="none" strike="noStrike" cap="none" spc="0" normalizeH="0" baseline="300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9D03024-374B-45FF-AD0A-3EC4E8B3CFDA}"/>
                </a:ext>
              </a:extLst>
            </p:cNvPr>
            <p:cNvSpPr txBox="1"/>
            <p:nvPr/>
          </p:nvSpPr>
          <p:spPr>
            <a:xfrm>
              <a:off x="3483505" y="5335757"/>
              <a:ext cx="22294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TDF/3TC + DRV/r </a:t>
              </a:r>
              <a:b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</a:br>
              <a:r>
                <a:rPr kumimoji="0" lang="fr-FR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+ LEN </a:t>
              </a:r>
            </a:p>
          </p:txBody>
        </p:sp>
        <p:sp>
          <p:nvSpPr>
            <p:cNvPr id="9" name="Flèche : bas 8">
              <a:extLst>
                <a:ext uri="{FF2B5EF4-FFF2-40B4-BE49-F238E27FC236}">
                  <a16:creationId xmlns:a16="http://schemas.microsoft.com/office/drawing/2014/main" id="{262679B9-7351-4742-B205-499484CB771F}"/>
                </a:ext>
              </a:extLst>
            </p:cNvPr>
            <p:cNvSpPr/>
            <p:nvPr/>
          </p:nvSpPr>
          <p:spPr>
            <a:xfrm rot="10800000">
              <a:off x="4220547" y="4918054"/>
              <a:ext cx="191471" cy="461663"/>
            </a:xfrm>
            <a:prstGeom prst="downArrow">
              <a:avLst/>
            </a:prstGeom>
            <a:solidFill>
              <a:schemeClr val="tx1"/>
            </a:solidFill>
            <a:ln w="1905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endParaRP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7A5EE63D-C1EC-4246-B094-9705EED49F10}"/>
                </a:ext>
              </a:extLst>
            </p:cNvPr>
            <p:cNvCxnSpPr/>
            <p:nvPr/>
          </p:nvCxnSpPr>
          <p:spPr>
            <a:xfrm>
              <a:off x="6306426" y="2979505"/>
              <a:ext cx="0" cy="716437"/>
            </a:xfrm>
            <a:prstGeom prst="straightConnector1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B046EDB-E850-4902-A71B-AD3425519CE8}"/>
                </a:ext>
              </a:extLst>
            </p:cNvPr>
            <p:cNvSpPr txBox="1"/>
            <p:nvPr/>
          </p:nvSpPr>
          <p:spPr>
            <a:xfrm>
              <a:off x="5610228" y="2186412"/>
              <a:ext cx="1466643" cy="784828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CA: N74D</a:t>
              </a:r>
            </a:p>
            <a:p>
              <a:pPr marL="0" marR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LEN</a:t>
              </a:r>
              <a:r>
                <a:rPr lang="fr-FR" sz="160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: 24 </a:t>
              </a:r>
              <a:r>
                <a:rPr lang="fr-FR" sz="1600" dirty="0" err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ng</a:t>
              </a:r>
              <a:r>
                <a:rPr lang="fr-FR" sz="160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/</a:t>
              </a:r>
              <a:r>
                <a:rPr lang="fr-FR" sz="1600" dirty="0" err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ptos"/>
                </a:rPr>
                <a:t>mL</a:t>
              </a:r>
              <a:endParaRPr lang="fr-FR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ptos"/>
              </a:endParaRPr>
            </a:p>
            <a:p>
              <a:pPr marL="0" marR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DRV: &lt; LOQ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7F28B9B-54B4-4EFC-BF7E-AACBD015A5D5}"/>
                </a:ext>
              </a:extLst>
            </p:cNvPr>
            <p:cNvSpPr txBox="1"/>
            <p:nvPr/>
          </p:nvSpPr>
          <p:spPr>
            <a:xfrm>
              <a:off x="829797" y="6098538"/>
              <a:ext cx="10600203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176213" marR="0" indent="-176213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200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Suboptimal adherence to background regimen leading to LEN functional monotherapy</a:t>
              </a:r>
            </a:p>
            <a:p>
              <a:pPr marL="176213" marR="0" indent="-176213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200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Participant was </a:t>
              </a:r>
              <a:r>
                <a:rPr lang="en-US" sz="2000" dirty="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Aptos"/>
                </a:rPr>
                <a:t>l</a:t>
              </a:r>
              <a:r>
                <a:rPr kumimoji="0" lang="en-US" sz="200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j-lt"/>
                  <a:ea typeface="+mj-ea"/>
                  <a:cs typeface="+mj-cs"/>
                  <a:sym typeface="Aptos"/>
                </a:rPr>
                <a:t>ost to follow-up after W9</a:t>
              </a:r>
            </a:p>
            <a:p>
              <a:pPr marL="285750" marR="0" indent="-28575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Char char="•"/>
                <a:tabLst/>
              </a:pP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B86E771-B4C3-46AF-B11F-7EF193AFE108}"/>
              </a:ext>
            </a:extLst>
          </p:cNvPr>
          <p:cNvSpPr txBox="1"/>
          <p:nvPr/>
        </p:nvSpPr>
        <p:spPr>
          <a:xfrm>
            <a:off x="3494456" y="3938953"/>
            <a:ext cx="105116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50 c/</a:t>
            </a:r>
            <a:r>
              <a:rPr kumimoji="0" lang="fr-FR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mL</a:t>
            </a:r>
            <a:endParaRPr kumimoji="0" lang="fr-FR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1601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theme/theme1.xml><?xml version="1.0" encoding="utf-8"?>
<a:theme xmlns:a="http://schemas.openxmlformats.org/drawingml/2006/main" name="1_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hème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rgbClr val="000000"/>
    </a:dk1>
    <a:lt1>
      <a:srgbClr val="FFFFFF"/>
    </a:lt1>
    <a:dk2>
      <a:srgbClr val="A7A7A7"/>
    </a:dk2>
    <a:lt2>
      <a:srgbClr val="535353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hème Office">
    <a:dk1>
      <a:srgbClr val="000000"/>
    </a:dk1>
    <a:lt1>
      <a:srgbClr val="FFFFFF"/>
    </a:lt1>
    <a:dk2>
      <a:srgbClr val="A7A7A7"/>
    </a:dk2>
    <a:lt2>
      <a:srgbClr val="535353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Thème Office">
    <a:dk1>
      <a:srgbClr val="000000"/>
    </a:dk1>
    <a:lt1>
      <a:srgbClr val="FFFFFF"/>
    </a:lt1>
    <a:dk2>
      <a:srgbClr val="A7A7A7"/>
    </a:dk2>
    <a:lt2>
      <a:srgbClr val="535353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Thème Office">
    <a:dk1>
      <a:srgbClr val="000000"/>
    </a:dk1>
    <a:lt1>
      <a:srgbClr val="FFFFFF"/>
    </a:lt1>
    <a:dk2>
      <a:srgbClr val="A7A7A7"/>
    </a:dk2>
    <a:lt2>
      <a:srgbClr val="535353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Thème Office">
    <a:dk1>
      <a:srgbClr val="000000"/>
    </a:dk1>
    <a:lt1>
      <a:srgbClr val="FFFFFF"/>
    </a:lt1>
    <a:dk2>
      <a:srgbClr val="A7A7A7"/>
    </a:dk2>
    <a:lt2>
      <a:srgbClr val="535353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Thème Office">
    <a:dk1>
      <a:srgbClr val="000000"/>
    </a:dk1>
    <a:lt1>
      <a:srgbClr val="FFFFFF"/>
    </a:lt1>
    <a:dk2>
      <a:srgbClr val="A7A7A7"/>
    </a:dk2>
    <a:lt2>
      <a:srgbClr val="535353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Thème Office">
    <a:dk1>
      <a:srgbClr val="000000"/>
    </a:dk1>
    <a:lt1>
      <a:srgbClr val="FFFFFF"/>
    </a:lt1>
    <a:dk2>
      <a:srgbClr val="A7A7A7"/>
    </a:dk2>
    <a:lt2>
      <a:srgbClr val="535353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2F7607691F3F4E927E61A083FCF90A" ma:contentTypeVersion="15" ma:contentTypeDescription="Create a new document." ma:contentTypeScope="" ma:versionID="21b9a25061d756466c49063562cb8ca7">
  <xsd:schema xmlns:xsd="http://www.w3.org/2001/XMLSchema" xmlns:xs="http://www.w3.org/2001/XMLSchema" xmlns:p="http://schemas.microsoft.com/office/2006/metadata/properties" xmlns:ns2="2f855850-2c90-41f1-8ea4-90bf6a10880d" xmlns:ns3="98098172-b143-4fc6-b7dd-0e31b2cd5ed1" targetNamespace="http://schemas.microsoft.com/office/2006/metadata/properties" ma:root="true" ma:fieldsID="e2cc79d8435e476bdfc6c7ee0c15801f" ns2:_="" ns3:_="">
    <xsd:import namespace="2f855850-2c90-41f1-8ea4-90bf6a10880d"/>
    <xsd:import namespace="98098172-b143-4fc6-b7dd-0e31b2cd5e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55850-2c90-41f1-8ea4-90bf6a108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a59aaaf-67c2-4a9b-8dae-6c62ae0ca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8172-b143-4fc6-b7dd-0e31b2cd5ed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20950ed-f351-42f9-b050-5912c86710b3}" ma:internalName="TaxCatchAll" ma:showField="CatchAllData" ma:web="98098172-b143-4fc6-b7dd-0e31b2cd5e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098172-b143-4fc6-b7dd-0e31b2cd5ed1" xsi:nil="true"/>
    <lcf76f155ced4ddcb4097134ff3c332f xmlns="2f855850-2c90-41f1-8ea4-90bf6a1088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41AC68-E12C-4ECC-A643-A4FD2BFC7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55850-2c90-41f1-8ea4-90bf6a10880d"/>
    <ds:schemaRef ds:uri="98098172-b143-4fc6-b7dd-0e31b2cd5e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BC9E61-2CF4-417D-B17A-EBEAFC1D6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20E948-F77D-4D0F-9CE3-9928AFD233B0}">
  <ds:schemaRefs>
    <ds:schemaRef ds:uri="http://schemas.microsoft.com/office/2006/metadata/properties"/>
    <ds:schemaRef ds:uri="http://schemas.microsoft.com/office/infopath/2007/PartnerControls"/>
    <ds:schemaRef ds:uri="98098172-b143-4fc6-b7dd-0e31b2cd5ed1"/>
    <ds:schemaRef ds:uri="2f855850-2c90-41f1-8ea4-90bf6a1088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1636</Words>
  <Application>Microsoft Office PowerPoint</Application>
  <PresentationFormat>Breitbild</PresentationFormat>
  <Paragraphs>199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.AppleSystemUIFont</vt:lpstr>
      <vt:lpstr>Aptos</vt:lpstr>
      <vt:lpstr>Aptos Display</vt:lpstr>
      <vt:lpstr>Arial</vt:lpstr>
      <vt:lpstr>Calibri</vt:lpstr>
      <vt:lpstr>Helvetica</vt:lpstr>
      <vt:lpstr>Open Sans</vt:lpstr>
      <vt:lpstr>1_Thème Office</vt:lpstr>
      <vt:lpstr>Prism 5</vt:lpstr>
      <vt:lpstr>Charlotte Charpentier,1 Thomas Montrouge,1 Marc Wirden,2 Véronique Avettand-Fenoel,3 Camille Tumiotto,4 Pantxika Bellecave,4 Audrey Rodallec,5 Elisabeth Garnier,5 Djeneba Fofana,6 Sidonie Lambert-Niclot,6 Brigitte Montès,7 Marie-Laure Chaix,8  Enagnon Kazali Alidjinou,9 Pauline Coulon,9 Agnès Beby-Defaux,10 Elodie Alessandri-Gradt,11 Alice Moisan,11 Quentin Le Hingrat,1 Constance Delaugerre,8 Anne-Geneviève Marcelin,2 Gilles Peytavin,12 Philippe Flandre,13 Vincent Calvez,2 and Diane Descamps1 </vt:lpstr>
      <vt:lpstr>BACKGROUND</vt:lpstr>
      <vt:lpstr>OBJECTIVE </vt:lpstr>
      <vt:lpstr>METHODS </vt:lpstr>
      <vt:lpstr>RESULTS – POPULATION CHARACTERISTICS </vt:lpstr>
      <vt:lpstr>RESULTS – BASELINE RESISTANCE ANALYSIS</vt:lpstr>
      <vt:lpstr>RESULTS – OBT AND GSS</vt:lpstr>
      <vt:lpstr>RESULTS – VIROLOGICAL OUTCOME</vt:lpstr>
      <vt:lpstr>RESULTS – PARTICIPANT WITH LEN RESISTANCE EMERGENCE </vt:lpstr>
      <vt:lpstr>CONCLUSION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French national real-world observatory  of people initiating a lenacapavir-based treatment during the post-approval period Charlotte Charpentier,1 Thomas Montrouge,1 Marc Wirden,2 Véronique Avettand-Fenoel,3 Camille Tumiotto,4 Pantxika Bellecave,4 Audrey Rodallec,5 Elisabeth Garnier,5 Djeneba Fofana,6 Sidonie Lambert-Niclot,6 Brigitte Montès,7 Marie-Laure Chaix,8  Enagnon Kazali Alidjinou,9 Pauline Coulon,9 Agnès Beby-Defaux,10 Elodie Alessandri-Gradt,11 Alice Moisan,11 Quentin Le Hingrat,1 Constance Delaugerre,8 Anne-Geneviève Marcelin,2 Gilles Peytavin,12 Philippe Flandre,13 Vincent Calvez,2 and Diane Descamps1</dc:title>
  <dc:creator>CHARPENTIER Charlotte</dc:creator>
  <cp:lastModifiedBy>Kristin Hoehne</cp:lastModifiedBy>
  <cp:revision>123</cp:revision>
  <dcterms:created xsi:type="dcterms:W3CDTF">2025-07-18T07:20:52Z</dcterms:created>
  <dcterms:modified xsi:type="dcterms:W3CDTF">2025-10-30T08:08:21Z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2025-10-13T14:31:35Z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e0c4b2b0-bcb7-484a-8f6e-48ef33edfdcd</vt:lpwstr>
  </property>
  <property fmtid="{D5CDD505-2E9C-101B-9397-08002B2CF9AE}" pid="8" name="MSIP_Label_418c1083-8924-401d-97ae-40f5eed0fcd8_ContentBits">
    <vt:lpwstr>0</vt:lpwstr>
  </property>
  <property fmtid="{D5CDD505-2E9C-101B-9397-08002B2CF9AE}" pid="9" name="MSIP_Label_418c1083-8924-401d-97ae-40f5eed0fcd8_Tag">
    <vt:lpwstr>10, 3, 0, 1</vt:lpwstr>
  </property>
  <property fmtid="{D5CDD505-2E9C-101B-9397-08002B2CF9AE}" pid="10" name="ContentTypeId">
    <vt:lpwstr>0x010100C62F7607691F3F4E927E61A083FCF90A</vt:lpwstr>
  </property>
</Properties>
</file>