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r. Stefan Esser" initials="DSE" lastIdx="1" clrIdx="0">
    <p:extLst>
      <p:ext uri="{19B8F6BF-5375-455C-9EA6-DF929625EA0E}">
        <p15:presenceInfo xmlns:p15="http://schemas.microsoft.com/office/powerpoint/2012/main" userId="Dr. Stefan Esser" providerId="None"/>
      </p:ext>
    </p:extLst>
  </p:cmAuthor>
  <p:cmAuthor id="2" name="Joel Gallant" initials="JG" lastIdx="9" clrIdx="1">
    <p:extLst>
      <p:ext uri="{19B8F6BF-5375-455C-9EA6-DF929625EA0E}">
        <p15:presenceInfo xmlns:p15="http://schemas.microsoft.com/office/powerpoint/2012/main" userId="S::Joel.Gallant@gilead.com::7e27f87a-bc32-4b70-989b-0e37c31dfdc7" providerId="AD"/>
      </p:ext>
    </p:extLst>
  </p:cmAuthor>
  <p:cmAuthor id="3" name="Richard Haubrich" initials="RH" lastIdx="2" clrIdx="2">
    <p:extLst>
      <p:ext uri="{19B8F6BF-5375-455C-9EA6-DF929625EA0E}">
        <p15:presenceInfo xmlns:p15="http://schemas.microsoft.com/office/powerpoint/2012/main" userId="S::richard.haubrich@gilead.com::ba942509-d69b-420b-bbfc-6885e147bac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AE9E8"/>
    <a:srgbClr val="8CCDCD"/>
    <a:srgbClr val="429A9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ittlere Formatvorlage 2 - Akz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630" autoAdjust="0"/>
    <p:restoredTop sz="94917" autoAdjust="0"/>
  </p:normalViewPr>
  <p:slideViewPr>
    <p:cSldViewPr snapToGrid="0">
      <p:cViewPr varScale="1">
        <p:scale>
          <a:sx n="118" d="100"/>
          <a:sy n="118" d="100"/>
        </p:scale>
        <p:origin x="564" y="96"/>
      </p:cViewPr>
      <p:guideLst/>
    </p:cSldViewPr>
  </p:slideViewPr>
  <p:notesTextViewPr>
    <p:cViewPr>
      <p:scale>
        <a:sx n="1" d="1"/>
        <a:sy n="1" d="1"/>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commentAuthors" Target="commentAuthors.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FCEA53F-EEC2-4BEA-A222-293587D4B1AD}"/>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3C597F82-AA0D-4AAE-82F0-5CF7C0ADD96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7B6255E0-C47A-4FC9-8145-6F73C64DDB79}"/>
              </a:ext>
            </a:extLst>
          </p:cNvPr>
          <p:cNvSpPr>
            <a:spLocks noGrp="1"/>
          </p:cNvSpPr>
          <p:nvPr>
            <p:ph type="dt" sz="half" idx="10"/>
          </p:nvPr>
        </p:nvSpPr>
        <p:spPr/>
        <p:txBody>
          <a:bodyPr/>
          <a:lstStyle/>
          <a:p>
            <a:fld id="{00D4F900-D76E-4265-902C-27A796CC0B41}" type="datetimeFigureOut">
              <a:rPr lang="fr-FR" smtClean="0"/>
              <a:t>18/09/2025</a:t>
            </a:fld>
            <a:endParaRPr lang="fr-FR" dirty="0"/>
          </a:p>
        </p:txBody>
      </p:sp>
      <p:sp>
        <p:nvSpPr>
          <p:cNvPr id="5" name="Espace réservé du pied de page 4">
            <a:extLst>
              <a:ext uri="{FF2B5EF4-FFF2-40B4-BE49-F238E27FC236}">
                <a16:creationId xmlns:a16="http://schemas.microsoft.com/office/drawing/2014/main" id="{58E76D11-3CDC-4F4C-94C9-5F48D7416E4D}"/>
              </a:ext>
            </a:extLst>
          </p:cNvPr>
          <p:cNvSpPr>
            <a:spLocks noGrp="1"/>
          </p:cNvSpPr>
          <p:nvPr>
            <p:ph type="ftr" sz="quarter" idx="11"/>
          </p:nvPr>
        </p:nvSpPr>
        <p:spPr/>
        <p:txBody>
          <a:bodyPr/>
          <a:lstStyle/>
          <a:p>
            <a:endParaRPr lang="fr-FR" dirty="0"/>
          </a:p>
        </p:txBody>
      </p:sp>
      <p:sp>
        <p:nvSpPr>
          <p:cNvPr id="6" name="Espace réservé du numéro de diapositive 5">
            <a:extLst>
              <a:ext uri="{FF2B5EF4-FFF2-40B4-BE49-F238E27FC236}">
                <a16:creationId xmlns:a16="http://schemas.microsoft.com/office/drawing/2014/main" id="{9083C308-8B37-4A92-ADA0-E7B5AE4D2B24}"/>
              </a:ext>
            </a:extLst>
          </p:cNvPr>
          <p:cNvSpPr>
            <a:spLocks noGrp="1"/>
          </p:cNvSpPr>
          <p:nvPr>
            <p:ph type="sldNum" sz="quarter" idx="12"/>
          </p:nvPr>
        </p:nvSpPr>
        <p:spPr/>
        <p:txBody>
          <a:bodyPr/>
          <a:lstStyle/>
          <a:p>
            <a:fld id="{A846893F-1510-410F-BA75-EF57C0C0B078}" type="slidenum">
              <a:rPr lang="fr-FR" smtClean="0"/>
              <a:t>‹Nr.›</a:t>
            </a:fld>
            <a:endParaRPr lang="fr-FR" dirty="0"/>
          </a:p>
        </p:txBody>
      </p:sp>
    </p:spTree>
    <p:extLst>
      <p:ext uri="{BB962C8B-B14F-4D97-AF65-F5344CB8AC3E}">
        <p14:creationId xmlns:p14="http://schemas.microsoft.com/office/powerpoint/2010/main" val="38343570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BCD2F4-DE81-4330-87D7-1257667731DA}"/>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EFCB6E41-A66B-4E86-8609-D6961EB32BC5}"/>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056EB53-AF56-49F6-AAA8-6381261210B1}"/>
              </a:ext>
            </a:extLst>
          </p:cNvPr>
          <p:cNvSpPr>
            <a:spLocks noGrp="1"/>
          </p:cNvSpPr>
          <p:nvPr>
            <p:ph type="dt" sz="half" idx="10"/>
          </p:nvPr>
        </p:nvSpPr>
        <p:spPr/>
        <p:txBody>
          <a:bodyPr/>
          <a:lstStyle/>
          <a:p>
            <a:fld id="{00D4F900-D76E-4265-902C-27A796CC0B41}" type="datetimeFigureOut">
              <a:rPr lang="fr-FR" smtClean="0"/>
              <a:t>18/09/2025</a:t>
            </a:fld>
            <a:endParaRPr lang="fr-FR" dirty="0"/>
          </a:p>
        </p:txBody>
      </p:sp>
      <p:sp>
        <p:nvSpPr>
          <p:cNvPr id="5" name="Espace réservé du pied de page 4">
            <a:extLst>
              <a:ext uri="{FF2B5EF4-FFF2-40B4-BE49-F238E27FC236}">
                <a16:creationId xmlns:a16="http://schemas.microsoft.com/office/drawing/2014/main" id="{6F8D7FD0-E619-4465-BF94-D1DC4F73CECB}"/>
              </a:ext>
            </a:extLst>
          </p:cNvPr>
          <p:cNvSpPr>
            <a:spLocks noGrp="1"/>
          </p:cNvSpPr>
          <p:nvPr>
            <p:ph type="ftr" sz="quarter" idx="11"/>
          </p:nvPr>
        </p:nvSpPr>
        <p:spPr/>
        <p:txBody>
          <a:bodyPr/>
          <a:lstStyle/>
          <a:p>
            <a:endParaRPr lang="fr-FR" dirty="0"/>
          </a:p>
        </p:txBody>
      </p:sp>
      <p:sp>
        <p:nvSpPr>
          <p:cNvPr id="6" name="Espace réservé du numéro de diapositive 5">
            <a:extLst>
              <a:ext uri="{FF2B5EF4-FFF2-40B4-BE49-F238E27FC236}">
                <a16:creationId xmlns:a16="http://schemas.microsoft.com/office/drawing/2014/main" id="{4E4CBD5E-FF4A-4F67-8649-BCD66C13C1D6}"/>
              </a:ext>
            </a:extLst>
          </p:cNvPr>
          <p:cNvSpPr>
            <a:spLocks noGrp="1"/>
          </p:cNvSpPr>
          <p:nvPr>
            <p:ph type="sldNum" sz="quarter" idx="12"/>
          </p:nvPr>
        </p:nvSpPr>
        <p:spPr/>
        <p:txBody>
          <a:bodyPr/>
          <a:lstStyle/>
          <a:p>
            <a:fld id="{A846893F-1510-410F-BA75-EF57C0C0B078}" type="slidenum">
              <a:rPr lang="fr-FR" smtClean="0"/>
              <a:t>‹Nr.›</a:t>
            </a:fld>
            <a:endParaRPr lang="fr-FR" dirty="0"/>
          </a:p>
        </p:txBody>
      </p:sp>
    </p:spTree>
    <p:extLst>
      <p:ext uri="{BB962C8B-B14F-4D97-AF65-F5344CB8AC3E}">
        <p14:creationId xmlns:p14="http://schemas.microsoft.com/office/powerpoint/2010/main" val="23412509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5F462CBF-C421-4AB8-AA1D-0229A85AA7C2}"/>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12DED9E7-6199-4699-AF1E-2F3CABD9392A}"/>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65FD806-6764-4941-86EF-ABDB122C44AC}"/>
              </a:ext>
            </a:extLst>
          </p:cNvPr>
          <p:cNvSpPr>
            <a:spLocks noGrp="1"/>
          </p:cNvSpPr>
          <p:nvPr>
            <p:ph type="dt" sz="half" idx="10"/>
          </p:nvPr>
        </p:nvSpPr>
        <p:spPr/>
        <p:txBody>
          <a:bodyPr/>
          <a:lstStyle/>
          <a:p>
            <a:fld id="{00D4F900-D76E-4265-902C-27A796CC0B41}" type="datetimeFigureOut">
              <a:rPr lang="fr-FR" smtClean="0"/>
              <a:t>18/09/2025</a:t>
            </a:fld>
            <a:endParaRPr lang="fr-FR" dirty="0"/>
          </a:p>
        </p:txBody>
      </p:sp>
      <p:sp>
        <p:nvSpPr>
          <p:cNvPr id="5" name="Espace réservé du pied de page 4">
            <a:extLst>
              <a:ext uri="{FF2B5EF4-FFF2-40B4-BE49-F238E27FC236}">
                <a16:creationId xmlns:a16="http://schemas.microsoft.com/office/drawing/2014/main" id="{13A86F3F-9FC4-4AE8-909A-AF9A578EC43B}"/>
              </a:ext>
            </a:extLst>
          </p:cNvPr>
          <p:cNvSpPr>
            <a:spLocks noGrp="1"/>
          </p:cNvSpPr>
          <p:nvPr>
            <p:ph type="ftr" sz="quarter" idx="11"/>
          </p:nvPr>
        </p:nvSpPr>
        <p:spPr/>
        <p:txBody>
          <a:bodyPr/>
          <a:lstStyle/>
          <a:p>
            <a:endParaRPr lang="fr-FR" dirty="0"/>
          </a:p>
        </p:txBody>
      </p:sp>
      <p:sp>
        <p:nvSpPr>
          <p:cNvPr id="6" name="Espace réservé du numéro de diapositive 5">
            <a:extLst>
              <a:ext uri="{FF2B5EF4-FFF2-40B4-BE49-F238E27FC236}">
                <a16:creationId xmlns:a16="http://schemas.microsoft.com/office/drawing/2014/main" id="{8079CAB2-3FE5-4408-AB6C-1E619624BD9C}"/>
              </a:ext>
            </a:extLst>
          </p:cNvPr>
          <p:cNvSpPr>
            <a:spLocks noGrp="1"/>
          </p:cNvSpPr>
          <p:nvPr>
            <p:ph type="sldNum" sz="quarter" idx="12"/>
          </p:nvPr>
        </p:nvSpPr>
        <p:spPr/>
        <p:txBody>
          <a:bodyPr/>
          <a:lstStyle/>
          <a:p>
            <a:fld id="{A846893F-1510-410F-BA75-EF57C0C0B078}" type="slidenum">
              <a:rPr lang="fr-FR" smtClean="0"/>
              <a:t>‹Nr.›</a:t>
            </a:fld>
            <a:endParaRPr lang="fr-FR" dirty="0"/>
          </a:p>
        </p:txBody>
      </p:sp>
    </p:spTree>
    <p:extLst>
      <p:ext uri="{BB962C8B-B14F-4D97-AF65-F5344CB8AC3E}">
        <p14:creationId xmlns:p14="http://schemas.microsoft.com/office/powerpoint/2010/main" val="30022559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8F9E1B6-F3F5-474A-A629-576C391120EC}"/>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0508E78F-33D1-4131-862A-E777E9732155}"/>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A37B9161-6BC5-404C-8693-769F48B796B1}"/>
              </a:ext>
            </a:extLst>
          </p:cNvPr>
          <p:cNvSpPr>
            <a:spLocks noGrp="1"/>
          </p:cNvSpPr>
          <p:nvPr>
            <p:ph type="dt" sz="half" idx="10"/>
          </p:nvPr>
        </p:nvSpPr>
        <p:spPr/>
        <p:txBody>
          <a:bodyPr/>
          <a:lstStyle/>
          <a:p>
            <a:fld id="{00D4F900-D76E-4265-902C-27A796CC0B41}" type="datetimeFigureOut">
              <a:rPr lang="fr-FR" smtClean="0"/>
              <a:t>18/09/2025</a:t>
            </a:fld>
            <a:endParaRPr lang="fr-FR" dirty="0"/>
          </a:p>
        </p:txBody>
      </p:sp>
      <p:sp>
        <p:nvSpPr>
          <p:cNvPr id="5" name="Espace réservé du pied de page 4">
            <a:extLst>
              <a:ext uri="{FF2B5EF4-FFF2-40B4-BE49-F238E27FC236}">
                <a16:creationId xmlns:a16="http://schemas.microsoft.com/office/drawing/2014/main" id="{FDAC81F4-C1D0-4E21-B06D-FAA6955F24B3}"/>
              </a:ext>
            </a:extLst>
          </p:cNvPr>
          <p:cNvSpPr>
            <a:spLocks noGrp="1"/>
          </p:cNvSpPr>
          <p:nvPr>
            <p:ph type="ftr" sz="quarter" idx="11"/>
          </p:nvPr>
        </p:nvSpPr>
        <p:spPr/>
        <p:txBody>
          <a:bodyPr/>
          <a:lstStyle/>
          <a:p>
            <a:endParaRPr lang="fr-FR" dirty="0"/>
          </a:p>
        </p:txBody>
      </p:sp>
      <p:sp>
        <p:nvSpPr>
          <p:cNvPr id="6" name="Espace réservé du numéro de diapositive 5">
            <a:extLst>
              <a:ext uri="{FF2B5EF4-FFF2-40B4-BE49-F238E27FC236}">
                <a16:creationId xmlns:a16="http://schemas.microsoft.com/office/drawing/2014/main" id="{5C0380FB-61D0-4EB9-A01E-94DF21E7981A}"/>
              </a:ext>
            </a:extLst>
          </p:cNvPr>
          <p:cNvSpPr>
            <a:spLocks noGrp="1"/>
          </p:cNvSpPr>
          <p:nvPr>
            <p:ph type="sldNum" sz="quarter" idx="12"/>
          </p:nvPr>
        </p:nvSpPr>
        <p:spPr/>
        <p:txBody>
          <a:bodyPr/>
          <a:lstStyle/>
          <a:p>
            <a:fld id="{A846893F-1510-410F-BA75-EF57C0C0B078}" type="slidenum">
              <a:rPr lang="fr-FR" smtClean="0"/>
              <a:t>‹Nr.›</a:t>
            </a:fld>
            <a:endParaRPr lang="fr-FR" dirty="0"/>
          </a:p>
        </p:txBody>
      </p:sp>
    </p:spTree>
    <p:extLst>
      <p:ext uri="{BB962C8B-B14F-4D97-AF65-F5344CB8AC3E}">
        <p14:creationId xmlns:p14="http://schemas.microsoft.com/office/powerpoint/2010/main" val="2390384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AB234C6-0166-4290-8E44-AA35590990A7}"/>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35277B6D-2283-46AC-916D-3295D3D851F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A5C3315F-4FBD-4D6F-A0C9-0186F65FBD83}"/>
              </a:ext>
            </a:extLst>
          </p:cNvPr>
          <p:cNvSpPr>
            <a:spLocks noGrp="1"/>
          </p:cNvSpPr>
          <p:nvPr>
            <p:ph type="dt" sz="half" idx="10"/>
          </p:nvPr>
        </p:nvSpPr>
        <p:spPr/>
        <p:txBody>
          <a:bodyPr/>
          <a:lstStyle/>
          <a:p>
            <a:fld id="{00D4F900-D76E-4265-902C-27A796CC0B41}" type="datetimeFigureOut">
              <a:rPr lang="fr-FR" smtClean="0"/>
              <a:t>18/09/2025</a:t>
            </a:fld>
            <a:endParaRPr lang="fr-FR" dirty="0"/>
          </a:p>
        </p:txBody>
      </p:sp>
      <p:sp>
        <p:nvSpPr>
          <p:cNvPr id="5" name="Espace réservé du pied de page 4">
            <a:extLst>
              <a:ext uri="{FF2B5EF4-FFF2-40B4-BE49-F238E27FC236}">
                <a16:creationId xmlns:a16="http://schemas.microsoft.com/office/drawing/2014/main" id="{540B91F2-C190-4DE3-A7FA-89BE67B692E4}"/>
              </a:ext>
            </a:extLst>
          </p:cNvPr>
          <p:cNvSpPr>
            <a:spLocks noGrp="1"/>
          </p:cNvSpPr>
          <p:nvPr>
            <p:ph type="ftr" sz="quarter" idx="11"/>
          </p:nvPr>
        </p:nvSpPr>
        <p:spPr/>
        <p:txBody>
          <a:bodyPr/>
          <a:lstStyle/>
          <a:p>
            <a:endParaRPr lang="fr-FR" dirty="0"/>
          </a:p>
        </p:txBody>
      </p:sp>
      <p:sp>
        <p:nvSpPr>
          <p:cNvPr id="6" name="Espace réservé du numéro de diapositive 5">
            <a:extLst>
              <a:ext uri="{FF2B5EF4-FFF2-40B4-BE49-F238E27FC236}">
                <a16:creationId xmlns:a16="http://schemas.microsoft.com/office/drawing/2014/main" id="{4B8D8218-C1F0-40FE-A8F0-FAA38E5716C9}"/>
              </a:ext>
            </a:extLst>
          </p:cNvPr>
          <p:cNvSpPr>
            <a:spLocks noGrp="1"/>
          </p:cNvSpPr>
          <p:nvPr>
            <p:ph type="sldNum" sz="quarter" idx="12"/>
          </p:nvPr>
        </p:nvSpPr>
        <p:spPr/>
        <p:txBody>
          <a:bodyPr/>
          <a:lstStyle/>
          <a:p>
            <a:fld id="{A846893F-1510-410F-BA75-EF57C0C0B078}" type="slidenum">
              <a:rPr lang="fr-FR" smtClean="0"/>
              <a:t>‹Nr.›</a:t>
            </a:fld>
            <a:endParaRPr lang="fr-FR" dirty="0"/>
          </a:p>
        </p:txBody>
      </p:sp>
    </p:spTree>
    <p:extLst>
      <p:ext uri="{BB962C8B-B14F-4D97-AF65-F5344CB8AC3E}">
        <p14:creationId xmlns:p14="http://schemas.microsoft.com/office/powerpoint/2010/main" val="17038453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A13830E-0861-42EE-94EB-5C0D765F82B1}"/>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570F58B5-7823-4203-B513-27C2B5D99D2C}"/>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05BCE3D6-4A52-429B-84AE-343C4DEBDB47}"/>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721D4153-EF9A-4BF9-B2C4-E2B4A31B9829}"/>
              </a:ext>
            </a:extLst>
          </p:cNvPr>
          <p:cNvSpPr>
            <a:spLocks noGrp="1"/>
          </p:cNvSpPr>
          <p:nvPr>
            <p:ph type="dt" sz="half" idx="10"/>
          </p:nvPr>
        </p:nvSpPr>
        <p:spPr/>
        <p:txBody>
          <a:bodyPr/>
          <a:lstStyle/>
          <a:p>
            <a:fld id="{00D4F900-D76E-4265-902C-27A796CC0B41}" type="datetimeFigureOut">
              <a:rPr lang="fr-FR" smtClean="0"/>
              <a:t>18/09/2025</a:t>
            </a:fld>
            <a:endParaRPr lang="fr-FR" dirty="0"/>
          </a:p>
        </p:txBody>
      </p:sp>
      <p:sp>
        <p:nvSpPr>
          <p:cNvPr id="6" name="Espace réservé du pied de page 5">
            <a:extLst>
              <a:ext uri="{FF2B5EF4-FFF2-40B4-BE49-F238E27FC236}">
                <a16:creationId xmlns:a16="http://schemas.microsoft.com/office/drawing/2014/main" id="{94DBF4C3-CF31-45EE-974D-4A9B6D835B8E}"/>
              </a:ext>
            </a:extLst>
          </p:cNvPr>
          <p:cNvSpPr>
            <a:spLocks noGrp="1"/>
          </p:cNvSpPr>
          <p:nvPr>
            <p:ph type="ftr" sz="quarter" idx="11"/>
          </p:nvPr>
        </p:nvSpPr>
        <p:spPr/>
        <p:txBody>
          <a:bodyPr/>
          <a:lstStyle/>
          <a:p>
            <a:endParaRPr lang="fr-FR" dirty="0"/>
          </a:p>
        </p:txBody>
      </p:sp>
      <p:sp>
        <p:nvSpPr>
          <p:cNvPr id="7" name="Espace réservé du numéro de diapositive 6">
            <a:extLst>
              <a:ext uri="{FF2B5EF4-FFF2-40B4-BE49-F238E27FC236}">
                <a16:creationId xmlns:a16="http://schemas.microsoft.com/office/drawing/2014/main" id="{4F8419A3-8F46-473D-A23E-2D692C640E10}"/>
              </a:ext>
            </a:extLst>
          </p:cNvPr>
          <p:cNvSpPr>
            <a:spLocks noGrp="1"/>
          </p:cNvSpPr>
          <p:nvPr>
            <p:ph type="sldNum" sz="quarter" idx="12"/>
          </p:nvPr>
        </p:nvSpPr>
        <p:spPr/>
        <p:txBody>
          <a:bodyPr/>
          <a:lstStyle/>
          <a:p>
            <a:fld id="{A846893F-1510-410F-BA75-EF57C0C0B078}" type="slidenum">
              <a:rPr lang="fr-FR" smtClean="0"/>
              <a:t>‹Nr.›</a:t>
            </a:fld>
            <a:endParaRPr lang="fr-FR" dirty="0"/>
          </a:p>
        </p:txBody>
      </p:sp>
    </p:spTree>
    <p:extLst>
      <p:ext uri="{BB962C8B-B14F-4D97-AF65-F5344CB8AC3E}">
        <p14:creationId xmlns:p14="http://schemas.microsoft.com/office/powerpoint/2010/main" val="19755261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084DC39-6593-49AA-9887-46660C6D248B}"/>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66F013EC-BA1E-41DC-9AFF-6B1F2322DB8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3DC51A27-DC78-4B55-AD8E-420CE1712059}"/>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00240653-6604-45ED-9593-9070BCA419A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3FE69A4C-3CDA-48E7-A4E3-C1C19DA4A52C}"/>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42645046-16E5-408F-87A6-5073FA3E59A8}"/>
              </a:ext>
            </a:extLst>
          </p:cNvPr>
          <p:cNvSpPr>
            <a:spLocks noGrp="1"/>
          </p:cNvSpPr>
          <p:nvPr>
            <p:ph type="dt" sz="half" idx="10"/>
          </p:nvPr>
        </p:nvSpPr>
        <p:spPr/>
        <p:txBody>
          <a:bodyPr/>
          <a:lstStyle/>
          <a:p>
            <a:fld id="{00D4F900-D76E-4265-902C-27A796CC0B41}" type="datetimeFigureOut">
              <a:rPr lang="fr-FR" smtClean="0"/>
              <a:t>18/09/2025</a:t>
            </a:fld>
            <a:endParaRPr lang="fr-FR" dirty="0"/>
          </a:p>
        </p:txBody>
      </p:sp>
      <p:sp>
        <p:nvSpPr>
          <p:cNvPr id="8" name="Espace réservé du pied de page 7">
            <a:extLst>
              <a:ext uri="{FF2B5EF4-FFF2-40B4-BE49-F238E27FC236}">
                <a16:creationId xmlns:a16="http://schemas.microsoft.com/office/drawing/2014/main" id="{2596DB65-8C6E-4E16-8DC5-70C3A2EFD6B5}"/>
              </a:ext>
            </a:extLst>
          </p:cNvPr>
          <p:cNvSpPr>
            <a:spLocks noGrp="1"/>
          </p:cNvSpPr>
          <p:nvPr>
            <p:ph type="ftr" sz="quarter" idx="11"/>
          </p:nvPr>
        </p:nvSpPr>
        <p:spPr/>
        <p:txBody>
          <a:bodyPr/>
          <a:lstStyle/>
          <a:p>
            <a:endParaRPr lang="fr-FR" dirty="0"/>
          </a:p>
        </p:txBody>
      </p:sp>
      <p:sp>
        <p:nvSpPr>
          <p:cNvPr id="9" name="Espace réservé du numéro de diapositive 8">
            <a:extLst>
              <a:ext uri="{FF2B5EF4-FFF2-40B4-BE49-F238E27FC236}">
                <a16:creationId xmlns:a16="http://schemas.microsoft.com/office/drawing/2014/main" id="{7AA7275A-CB03-49E4-8F89-EAA2ABC1E9FF}"/>
              </a:ext>
            </a:extLst>
          </p:cNvPr>
          <p:cNvSpPr>
            <a:spLocks noGrp="1"/>
          </p:cNvSpPr>
          <p:nvPr>
            <p:ph type="sldNum" sz="quarter" idx="12"/>
          </p:nvPr>
        </p:nvSpPr>
        <p:spPr/>
        <p:txBody>
          <a:bodyPr/>
          <a:lstStyle/>
          <a:p>
            <a:fld id="{A846893F-1510-410F-BA75-EF57C0C0B078}" type="slidenum">
              <a:rPr lang="fr-FR" smtClean="0"/>
              <a:t>‹Nr.›</a:t>
            </a:fld>
            <a:endParaRPr lang="fr-FR" dirty="0"/>
          </a:p>
        </p:txBody>
      </p:sp>
    </p:spTree>
    <p:extLst>
      <p:ext uri="{BB962C8B-B14F-4D97-AF65-F5344CB8AC3E}">
        <p14:creationId xmlns:p14="http://schemas.microsoft.com/office/powerpoint/2010/main" val="15552718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7BA043B-A12A-4405-B9E0-FAE3066B0306}"/>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2001D7AF-10F9-40CB-B517-41A412AC3D89}"/>
              </a:ext>
            </a:extLst>
          </p:cNvPr>
          <p:cNvSpPr>
            <a:spLocks noGrp="1"/>
          </p:cNvSpPr>
          <p:nvPr>
            <p:ph type="dt" sz="half" idx="10"/>
          </p:nvPr>
        </p:nvSpPr>
        <p:spPr/>
        <p:txBody>
          <a:bodyPr/>
          <a:lstStyle/>
          <a:p>
            <a:fld id="{00D4F900-D76E-4265-902C-27A796CC0B41}" type="datetimeFigureOut">
              <a:rPr lang="fr-FR" smtClean="0"/>
              <a:t>18/09/2025</a:t>
            </a:fld>
            <a:endParaRPr lang="fr-FR" dirty="0"/>
          </a:p>
        </p:txBody>
      </p:sp>
      <p:sp>
        <p:nvSpPr>
          <p:cNvPr id="4" name="Espace réservé du pied de page 3">
            <a:extLst>
              <a:ext uri="{FF2B5EF4-FFF2-40B4-BE49-F238E27FC236}">
                <a16:creationId xmlns:a16="http://schemas.microsoft.com/office/drawing/2014/main" id="{01CB3518-1D6E-485E-AB60-CC5AC7824DD3}"/>
              </a:ext>
            </a:extLst>
          </p:cNvPr>
          <p:cNvSpPr>
            <a:spLocks noGrp="1"/>
          </p:cNvSpPr>
          <p:nvPr>
            <p:ph type="ftr" sz="quarter" idx="11"/>
          </p:nvPr>
        </p:nvSpPr>
        <p:spPr/>
        <p:txBody>
          <a:bodyPr/>
          <a:lstStyle/>
          <a:p>
            <a:endParaRPr lang="fr-FR" dirty="0"/>
          </a:p>
        </p:txBody>
      </p:sp>
      <p:sp>
        <p:nvSpPr>
          <p:cNvPr id="5" name="Espace réservé du numéro de diapositive 4">
            <a:extLst>
              <a:ext uri="{FF2B5EF4-FFF2-40B4-BE49-F238E27FC236}">
                <a16:creationId xmlns:a16="http://schemas.microsoft.com/office/drawing/2014/main" id="{78F9A1BC-01D2-4520-8132-D388C4077328}"/>
              </a:ext>
            </a:extLst>
          </p:cNvPr>
          <p:cNvSpPr>
            <a:spLocks noGrp="1"/>
          </p:cNvSpPr>
          <p:nvPr>
            <p:ph type="sldNum" sz="quarter" idx="12"/>
          </p:nvPr>
        </p:nvSpPr>
        <p:spPr/>
        <p:txBody>
          <a:bodyPr/>
          <a:lstStyle/>
          <a:p>
            <a:fld id="{A846893F-1510-410F-BA75-EF57C0C0B078}" type="slidenum">
              <a:rPr lang="fr-FR" smtClean="0"/>
              <a:t>‹Nr.›</a:t>
            </a:fld>
            <a:endParaRPr lang="fr-FR" dirty="0"/>
          </a:p>
        </p:txBody>
      </p:sp>
    </p:spTree>
    <p:extLst>
      <p:ext uri="{BB962C8B-B14F-4D97-AF65-F5344CB8AC3E}">
        <p14:creationId xmlns:p14="http://schemas.microsoft.com/office/powerpoint/2010/main" val="14369233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B2A19D86-E704-4226-9145-6C826C6DD2A6}"/>
              </a:ext>
            </a:extLst>
          </p:cNvPr>
          <p:cNvSpPr>
            <a:spLocks noGrp="1"/>
          </p:cNvSpPr>
          <p:nvPr>
            <p:ph type="dt" sz="half" idx="10"/>
          </p:nvPr>
        </p:nvSpPr>
        <p:spPr/>
        <p:txBody>
          <a:bodyPr/>
          <a:lstStyle/>
          <a:p>
            <a:fld id="{00D4F900-D76E-4265-902C-27A796CC0B41}" type="datetimeFigureOut">
              <a:rPr lang="fr-FR" smtClean="0"/>
              <a:t>18/09/2025</a:t>
            </a:fld>
            <a:endParaRPr lang="fr-FR" dirty="0"/>
          </a:p>
        </p:txBody>
      </p:sp>
      <p:sp>
        <p:nvSpPr>
          <p:cNvPr id="3" name="Espace réservé du pied de page 2">
            <a:extLst>
              <a:ext uri="{FF2B5EF4-FFF2-40B4-BE49-F238E27FC236}">
                <a16:creationId xmlns:a16="http://schemas.microsoft.com/office/drawing/2014/main" id="{63F3A511-81B5-4FE0-8AF1-42DE203F67F3}"/>
              </a:ext>
            </a:extLst>
          </p:cNvPr>
          <p:cNvSpPr>
            <a:spLocks noGrp="1"/>
          </p:cNvSpPr>
          <p:nvPr>
            <p:ph type="ftr" sz="quarter" idx="1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00451B3A-7A22-4392-BBBD-D4E78FA1F283}"/>
              </a:ext>
            </a:extLst>
          </p:cNvPr>
          <p:cNvSpPr>
            <a:spLocks noGrp="1"/>
          </p:cNvSpPr>
          <p:nvPr>
            <p:ph type="sldNum" sz="quarter" idx="12"/>
          </p:nvPr>
        </p:nvSpPr>
        <p:spPr/>
        <p:txBody>
          <a:bodyPr/>
          <a:lstStyle/>
          <a:p>
            <a:fld id="{A846893F-1510-410F-BA75-EF57C0C0B078}" type="slidenum">
              <a:rPr lang="fr-FR" smtClean="0"/>
              <a:t>‹Nr.›</a:t>
            </a:fld>
            <a:endParaRPr lang="fr-FR" dirty="0"/>
          </a:p>
        </p:txBody>
      </p:sp>
    </p:spTree>
    <p:extLst>
      <p:ext uri="{BB962C8B-B14F-4D97-AF65-F5344CB8AC3E}">
        <p14:creationId xmlns:p14="http://schemas.microsoft.com/office/powerpoint/2010/main" val="34124168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AE9E1DE-66D8-42EB-AA46-4AC8D17BE445}"/>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8AF6EBE6-1E17-4C42-A2C3-029F4F23F9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EF2FA3A2-AD77-4EE7-84D3-E9B51327A1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F478BC04-175B-4FB5-BA6E-19B7F72C930D}"/>
              </a:ext>
            </a:extLst>
          </p:cNvPr>
          <p:cNvSpPr>
            <a:spLocks noGrp="1"/>
          </p:cNvSpPr>
          <p:nvPr>
            <p:ph type="dt" sz="half" idx="10"/>
          </p:nvPr>
        </p:nvSpPr>
        <p:spPr/>
        <p:txBody>
          <a:bodyPr/>
          <a:lstStyle/>
          <a:p>
            <a:fld id="{00D4F900-D76E-4265-902C-27A796CC0B41}" type="datetimeFigureOut">
              <a:rPr lang="fr-FR" smtClean="0"/>
              <a:t>18/09/2025</a:t>
            </a:fld>
            <a:endParaRPr lang="fr-FR" dirty="0"/>
          </a:p>
        </p:txBody>
      </p:sp>
      <p:sp>
        <p:nvSpPr>
          <p:cNvPr id="6" name="Espace réservé du pied de page 5">
            <a:extLst>
              <a:ext uri="{FF2B5EF4-FFF2-40B4-BE49-F238E27FC236}">
                <a16:creationId xmlns:a16="http://schemas.microsoft.com/office/drawing/2014/main" id="{F1DD6B9A-0752-4B69-A7A6-76C24E5F7CE1}"/>
              </a:ext>
            </a:extLst>
          </p:cNvPr>
          <p:cNvSpPr>
            <a:spLocks noGrp="1"/>
          </p:cNvSpPr>
          <p:nvPr>
            <p:ph type="ftr" sz="quarter" idx="11"/>
          </p:nvPr>
        </p:nvSpPr>
        <p:spPr/>
        <p:txBody>
          <a:bodyPr/>
          <a:lstStyle/>
          <a:p>
            <a:endParaRPr lang="fr-FR" dirty="0"/>
          </a:p>
        </p:txBody>
      </p:sp>
      <p:sp>
        <p:nvSpPr>
          <p:cNvPr id="7" name="Espace réservé du numéro de diapositive 6">
            <a:extLst>
              <a:ext uri="{FF2B5EF4-FFF2-40B4-BE49-F238E27FC236}">
                <a16:creationId xmlns:a16="http://schemas.microsoft.com/office/drawing/2014/main" id="{F29DEF37-C219-4AC8-A830-DA167265B209}"/>
              </a:ext>
            </a:extLst>
          </p:cNvPr>
          <p:cNvSpPr>
            <a:spLocks noGrp="1"/>
          </p:cNvSpPr>
          <p:nvPr>
            <p:ph type="sldNum" sz="quarter" idx="12"/>
          </p:nvPr>
        </p:nvSpPr>
        <p:spPr/>
        <p:txBody>
          <a:bodyPr/>
          <a:lstStyle/>
          <a:p>
            <a:fld id="{A846893F-1510-410F-BA75-EF57C0C0B078}" type="slidenum">
              <a:rPr lang="fr-FR" smtClean="0"/>
              <a:t>‹Nr.›</a:t>
            </a:fld>
            <a:endParaRPr lang="fr-FR" dirty="0"/>
          </a:p>
        </p:txBody>
      </p:sp>
    </p:spTree>
    <p:extLst>
      <p:ext uri="{BB962C8B-B14F-4D97-AF65-F5344CB8AC3E}">
        <p14:creationId xmlns:p14="http://schemas.microsoft.com/office/powerpoint/2010/main" val="915491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AEACD4E-C394-45D3-A8FE-B33D26FBB2CB}"/>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8DEE1D39-6EC2-464E-8899-D4AE280E5D7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4" name="Espace réservé du texte 3">
            <a:extLst>
              <a:ext uri="{FF2B5EF4-FFF2-40B4-BE49-F238E27FC236}">
                <a16:creationId xmlns:a16="http://schemas.microsoft.com/office/drawing/2014/main" id="{6295F357-C9BC-49FD-8F15-4E945CE9E1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773901DE-5204-4B3D-8F1B-3C0161056FB7}"/>
              </a:ext>
            </a:extLst>
          </p:cNvPr>
          <p:cNvSpPr>
            <a:spLocks noGrp="1"/>
          </p:cNvSpPr>
          <p:nvPr>
            <p:ph type="dt" sz="half" idx="10"/>
          </p:nvPr>
        </p:nvSpPr>
        <p:spPr/>
        <p:txBody>
          <a:bodyPr/>
          <a:lstStyle/>
          <a:p>
            <a:fld id="{00D4F900-D76E-4265-902C-27A796CC0B41}" type="datetimeFigureOut">
              <a:rPr lang="fr-FR" smtClean="0"/>
              <a:t>18/09/2025</a:t>
            </a:fld>
            <a:endParaRPr lang="fr-FR" dirty="0"/>
          </a:p>
        </p:txBody>
      </p:sp>
      <p:sp>
        <p:nvSpPr>
          <p:cNvPr id="6" name="Espace réservé du pied de page 5">
            <a:extLst>
              <a:ext uri="{FF2B5EF4-FFF2-40B4-BE49-F238E27FC236}">
                <a16:creationId xmlns:a16="http://schemas.microsoft.com/office/drawing/2014/main" id="{E94ADD1C-483A-4657-B9B6-AC01DE9F78B1}"/>
              </a:ext>
            </a:extLst>
          </p:cNvPr>
          <p:cNvSpPr>
            <a:spLocks noGrp="1"/>
          </p:cNvSpPr>
          <p:nvPr>
            <p:ph type="ftr" sz="quarter" idx="11"/>
          </p:nvPr>
        </p:nvSpPr>
        <p:spPr/>
        <p:txBody>
          <a:bodyPr/>
          <a:lstStyle/>
          <a:p>
            <a:endParaRPr lang="fr-FR" dirty="0"/>
          </a:p>
        </p:txBody>
      </p:sp>
      <p:sp>
        <p:nvSpPr>
          <p:cNvPr id="7" name="Espace réservé du numéro de diapositive 6">
            <a:extLst>
              <a:ext uri="{FF2B5EF4-FFF2-40B4-BE49-F238E27FC236}">
                <a16:creationId xmlns:a16="http://schemas.microsoft.com/office/drawing/2014/main" id="{85594105-E748-4881-A5E4-DEFEEA76A43F}"/>
              </a:ext>
            </a:extLst>
          </p:cNvPr>
          <p:cNvSpPr>
            <a:spLocks noGrp="1"/>
          </p:cNvSpPr>
          <p:nvPr>
            <p:ph type="sldNum" sz="quarter" idx="12"/>
          </p:nvPr>
        </p:nvSpPr>
        <p:spPr/>
        <p:txBody>
          <a:bodyPr/>
          <a:lstStyle/>
          <a:p>
            <a:fld id="{A846893F-1510-410F-BA75-EF57C0C0B078}" type="slidenum">
              <a:rPr lang="fr-FR" smtClean="0"/>
              <a:t>‹Nr.›</a:t>
            </a:fld>
            <a:endParaRPr lang="fr-FR" dirty="0"/>
          </a:p>
        </p:txBody>
      </p:sp>
    </p:spTree>
    <p:extLst>
      <p:ext uri="{BB962C8B-B14F-4D97-AF65-F5344CB8AC3E}">
        <p14:creationId xmlns:p14="http://schemas.microsoft.com/office/powerpoint/2010/main" val="2907185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A9523EAA-5E40-4022-81E7-D5DB3C4D657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AC7C3B84-BDBF-4E70-A53B-3304ABF6A13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19E9F34-45B5-46B5-81A5-C8C60A65C6C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D4F900-D76E-4265-902C-27A796CC0B41}" type="datetimeFigureOut">
              <a:rPr lang="fr-FR" smtClean="0"/>
              <a:t>18/09/2025</a:t>
            </a:fld>
            <a:endParaRPr lang="fr-FR" dirty="0"/>
          </a:p>
        </p:txBody>
      </p:sp>
      <p:sp>
        <p:nvSpPr>
          <p:cNvPr id="5" name="Espace réservé du pied de page 4">
            <a:extLst>
              <a:ext uri="{FF2B5EF4-FFF2-40B4-BE49-F238E27FC236}">
                <a16:creationId xmlns:a16="http://schemas.microsoft.com/office/drawing/2014/main" id="{D9AB2B22-B6E3-4DC3-90B8-4DA5217C102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a:extLst>
              <a:ext uri="{FF2B5EF4-FFF2-40B4-BE49-F238E27FC236}">
                <a16:creationId xmlns:a16="http://schemas.microsoft.com/office/drawing/2014/main" id="{48217C35-73B6-46CE-8B8E-2BEEC5A7D08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46893F-1510-410F-BA75-EF57C0C0B078}" type="slidenum">
              <a:rPr lang="fr-FR" smtClean="0"/>
              <a:t>‹Nr.›</a:t>
            </a:fld>
            <a:endParaRPr lang="fr-FR" dirty="0"/>
          </a:p>
        </p:txBody>
      </p:sp>
    </p:spTree>
    <p:extLst>
      <p:ext uri="{BB962C8B-B14F-4D97-AF65-F5344CB8AC3E}">
        <p14:creationId xmlns:p14="http://schemas.microsoft.com/office/powerpoint/2010/main" val="19503346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5.emf"/><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hyperlink" Target="https://www.who.int/news-room/fact-sheets/detail/obesity-and-overweigh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Rechteck 46"/>
          <p:cNvSpPr/>
          <p:nvPr/>
        </p:nvSpPr>
        <p:spPr>
          <a:xfrm>
            <a:off x="6167330" y="5497455"/>
            <a:ext cx="5792790" cy="782919"/>
          </a:xfrm>
          <a:prstGeom prst="rect">
            <a:avLst/>
          </a:prstGeom>
          <a:solidFill>
            <a:srgbClr val="CAE9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46" name="Rechteck 45"/>
          <p:cNvSpPr/>
          <p:nvPr/>
        </p:nvSpPr>
        <p:spPr>
          <a:xfrm>
            <a:off x="168552" y="912685"/>
            <a:ext cx="3798483" cy="1522618"/>
          </a:xfrm>
          <a:prstGeom prst="rect">
            <a:avLst/>
          </a:prstGeom>
          <a:solidFill>
            <a:srgbClr val="CAE9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3" name="Rectangle 15"/>
          <p:cNvSpPr/>
          <p:nvPr/>
        </p:nvSpPr>
        <p:spPr>
          <a:xfrm>
            <a:off x="-1" y="0"/>
            <a:ext cx="12192001" cy="786643"/>
          </a:xfrm>
          <a:prstGeom prst="rect">
            <a:avLst/>
          </a:prstGeom>
          <a:solidFill>
            <a:srgbClr val="8CCD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753" dirty="0"/>
          </a:p>
        </p:txBody>
      </p:sp>
      <p:sp>
        <p:nvSpPr>
          <p:cNvPr id="4" name="Text Box 5"/>
          <p:cNvSpPr txBox="1">
            <a:spLocks noChangeArrowheads="1"/>
          </p:cNvSpPr>
          <p:nvPr/>
        </p:nvSpPr>
        <p:spPr bwMode="auto">
          <a:xfrm>
            <a:off x="-6093" y="1149"/>
            <a:ext cx="12198093" cy="298927"/>
          </a:xfrm>
          <a:prstGeom prst="rect">
            <a:avLst/>
          </a:prstGeom>
          <a:noFill/>
          <a:ln>
            <a:noFill/>
          </a:ln>
          <a:effectLst/>
          <a:extLst>
            <a:ext uri="{909E8E84-426E-40DD-AFC4-6F175D3DCCD1}">
              <a14:hiddenFill xmlns:a14="http://schemas.microsoft.com/office/drawing/2010/main">
                <a:solidFill>
                  <a:srgbClr val="F57B6B"/>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14870" tIns="14870" rIns="14870" bIns="14870" numCol="1" anchor="t" anchorCtr="0" compatLnSpc="1">
            <a:prstTxWarp prst="textNoShape">
              <a:avLst/>
            </a:prstTxWarp>
          </a:bodyPr>
          <a:lstStyle/>
          <a:p>
            <a:pPr algn="ctr" defTabSz="371736" eaLnBrk="0" fontAlgn="base" hangingPunct="0">
              <a:spcBef>
                <a:spcPct val="0"/>
              </a:spcBef>
              <a:spcAft>
                <a:spcPct val="0"/>
              </a:spcAft>
            </a:pPr>
            <a:r>
              <a:rPr lang="en-US" altLang="en-US" sz="1400" dirty="0">
                <a:solidFill>
                  <a:schemeClr val="bg1"/>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Effect of extreme weight gain within 5 years in people living with HIV on upcoming incident diabetes mellitus</a:t>
            </a:r>
          </a:p>
        </p:txBody>
      </p:sp>
      <p:sp>
        <p:nvSpPr>
          <p:cNvPr id="5" name="Textfeld 4"/>
          <p:cNvSpPr txBox="1"/>
          <p:nvPr/>
        </p:nvSpPr>
        <p:spPr>
          <a:xfrm>
            <a:off x="0" y="98887"/>
            <a:ext cx="12192000" cy="353943"/>
          </a:xfrm>
          <a:prstGeom prst="rect">
            <a:avLst/>
          </a:prstGeom>
          <a:noFill/>
        </p:spPr>
        <p:txBody>
          <a:bodyPr wrap="square" rtlCol="0">
            <a:spAutoFit/>
          </a:bodyPr>
          <a:lstStyle/>
          <a:p>
            <a:endParaRPr lang="de-DE" sz="1200" baseline="300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ctr"/>
            <a:r>
              <a:rPr lang="en-GB" sz="9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 Mavarani</a:t>
            </a:r>
            <a:r>
              <a:rPr lang="en-GB" sz="900" baseline="300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a:t>
            </a:r>
            <a:r>
              <a:rPr lang="en-GB" sz="9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S. Albayrak-Rena</a:t>
            </a:r>
            <a:r>
              <a:rPr lang="en-GB" sz="900" baseline="300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a:t>
            </a:r>
            <a:r>
              <a:rPr lang="en-GB" sz="9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S. Sammet</a:t>
            </a:r>
            <a:r>
              <a:rPr lang="en-GB" sz="900" baseline="300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a:t>
            </a:r>
            <a:r>
              <a:rPr lang="en-GB" sz="9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F. Maischack</a:t>
            </a:r>
            <a:r>
              <a:rPr lang="en-GB" sz="900" b="1" baseline="300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a:t>
            </a:r>
            <a:r>
              <a:rPr lang="en-GB" sz="9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 Potthoff</a:t>
            </a:r>
            <a:r>
              <a:rPr lang="en-GB" sz="900" baseline="300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3</a:t>
            </a:r>
            <a:r>
              <a:rPr lang="en-GB" sz="9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M. Hower</a:t>
            </a:r>
            <a:r>
              <a:rPr lang="en-GB" sz="900" b="1" baseline="300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4</a:t>
            </a:r>
            <a:r>
              <a:rPr lang="en-GB" sz="9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 Schönfeld</a:t>
            </a:r>
            <a:r>
              <a:rPr lang="en-GB" sz="900" b="1" baseline="300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5</a:t>
            </a:r>
            <a:r>
              <a:rPr lang="en-GB" sz="9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D. Schadendorf</a:t>
            </a:r>
            <a:r>
              <a:rPr lang="en-GB" sz="900" baseline="300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a:t>
            </a:r>
            <a:r>
              <a:rPr lang="en-GB" sz="9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B. Schmidt</a:t>
            </a:r>
            <a:r>
              <a:rPr lang="en-GB" sz="900" baseline="300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a:t>
            </a:r>
            <a:r>
              <a:rPr lang="en-GB" sz="9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GB" sz="9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 Esser</a:t>
            </a:r>
            <a:r>
              <a:rPr lang="en-GB" sz="900" baseline="300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a:t>
            </a:r>
            <a:r>
              <a:rPr lang="en-GB" sz="9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de-DE" sz="9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on behalf of the </a:t>
            </a:r>
            <a:r>
              <a:rPr lang="en-US" sz="9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HIV HEART AGING Study Group</a:t>
            </a:r>
          </a:p>
        </p:txBody>
      </p:sp>
      <p:sp>
        <p:nvSpPr>
          <p:cNvPr id="6" name="Textfeld 5"/>
          <p:cNvSpPr txBox="1"/>
          <p:nvPr/>
        </p:nvSpPr>
        <p:spPr>
          <a:xfrm>
            <a:off x="13266" y="400556"/>
            <a:ext cx="12192000" cy="369332"/>
          </a:xfrm>
          <a:prstGeom prst="rect">
            <a:avLst/>
          </a:prstGeom>
          <a:noFill/>
        </p:spPr>
        <p:txBody>
          <a:bodyPr wrap="square" numCol="1" rtlCol="0">
            <a:spAutoFit/>
          </a:bodyPr>
          <a:lstStyle/>
          <a:p>
            <a:r>
              <a:rPr lang="en-US" sz="600" baseline="30000" dirty="0">
                <a:solidFill>
                  <a:schemeClr val="bg1"/>
                </a:solidFill>
                <a:latin typeface="Verdana" panose="020B0604030504040204" pitchFamily="34" charset="0"/>
                <a:ea typeface="Verdana" panose="020B0604030504040204" pitchFamily="34" charset="0"/>
                <a:cs typeface="Arial" panose="020B0604020202020204" pitchFamily="34" charset="0"/>
              </a:rPr>
              <a:t>1 </a:t>
            </a:r>
            <a:r>
              <a:rPr lang="en-US" sz="600" dirty="0">
                <a:solidFill>
                  <a:schemeClr val="bg1"/>
                </a:solidFill>
                <a:latin typeface="Verdana" panose="020B0604030504040204" pitchFamily="34" charset="0"/>
                <a:ea typeface="Verdana" panose="020B0604030504040204" pitchFamily="34" charset="0"/>
                <a:cs typeface="Arial" panose="020B0604020202020204" pitchFamily="34" charset="0"/>
              </a:rPr>
              <a:t>Institute for Medical Informatics, Biometry and Epidemiology (IMIBE), University Hospital Essen, University Duisburg-Essen, Essen, Germany, </a:t>
            </a:r>
            <a:r>
              <a:rPr lang="en-US" sz="600" baseline="30000" dirty="0">
                <a:solidFill>
                  <a:schemeClr val="bg1"/>
                </a:solidFill>
                <a:latin typeface="Verdana" panose="020B0604030504040204" pitchFamily="34" charset="0"/>
                <a:ea typeface="Verdana" panose="020B0604030504040204" pitchFamily="34" charset="0"/>
                <a:cs typeface="Arial" panose="020B0604020202020204" pitchFamily="34" charset="0"/>
              </a:rPr>
              <a:t>2 </a:t>
            </a:r>
            <a:r>
              <a:rPr lang="en-US" sz="600" dirty="0">
                <a:solidFill>
                  <a:schemeClr val="bg1"/>
                </a:solidFill>
                <a:latin typeface="Verdana" panose="020B0604030504040204" pitchFamily="34" charset="0"/>
                <a:ea typeface="Verdana" panose="020B0604030504040204" pitchFamily="34" charset="0"/>
                <a:cs typeface="Arial" panose="020B0604020202020204" pitchFamily="34" charset="0"/>
              </a:rPr>
              <a:t>Department of Dermatology and Venereology, HIV Outpatient Clinic, University Hospital Essen, University Duisburg-Essen, Essen, Germany, </a:t>
            </a:r>
            <a:r>
              <a:rPr lang="en-US" sz="600" baseline="30000" dirty="0">
                <a:solidFill>
                  <a:schemeClr val="bg1"/>
                </a:solidFill>
                <a:latin typeface="Verdana" panose="020B0604030504040204" pitchFamily="34" charset="0"/>
                <a:ea typeface="Verdana" panose="020B0604030504040204" pitchFamily="34" charset="0"/>
                <a:cs typeface="Arial" panose="020B0604020202020204" pitchFamily="34" charset="0"/>
              </a:rPr>
              <a:t>3</a:t>
            </a:r>
            <a:r>
              <a:rPr lang="en-US" sz="600" dirty="0">
                <a:solidFill>
                  <a:schemeClr val="bg1"/>
                </a:solidFill>
                <a:latin typeface="Verdana" panose="020B0604030504040204" pitchFamily="34" charset="0"/>
                <a:ea typeface="Verdana" panose="020B0604030504040204" pitchFamily="34" charset="0"/>
                <a:cs typeface="Arial" panose="020B0604020202020204" pitchFamily="34" charset="0"/>
              </a:rPr>
              <a:t>Interdisciplinary Immunological Outpatient Clinic, Center for Sexual Health and Medicine, Department of Dermatology, Venereology and Allergology, Ruhr University Bochum, Bochum, Germany,</a:t>
            </a:r>
            <a:r>
              <a:rPr lang="de-DE" sz="600" dirty="0">
                <a:solidFill>
                  <a:schemeClr val="bg1"/>
                </a:solidFill>
                <a:latin typeface="Verdana" panose="020B0604030504040204" pitchFamily="34" charset="0"/>
                <a:ea typeface="Verdana" panose="020B0604030504040204" pitchFamily="34" charset="0"/>
                <a:cs typeface="Arial" panose="020B0604020202020204" pitchFamily="34" charset="0"/>
              </a:rPr>
              <a:t> </a:t>
            </a:r>
            <a:r>
              <a:rPr lang="de-DE" sz="600" baseline="30000" dirty="0">
                <a:solidFill>
                  <a:schemeClr val="bg1"/>
                </a:solidFill>
                <a:latin typeface="Verdana" panose="020B0604030504040204" pitchFamily="34" charset="0"/>
                <a:ea typeface="Verdana" panose="020B0604030504040204" pitchFamily="34" charset="0"/>
                <a:cs typeface="Arial" panose="020B0604020202020204" pitchFamily="34" charset="0"/>
              </a:rPr>
              <a:t>4</a:t>
            </a:r>
            <a:r>
              <a:rPr lang="de-DE" sz="600" dirty="0">
                <a:solidFill>
                  <a:schemeClr val="bg1"/>
                </a:solidFill>
                <a:latin typeface="Verdana" panose="020B0604030504040204" pitchFamily="34" charset="0"/>
                <a:ea typeface="Verdana" panose="020B0604030504040204" pitchFamily="34" charset="0"/>
                <a:cs typeface="Arial" panose="020B0604020202020204" pitchFamily="34" charset="0"/>
              </a:rPr>
              <a:t>Department of Pneumology, Infectious Diseases and Internal Medicine, Klinikum Dortmund, Hospital University Witten/Herdecke, Dortmund, Germany, </a:t>
            </a:r>
            <a:r>
              <a:rPr lang="de-DE" sz="600" baseline="30000" dirty="0">
                <a:solidFill>
                  <a:schemeClr val="bg1"/>
                </a:solidFill>
                <a:latin typeface="Verdana" panose="020B0604030504040204" pitchFamily="34" charset="0"/>
                <a:ea typeface="Verdana" panose="020B0604030504040204" pitchFamily="34" charset="0"/>
                <a:cs typeface="Arial" panose="020B0604020202020204" pitchFamily="34" charset="0"/>
              </a:rPr>
              <a:t>5</a:t>
            </a:r>
            <a:r>
              <a:rPr lang="en-US" sz="600" dirty="0">
                <a:solidFill>
                  <a:schemeClr val="bg1"/>
                </a:solidFill>
                <a:latin typeface="Verdana" panose="020B0604030504040204" pitchFamily="34" charset="0"/>
                <a:ea typeface="Verdana" panose="020B0604030504040204" pitchFamily="34" charset="0"/>
                <a:cs typeface="Arial" panose="020B0604020202020204" pitchFamily="34" charset="0"/>
              </a:rPr>
              <a:t>Department of Infectious Diseases, West German Center of Infectious Diseases University Hospital Essen, University Duisburg-Essen, Essen, Germany,</a:t>
            </a:r>
            <a:r>
              <a:rPr lang="de-DE" sz="600" dirty="0">
                <a:solidFill>
                  <a:schemeClr val="bg1"/>
                </a:solidFill>
                <a:latin typeface="Verdana" panose="020B0604030504040204" pitchFamily="34" charset="0"/>
                <a:ea typeface="Verdana" panose="020B0604030504040204" pitchFamily="34" charset="0"/>
                <a:cs typeface="Arial" panose="020B0604020202020204" pitchFamily="34" charset="0"/>
              </a:rPr>
              <a:t> </a:t>
            </a:r>
            <a:r>
              <a:rPr lang="en-US" sz="600" baseline="30000" dirty="0">
                <a:solidFill>
                  <a:schemeClr val="bg1"/>
                </a:solidFill>
                <a:latin typeface="Verdana" panose="020B0604030504040204" pitchFamily="34" charset="0"/>
                <a:ea typeface="Verdana" panose="020B0604030504040204" pitchFamily="34" charset="0"/>
                <a:cs typeface="Arial" panose="020B0604020202020204" pitchFamily="34" charset="0"/>
              </a:rPr>
              <a:t>6</a:t>
            </a:r>
            <a:r>
              <a:rPr lang="en-US" sz="600" dirty="0">
                <a:solidFill>
                  <a:schemeClr val="bg1"/>
                </a:solidFill>
                <a:latin typeface="Verdana" panose="020B0604030504040204" pitchFamily="34" charset="0"/>
                <a:ea typeface="Verdana" panose="020B0604030504040204" pitchFamily="34" charset="0"/>
                <a:cs typeface="Arial" panose="020B0604020202020204" pitchFamily="34" charset="0"/>
              </a:rPr>
              <a:t>Institute for Translational HIV Research, University Hospital Essen, University Duisburg-Essen, Essen, Germany</a:t>
            </a:r>
            <a:endParaRPr lang="de-DE" sz="800" dirty="0">
              <a:solidFill>
                <a:schemeClr val="bg1"/>
              </a:solidFill>
              <a:latin typeface="Verdana" panose="020B0604030504040204" pitchFamily="34" charset="0"/>
              <a:ea typeface="Verdana" panose="020B0604030504040204" pitchFamily="34" charset="0"/>
              <a:cs typeface="Arial" panose="020B0604020202020204" pitchFamily="34" charset="0"/>
            </a:endParaRPr>
          </a:p>
        </p:txBody>
      </p:sp>
      <p:sp>
        <p:nvSpPr>
          <p:cNvPr id="8" name="Text Box 4"/>
          <p:cNvSpPr txBox="1">
            <a:spLocks noChangeArrowheads="1"/>
          </p:cNvSpPr>
          <p:nvPr/>
        </p:nvSpPr>
        <p:spPr bwMode="auto">
          <a:xfrm>
            <a:off x="181661" y="2492299"/>
            <a:ext cx="3785374" cy="2077655"/>
          </a:xfrm>
          <a:prstGeom prst="rect">
            <a:avLst/>
          </a:prstGeom>
          <a:noFill/>
          <a:ln>
            <a:noFill/>
          </a:ln>
          <a:effectLst/>
          <a:extLst>
            <a:ext uri="{909E8E84-426E-40DD-AFC4-6F175D3DCCD1}">
              <a14:hiddenFill xmlns:a14="http://schemas.microsoft.com/office/drawing/2010/main">
                <a:solidFill>
                  <a:srgbClr val="F57B6B"/>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14870" tIns="14870" rIns="14870" bIns="14870" numCol="1" anchor="t" anchorCtr="0" compatLnSpc="1">
            <a:prstTxWarp prst="textNoShape">
              <a:avLst/>
            </a:prstTxWarp>
          </a:bodyPr>
          <a:lstStyle/>
          <a:p>
            <a:pPr algn="just" defTabSz="371736" eaLnBrk="0" fontAlgn="base" hangingPunct="0">
              <a:spcBef>
                <a:spcPct val="0"/>
              </a:spcBef>
              <a:spcAft>
                <a:spcPct val="0"/>
              </a:spcAft>
            </a:pPr>
            <a:r>
              <a:rPr lang="en-US" altLang="en-US" sz="800" b="1" dirty="0">
                <a:solidFill>
                  <a:srgbClr val="429A98"/>
                </a:solidFill>
                <a:latin typeface="Verdana" panose="020B0604030504040204" pitchFamily="34" charset="0"/>
                <a:ea typeface="Verdana" panose="020B0604030504040204" pitchFamily="34" charset="0"/>
              </a:rPr>
              <a:t>Methods</a:t>
            </a:r>
          </a:p>
          <a:p>
            <a:pPr marL="171450" indent="-171450" algn="just">
              <a:lnSpc>
                <a:spcPct val="150000"/>
              </a:lnSpc>
              <a:buFont typeface="Arial" panose="020B0604020202020204" pitchFamily="34" charset="0"/>
              <a:buChar char="•"/>
            </a:pPr>
            <a:r>
              <a:rPr lang="en-US" sz="700" dirty="0">
                <a:latin typeface="Verdana" panose="020B0604030504040204" pitchFamily="34" charset="0"/>
                <a:ea typeface="Verdana" panose="020B0604030504040204" pitchFamily="34" charset="0"/>
                <a:cs typeface="Arial" panose="020B0604020202020204" pitchFamily="34" charset="0"/>
              </a:rPr>
              <a:t>The </a:t>
            </a:r>
            <a:r>
              <a:rPr lang="en-US" sz="700" b="1" dirty="0">
                <a:latin typeface="Verdana" panose="020B0604030504040204" pitchFamily="34" charset="0"/>
                <a:ea typeface="Verdana" panose="020B0604030504040204" pitchFamily="34" charset="0"/>
                <a:cs typeface="Arial" panose="020B0604020202020204" pitchFamily="34" charset="0"/>
              </a:rPr>
              <a:t>HIV HEART Aging study (HIVH) </a:t>
            </a:r>
            <a:r>
              <a:rPr lang="en-US" sz="700" dirty="0">
                <a:latin typeface="Verdana" panose="020B0604030504040204" pitchFamily="34" charset="0"/>
                <a:ea typeface="Verdana" panose="020B0604030504040204" pitchFamily="34" charset="0"/>
                <a:cs typeface="Arial" panose="020B0604020202020204" pitchFamily="34" charset="0"/>
              </a:rPr>
              <a:t>is a prospective observational study assessing cardiovascular risk of PWH in the Ruhr area of Germany </a:t>
            </a:r>
            <a:r>
              <a:rPr lang="en-US" sz="700" b="1" dirty="0">
                <a:latin typeface="Verdana" panose="020B0604030504040204" pitchFamily="34" charset="0"/>
                <a:ea typeface="Verdana" panose="020B0604030504040204" pitchFamily="34" charset="0"/>
                <a:cs typeface="Arial" panose="020B0604020202020204" pitchFamily="34" charset="0"/>
              </a:rPr>
              <a:t>since 2004</a:t>
            </a:r>
          </a:p>
          <a:p>
            <a:pPr marL="171450" indent="-171450" algn="just">
              <a:lnSpc>
                <a:spcPct val="150000"/>
              </a:lnSpc>
              <a:buFont typeface="Arial" panose="020B0604020202020204" pitchFamily="34" charset="0"/>
              <a:buChar char="•"/>
            </a:pPr>
            <a:r>
              <a:rPr lang="en-US" sz="700" dirty="0">
                <a:latin typeface="Verdana" panose="020B0604030504040204" pitchFamily="34" charset="0"/>
                <a:ea typeface="Verdana" panose="020B0604030504040204" pitchFamily="34" charset="0"/>
                <a:cs typeface="Arial" panose="020B0604020202020204" pitchFamily="34" charset="0"/>
              </a:rPr>
              <a:t>Participants with weight measurements at baseline (BL; years 2004-2011) and after 5 years were categorized as </a:t>
            </a:r>
            <a:r>
              <a:rPr lang="en-US" sz="700" b="1" dirty="0">
                <a:solidFill>
                  <a:srgbClr val="C00000"/>
                </a:solidFill>
                <a:latin typeface="Verdana" panose="020B0604030504040204" pitchFamily="34" charset="0"/>
                <a:ea typeface="Verdana" panose="020B0604030504040204" pitchFamily="34" charset="0"/>
                <a:cs typeface="Arial" panose="020B0604020202020204" pitchFamily="34" charset="0"/>
              </a:rPr>
              <a:t>A) extreme weight gain group (weight gain ≥10% in 5 years)</a:t>
            </a:r>
            <a:r>
              <a:rPr lang="en-US" sz="700" dirty="0">
                <a:latin typeface="Verdana" panose="020B0604030504040204" pitchFamily="34" charset="0"/>
                <a:ea typeface="Verdana" panose="020B0604030504040204" pitchFamily="34" charset="0"/>
                <a:cs typeface="Arial" panose="020B0604020202020204" pitchFamily="34" charset="0"/>
              </a:rPr>
              <a:t> and </a:t>
            </a:r>
            <a:r>
              <a:rPr lang="en-US" sz="700" b="1" dirty="0">
                <a:solidFill>
                  <a:srgbClr val="00B050"/>
                </a:solidFill>
                <a:latin typeface="Verdana" panose="020B0604030504040204" pitchFamily="34" charset="0"/>
                <a:ea typeface="Verdana" panose="020B0604030504040204" pitchFamily="34" charset="0"/>
                <a:cs typeface="Arial" panose="020B0604020202020204" pitchFamily="34" charset="0"/>
              </a:rPr>
              <a:t>B) stable weight group (weight change ±5% within 5 years) </a:t>
            </a:r>
            <a:r>
              <a:rPr lang="en-US" sz="700" dirty="0">
                <a:latin typeface="Verdana" panose="020B0604030504040204" pitchFamily="34" charset="0"/>
                <a:ea typeface="Verdana" panose="020B0604030504040204" pitchFamily="34" charset="0"/>
                <a:cs typeface="Arial" panose="020B0604020202020204" pitchFamily="34" charset="0"/>
              </a:rPr>
              <a:t>(see figure 1)</a:t>
            </a:r>
          </a:p>
          <a:p>
            <a:pPr marL="171450" indent="-171450" algn="just">
              <a:lnSpc>
                <a:spcPct val="150000"/>
              </a:lnSpc>
              <a:buFont typeface="Arial" panose="020B0604020202020204" pitchFamily="34" charset="0"/>
              <a:buChar char="•"/>
            </a:pPr>
            <a:r>
              <a:rPr lang="en-US" sz="700" b="1" dirty="0">
                <a:latin typeface="Verdana" panose="020B0604030504040204" pitchFamily="34" charset="0"/>
                <a:ea typeface="Verdana" panose="020B0604030504040204" pitchFamily="34" charset="0"/>
                <a:cs typeface="Arial" panose="020B0604020202020204" pitchFamily="34" charset="0"/>
              </a:rPr>
              <a:t>DM definition</a:t>
            </a:r>
            <a:r>
              <a:rPr lang="en-US" sz="700" dirty="0">
                <a:latin typeface="Verdana" panose="020B0604030504040204" pitchFamily="34" charset="0"/>
                <a:ea typeface="Verdana" panose="020B0604030504040204" pitchFamily="34" charset="0"/>
                <a:cs typeface="Arial" panose="020B0604020202020204" pitchFamily="34" charset="0"/>
              </a:rPr>
              <a:t>: Medical reports (“diabetes mellitus yes/no”), antidiabetic medication, and/or Hba1c ≥6.5%</a:t>
            </a:r>
          </a:p>
          <a:p>
            <a:pPr marL="171450" indent="-171450" algn="just">
              <a:lnSpc>
                <a:spcPct val="150000"/>
              </a:lnSpc>
              <a:buFont typeface="Arial" panose="020B0604020202020204" pitchFamily="34" charset="0"/>
              <a:buChar char="•"/>
            </a:pPr>
            <a:r>
              <a:rPr lang="en-US" sz="700" dirty="0">
                <a:latin typeface="Verdana" panose="020B0604030504040204" pitchFamily="34" charset="0"/>
                <a:ea typeface="Verdana" panose="020B0604030504040204" pitchFamily="34" charset="0"/>
                <a:cs typeface="Arial" panose="020B0604020202020204" pitchFamily="34" charset="0"/>
              </a:rPr>
              <a:t>Both groups were monitored over all follow-up times </a:t>
            </a:r>
            <a:r>
              <a:rPr lang="en-US" sz="700" b="1" dirty="0">
                <a:latin typeface="Verdana" panose="020B0604030504040204" pitchFamily="34" charset="0"/>
                <a:ea typeface="Verdana" panose="020B0604030504040204" pitchFamily="34" charset="0"/>
                <a:cs typeface="Arial" panose="020B0604020202020204" pitchFamily="34" charset="0"/>
              </a:rPr>
              <a:t>starting from BL for incident DM (excluding persons with prevalent DM before and at BL)</a:t>
            </a:r>
          </a:p>
          <a:p>
            <a:pPr marL="171450" indent="-171450" algn="just">
              <a:lnSpc>
                <a:spcPct val="150000"/>
              </a:lnSpc>
              <a:buFont typeface="Arial" panose="020B0604020202020204" pitchFamily="34" charset="0"/>
              <a:buChar char="•"/>
            </a:pPr>
            <a:r>
              <a:rPr lang="en-US" sz="700" b="1" dirty="0">
                <a:latin typeface="Verdana" panose="020B0604030504040204" pitchFamily="34" charset="0"/>
                <a:ea typeface="Verdana" panose="020B0604030504040204" pitchFamily="34" charset="0"/>
                <a:cs typeface="Arial" panose="020B0604020202020204" pitchFamily="34" charset="0"/>
              </a:rPr>
              <a:t>Cox regression models were used, adjusted for age at BL and sex</a:t>
            </a:r>
            <a:r>
              <a:rPr lang="en-US" sz="700" dirty="0">
                <a:latin typeface="Verdana" panose="020B0604030504040204" pitchFamily="34" charset="0"/>
                <a:ea typeface="Verdana" panose="020B0604030504040204" pitchFamily="34" charset="0"/>
                <a:cs typeface="Arial" panose="020B0604020202020204" pitchFamily="34" charset="0"/>
              </a:rPr>
              <a:t>, to calculate hazard ratios (HR) and corresponding 95% confidence limits (Cl) for the </a:t>
            </a:r>
            <a:r>
              <a:rPr lang="en-US" sz="700" b="1" dirty="0">
                <a:latin typeface="Verdana" panose="020B0604030504040204" pitchFamily="34" charset="0"/>
                <a:ea typeface="Verdana" panose="020B0604030504040204" pitchFamily="34" charset="0"/>
                <a:cs typeface="Arial" panose="020B0604020202020204" pitchFamily="34" charset="0"/>
              </a:rPr>
              <a:t>effect of extreme weight gain on incident DM.</a:t>
            </a:r>
            <a:endParaRPr lang="de-DE" sz="900" b="1" dirty="0">
              <a:latin typeface="Verdana" panose="020B0604030504040204" pitchFamily="34" charset="0"/>
              <a:ea typeface="Verdana" panose="020B0604030504040204" pitchFamily="34" charset="0"/>
              <a:cs typeface="Arial" panose="020B0604020202020204" pitchFamily="34" charset="0"/>
            </a:endParaRPr>
          </a:p>
        </p:txBody>
      </p:sp>
      <p:sp>
        <p:nvSpPr>
          <p:cNvPr id="11" name="Text Box 4"/>
          <p:cNvSpPr txBox="1">
            <a:spLocks noChangeArrowheads="1"/>
          </p:cNvSpPr>
          <p:nvPr/>
        </p:nvSpPr>
        <p:spPr bwMode="auto">
          <a:xfrm>
            <a:off x="168552" y="4805983"/>
            <a:ext cx="5792790" cy="1528163"/>
          </a:xfrm>
          <a:prstGeom prst="rect">
            <a:avLst/>
          </a:prstGeom>
          <a:noFill/>
          <a:ln>
            <a:noFill/>
          </a:ln>
          <a:effectLst/>
          <a:extLst>
            <a:ext uri="{909E8E84-426E-40DD-AFC4-6F175D3DCCD1}">
              <a14:hiddenFill xmlns:a14="http://schemas.microsoft.com/office/drawing/2010/main">
                <a:solidFill>
                  <a:srgbClr val="F57B6B"/>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14870" tIns="14870" rIns="14870" bIns="14870" numCol="1" anchor="t" anchorCtr="0" compatLnSpc="1">
            <a:prstTxWarp prst="textNoShape">
              <a:avLst/>
            </a:prstTxWarp>
          </a:bodyPr>
          <a:lstStyle/>
          <a:p>
            <a:pPr algn="just" defTabSz="371736" eaLnBrk="0" fontAlgn="base" hangingPunct="0">
              <a:spcBef>
                <a:spcPct val="0"/>
              </a:spcBef>
              <a:spcAft>
                <a:spcPct val="0"/>
              </a:spcAft>
            </a:pPr>
            <a:r>
              <a:rPr lang="en-US" altLang="en-US" sz="800" b="1" dirty="0">
                <a:solidFill>
                  <a:srgbClr val="429A98"/>
                </a:solidFill>
                <a:latin typeface="Verdana" panose="020B0604030504040204" pitchFamily="34" charset="0"/>
                <a:ea typeface="Verdana" panose="020B0604030504040204" pitchFamily="34" charset="0"/>
              </a:rPr>
              <a:t>Results</a:t>
            </a:r>
          </a:p>
          <a:p>
            <a:pPr marL="171450" indent="-171450" algn="just">
              <a:lnSpc>
                <a:spcPct val="150000"/>
              </a:lnSpc>
              <a:buFont typeface="Arial" panose="020B0604020202020204" pitchFamily="34" charset="0"/>
              <a:buChar char="•"/>
            </a:pPr>
            <a:r>
              <a:rPr lang="en-US" sz="700" b="1" dirty="0">
                <a:latin typeface="Verdana" panose="020B0604030504040204" pitchFamily="34" charset="0"/>
                <a:ea typeface="Verdana" panose="020B0604030504040204" pitchFamily="34" charset="0"/>
                <a:cs typeface="Arial" panose="020B0604020202020204" pitchFamily="34" charset="0"/>
              </a:rPr>
              <a:t>879 participants</a:t>
            </a:r>
            <a:r>
              <a:rPr lang="en-US" sz="700" dirty="0">
                <a:latin typeface="Verdana" panose="020B0604030504040204" pitchFamily="34" charset="0"/>
                <a:ea typeface="Verdana" panose="020B0604030504040204" pitchFamily="34" charset="0"/>
                <a:cs typeface="Arial" panose="020B0604020202020204" pitchFamily="34" charset="0"/>
              </a:rPr>
              <a:t> were included in the analysis, with </a:t>
            </a:r>
            <a:r>
              <a:rPr lang="en-US" sz="700" b="1" dirty="0">
                <a:solidFill>
                  <a:srgbClr val="C00000"/>
                </a:solidFill>
                <a:latin typeface="Verdana" panose="020B0604030504040204" pitchFamily="34" charset="0"/>
                <a:ea typeface="Verdana" panose="020B0604030504040204" pitchFamily="34" charset="0"/>
                <a:cs typeface="Arial" panose="020B0604020202020204" pitchFamily="34" charset="0"/>
              </a:rPr>
              <a:t>214 (24.4%) persons in group A</a:t>
            </a:r>
            <a:r>
              <a:rPr lang="en-US" sz="700" dirty="0">
                <a:latin typeface="Verdana" panose="020B0604030504040204" pitchFamily="34" charset="0"/>
                <a:ea typeface="Verdana" panose="020B0604030504040204" pitchFamily="34" charset="0"/>
                <a:cs typeface="Arial" panose="020B0604020202020204" pitchFamily="34" charset="0"/>
              </a:rPr>
              <a:t>. There were </a:t>
            </a:r>
            <a:r>
              <a:rPr lang="en-US" sz="700" b="1" dirty="0">
                <a:latin typeface="Verdana" panose="020B0604030504040204" pitchFamily="34" charset="0"/>
                <a:ea typeface="Verdana" panose="020B0604030504040204" pitchFamily="34" charset="0"/>
                <a:cs typeface="Arial" panose="020B0604020202020204" pitchFamily="34" charset="0"/>
              </a:rPr>
              <a:t>98 incident DM </a:t>
            </a:r>
            <a:r>
              <a:rPr lang="en-US" sz="700" dirty="0">
                <a:latin typeface="Verdana" panose="020B0604030504040204" pitchFamily="34" charset="0"/>
                <a:ea typeface="Verdana" panose="020B0604030504040204" pitchFamily="34" charset="0"/>
                <a:cs typeface="Arial" panose="020B0604020202020204" pitchFamily="34" charset="0"/>
              </a:rPr>
              <a:t>in total, </a:t>
            </a:r>
            <a:r>
              <a:rPr lang="en-US" sz="700" b="1" dirty="0">
                <a:solidFill>
                  <a:srgbClr val="C00000"/>
                </a:solidFill>
                <a:latin typeface="Verdana" panose="020B0604030504040204" pitchFamily="34" charset="0"/>
                <a:ea typeface="Verdana" panose="020B0604030504040204" pitchFamily="34" charset="0"/>
                <a:cs typeface="Arial" panose="020B0604020202020204" pitchFamily="34" charset="0"/>
              </a:rPr>
              <a:t>44 (20.6%) in group A</a:t>
            </a:r>
            <a:r>
              <a:rPr lang="en-US" sz="700" dirty="0">
                <a:latin typeface="Verdana" panose="020B0604030504040204" pitchFamily="34" charset="0"/>
                <a:ea typeface="Verdana" panose="020B0604030504040204" pitchFamily="34" charset="0"/>
                <a:cs typeface="Arial" panose="020B0604020202020204" pitchFamily="34" charset="0"/>
              </a:rPr>
              <a:t> and </a:t>
            </a:r>
            <a:r>
              <a:rPr lang="en-US" sz="700" b="1" dirty="0">
                <a:solidFill>
                  <a:srgbClr val="00B050"/>
                </a:solidFill>
                <a:latin typeface="Verdana" panose="020B0604030504040204" pitchFamily="34" charset="0"/>
                <a:ea typeface="Verdana" panose="020B0604030504040204" pitchFamily="34" charset="0"/>
                <a:cs typeface="Arial" panose="020B0604020202020204" pitchFamily="34" charset="0"/>
              </a:rPr>
              <a:t>54 (8.1%) in group B</a:t>
            </a:r>
            <a:r>
              <a:rPr lang="en-US" sz="700" dirty="0">
                <a:latin typeface="Verdana" panose="020B0604030504040204" pitchFamily="34" charset="0"/>
                <a:ea typeface="Verdana" panose="020B0604030504040204" pitchFamily="34" charset="0"/>
                <a:cs typeface="Arial" panose="020B0604020202020204" pitchFamily="34" charset="0"/>
              </a:rPr>
              <a:t>. The </a:t>
            </a:r>
            <a:r>
              <a:rPr lang="en-US" sz="700" b="1" dirty="0">
                <a:latin typeface="Verdana" panose="020B0604030504040204" pitchFamily="34" charset="0"/>
                <a:ea typeface="Verdana" panose="020B0604030504040204" pitchFamily="34" charset="0"/>
                <a:cs typeface="Arial" panose="020B0604020202020204" pitchFamily="34" charset="0"/>
              </a:rPr>
              <a:t>mean follow-up time was 13.8±3.6</a:t>
            </a:r>
            <a:r>
              <a:rPr lang="en-US" sz="700" dirty="0">
                <a:latin typeface="Verdana" panose="020B0604030504040204" pitchFamily="34" charset="0"/>
                <a:ea typeface="Verdana" panose="020B0604030504040204" pitchFamily="34" charset="0"/>
                <a:cs typeface="Arial" panose="020B0604020202020204" pitchFamily="34" charset="0"/>
              </a:rPr>
              <a:t> </a:t>
            </a:r>
            <a:r>
              <a:rPr lang="en-US" sz="700" b="1" dirty="0">
                <a:latin typeface="Verdana" panose="020B0604030504040204" pitchFamily="34" charset="0"/>
                <a:ea typeface="Verdana" panose="020B0604030504040204" pitchFamily="34" charset="0"/>
                <a:cs typeface="Arial" panose="020B0604020202020204" pitchFamily="34" charset="0"/>
              </a:rPr>
              <a:t>years</a:t>
            </a:r>
            <a:r>
              <a:rPr lang="en-US" sz="700" dirty="0">
                <a:latin typeface="Verdana" panose="020B0604030504040204" pitchFamily="34" charset="0"/>
                <a:ea typeface="Verdana" panose="020B0604030504040204" pitchFamily="34" charset="0"/>
                <a:cs typeface="Arial" panose="020B0604020202020204" pitchFamily="34" charset="0"/>
              </a:rPr>
              <a:t> (see Table 1)</a:t>
            </a:r>
          </a:p>
          <a:p>
            <a:pPr marL="171450" indent="-171450" algn="just">
              <a:lnSpc>
                <a:spcPct val="150000"/>
              </a:lnSpc>
              <a:buFont typeface="Arial" panose="020B0604020202020204" pitchFamily="34" charset="0"/>
              <a:buChar char="•"/>
            </a:pPr>
            <a:r>
              <a:rPr lang="en-US" sz="700" dirty="0">
                <a:latin typeface="Verdana" panose="020B0604030504040204" pitchFamily="34" charset="0"/>
                <a:ea typeface="Verdana" panose="020B0604030504040204" pitchFamily="34" charset="0"/>
                <a:cs typeface="Arial" panose="020B0604020202020204" pitchFamily="34" charset="0"/>
              </a:rPr>
              <a:t>In </a:t>
            </a:r>
            <a:r>
              <a:rPr lang="en-US" sz="700" b="1" dirty="0">
                <a:latin typeface="Verdana" panose="020B0604030504040204" pitchFamily="34" charset="0"/>
                <a:ea typeface="Verdana" panose="020B0604030504040204" pitchFamily="34" charset="0"/>
                <a:cs typeface="Arial" panose="020B0604020202020204" pitchFamily="34" charset="0"/>
              </a:rPr>
              <a:t>regression models</a:t>
            </a:r>
            <a:r>
              <a:rPr lang="en-US" sz="700" dirty="0">
                <a:latin typeface="Verdana" panose="020B0604030504040204" pitchFamily="34" charset="0"/>
                <a:ea typeface="Verdana" panose="020B0604030504040204" pitchFamily="34" charset="0"/>
                <a:cs typeface="Arial" panose="020B0604020202020204" pitchFamily="34" charset="0"/>
              </a:rPr>
              <a:t>, </a:t>
            </a:r>
            <a:r>
              <a:rPr lang="en-US" sz="700" b="1" dirty="0">
                <a:solidFill>
                  <a:srgbClr val="C00000"/>
                </a:solidFill>
                <a:latin typeface="Verdana" panose="020B0604030504040204" pitchFamily="34" charset="0"/>
                <a:ea typeface="Verdana" panose="020B0604030504040204" pitchFamily="34" charset="0"/>
                <a:cs typeface="Arial" panose="020B0604020202020204" pitchFamily="34" charset="0"/>
              </a:rPr>
              <a:t>group A showed </a:t>
            </a:r>
            <a:r>
              <a:rPr lang="en-US" sz="700" dirty="0">
                <a:latin typeface="Verdana" panose="020B0604030504040204" pitchFamily="34" charset="0"/>
                <a:ea typeface="Verdana" panose="020B0604030504040204" pitchFamily="34" charset="0"/>
                <a:cs typeface="Arial" panose="020B0604020202020204" pitchFamily="34" charset="0"/>
              </a:rPr>
              <a:t>weak indication for </a:t>
            </a:r>
            <a:r>
              <a:rPr lang="en-US" sz="700" b="1" dirty="0">
                <a:solidFill>
                  <a:srgbClr val="C00000"/>
                </a:solidFill>
                <a:latin typeface="Verdana" panose="020B0604030504040204" pitchFamily="34" charset="0"/>
                <a:ea typeface="Verdana" panose="020B0604030504040204" pitchFamily="34" charset="0"/>
                <a:cs typeface="Arial" panose="020B0604020202020204" pitchFamily="34" charset="0"/>
              </a:rPr>
              <a:t>an increased risk for incident DM </a:t>
            </a:r>
            <a:r>
              <a:rPr lang="en-US" sz="700" dirty="0">
                <a:latin typeface="Verdana" panose="020B0604030504040204" pitchFamily="34" charset="0"/>
                <a:ea typeface="Verdana" panose="020B0604030504040204" pitchFamily="34" charset="0"/>
                <a:cs typeface="Arial" panose="020B0604020202020204" pitchFamily="34" charset="0"/>
              </a:rPr>
              <a:t>compared to group B </a:t>
            </a:r>
            <a:r>
              <a:rPr lang="en-US" sz="700" b="1" dirty="0">
                <a:latin typeface="Verdana" panose="020B0604030504040204" pitchFamily="34" charset="0"/>
                <a:ea typeface="Verdana" panose="020B0604030504040204" pitchFamily="34" charset="0"/>
                <a:cs typeface="Arial" panose="020B0604020202020204" pitchFamily="34" charset="0"/>
              </a:rPr>
              <a:t>(HR 1.3 [95%Cl 0.8-1.9]) </a:t>
            </a:r>
            <a:r>
              <a:rPr lang="en-US" sz="700" dirty="0">
                <a:latin typeface="Verdana" panose="020B0604030504040204" pitchFamily="34" charset="0"/>
                <a:ea typeface="Verdana" panose="020B0604030504040204" pitchFamily="34" charset="0"/>
                <a:cs typeface="Arial" panose="020B0604020202020204" pitchFamily="34" charset="0"/>
              </a:rPr>
              <a:t>(see Table 2)</a:t>
            </a:r>
          </a:p>
          <a:p>
            <a:pPr marL="171450" indent="-171450" algn="just">
              <a:lnSpc>
                <a:spcPct val="150000"/>
              </a:lnSpc>
              <a:buFont typeface="Arial" panose="020B0604020202020204" pitchFamily="34" charset="0"/>
              <a:buChar char="•"/>
            </a:pPr>
            <a:r>
              <a:rPr lang="en-US" sz="700" b="1" dirty="0">
                <a:solidFill>
                  <a:srgbClr val="C00000"/>
                </a:solidFill>
                <a:latin typeface="Verdana" panose="020B0604030504040204" pitchFamily="34" charset="0"/>
                <a:ea typeface="Verdana" panose="020B0604030504040204" pitchFamily="34" charset="0"/>
                <a:cs typeface="Arial" panose="020B0604020202020204" pitchFamily="34" charset="0"/>
              </a:rPr>
              <a:t>7 (3.3%) participants from group A</a:t>
            </a:r>
            <a:r>
              <a:rPr lang="en-US" sz="700" dirty="0">
                <a:latin typeface="Verdana" panose="020B0604030504040204" pitchFamily="34" charset="0"/>
                <a:ea typeface="Verdana" panose="020B0604030504040204" pitchFamily="34" charset="0"/>
                <a:cs typeface="Arial" panose="020B0604020202020204" pitchFamily="34" charset="0"/>
              </a:rPr>
              <a:t> received treatment for DM after 5 years, going up to </a:t>
            </a:r>
            <a:r>
              <a:rPr lang="en-US" sz="700" b="1" dirty="0">
                <a:solidFill>
                  <a:srgbClr val="C00000"/>
                </a:solidFill>
                <a:latin typeface="Verdana" panose="020B0604030504040204" pitchFamily="34" charset="0"/>
                <a:ea typeface="Verdana" panose="020B0604030504040204" pitchFamily="34" charset="0"/>
                <a:cs typeface="Arial" panose="020B0604020202020204" pitchFamily="34" charset="0"/>
              </a:rPr>
              <a:t>31 participant (16.8%) </a:t>
            </a:r>
            <a:r>
              <a:rPr lang="en-US" sz="700" dirty="0">
                <a:latin typeface="Verdana" panose="020B0604030504040204" pitchFamily="34" charset="0"/>
                <a:ea typeface="Verdana" panose="020B0604030504040204" pitchFamily="34" charset="0"/>
                <a:cs typeface="Arial" panose="020B0604020202020204" pitchFamily="34" charset="0"/>
              </a:rPr>
              <a:t>until last follow-up observed. In group B, </a:t>
            </a:r>
            <a:r>
              <a:rPr lang="en-US" sz="700" b="1" dirty="0">
                <a:solidFill>
                  <a:srgbClr val="00B050"/>
                </a:solidFill>
                <a:latin typeface="Verdana" panose="020B0604030504040204" pitchFamily="34" charset="0"/>
                <a:ea typeface="Verdana" panose="020B0604030504040204" pitchFamily="34" charset="0"/>
                <a:cs typeface="Arial" panose="020B0604020202020204" pitchFamily="34" charset="0"/>
              </a:rPr>
              <a:t>10 (1.5%) received medication for DM </a:t>
            </a:r>
            <a:r>
              <a:rPr lang="en-US" sz="700" dirty="0">
                <a:latin typeface="Verdana" panose="020B0604030504040204" pitchFamily="34" charset="0"/>
                <a:ea typeface="Verdana" panose="020B0604030504040204" pitchFamily="34" charset="0"/>
                <a:cs typeface="Arial" panose="020B0604020202020204" pitchFamily="34" charset="0"/>
              </a:rPr>
              <a:t>after 5 years and </a:t>
            </a:r>
            <a:r>
              <a:rPr lang="en-US" sz="700" b="1" dirty="0">
                <a:solidFill>
                  <a:srgbClr val="00B050"/>
                </a:solidFill>
                <a:latin typeface="Verdana" panose="020B0604030504040204" pitchFamily="34" charset="0"/>
                <a:ea typeface="Verdana" panose="020B0604030504040204" pitchFamily="34" charset="0"/>
                <a:cs typeface="Arial" panose="020B0604020202020204" pitchFamily="34" charset="0"/>
              </a:rPr>
              <a:t>37 (7.1%) </a:t>
            </a:r>
            <a:r>
              <a:rPr lang="en-US" sz="700" dirty="0">
                <a:latin typeface="Verdana" panose="020B0604030504040204" pitchFamily="34" charset="0"/>
                <a:ea typeface="Verdana" panose="020B0604030504040204" pitchFamily="34" charset="0"/>
                <a:cs typeface="Arial" panose="020B0604020202020204" pitchFamily="34" charset="0"/>
              </a:rPr>
              <a:t>at last follow-up observed.</a:t>
            </a:r>
            <a:endParaRPr lang="de-DE" sz="700" b="1" dirty="0">
              <a:solidFill>
                <a:srgbClr val="00B050"/>
              </a:solidFill>
              <a:latin typeface="Verdana" panose="020B0604030504040204" pitchFamily="34" charset="0"/>
              <a:ea typeface="Verdana" panose="020B0604030504040204" pitchFamily="34" charset="0"/>
              <a:cs typeface="Arial" panose="020B0604020202020204" pitchFamily="34" charset="0"/>
            </a:endParaRPr>
          </a:p>
        </p:txBody>
      </p:sp>
      <p:sp>
        <p:nvSpPr>
          <p:cNvPr id="12" name="Text Box 3"/>
          <p:cNvSpPr txBox="1">
            <a:spLocks noChangeArrowheads="1"/>
          </p:cNvSpPr>
          <p:nvPr/>
        </p:nvSpPr>
        <p:spPr bwMode="auto">
          <a:xfrm>
            <a:off x="6205894" y="5497455"/>
            <a:ext cx="5681737" cy="668490"/>
          </a:xfrm>
          <a:prstGeom prst="rect">
            <a:avLst/>
          </a:prstGeom>
          <a:noFill/>
          <a:ln>
            <a:noFill/>
          </a:ln>
          <a:effectLst/>
          <a:extLst>
            <a:ext uri="{909E8E84-426E-40DD-AFC4-6F175D3DCCD1}">
              <a14:hiddenFill xmlns:a14="http://schemas.microsoft.com/office/drawing/2010/main">
                <a:solidFill>
                  <a:srgbClr val="F57B6B"/>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14870" tIns="14870" rIns="14870" bIns="14870" numCol="1" anchor="t" anchorCtr="0" compatLnSpc="1">
            <a:prstTxWarp prst="textNoShape">
              <a:avLst/>
            </a:prstTxWarp>
          </a:bodyPr>
          <a:lstStyle/>
          <a:p>
            <a:pPr algn="just" defTabSz="371736" eaLnBrk="0" fontAlgn="base" hangingPunct="0">
              <a:spcBef>
                <a:spcPct val="0"/>
              </a:spcBef>
              <a:spcAft>
                <a:spcPct val="0"/>
              </a:spcAft>
            </a:pPr>
            <a:r>
              <a:rPr lang="en-US" altLang="en-US" sz="800" b="1" dirty="0">
                <a:solidFill>
                  <a:srgbClr val="429A98"/>
                </a:solidFill>
                <a:latin typeface="Verdana" panose="020B0604030504040204" pitchFamily="34" charset="0"/>
                <a:ea typeface="Verdana" panose="020B0604030504040204" pitchFamily="34" charset="0"/>
              </a:rPr>
              <a:t>Conclusions</a:t>
            </a:r>
          </a:p>
          <a:p>
            <a:pPr algn="just" defTabSz="371736" eaLnBrk="0" fontAlgn="base" hangingPunct="0">
              <a:lnSpc>
                <a:spcPct val="150000"/>
              </a:lnSpc>
              <a:spcBef>
                <a:spcPct val="0"/>
              </a:spcBef>
              <a:spcAft>
                <a:spcPct val="0"/>
              </a:spcAft>
            </a:pPr>
            <a:r>
              <a:rPr lang="en-US" sz="700" dirty="0">
                <a:latin typeface="Verdana" panose="020B0604030504040204" pitchFamily="34" charset="0"/>
                <a:ea typeface="Verdana" panose="020B0604030504040204" pitchFamily="34" charset="0"/>
              </a:rPr>
              <a:t>In the HIVH cohort, there was weak indication of an </a:t>
            </a:r>
            <a:r>
              <a:rPr lang="en-US" sz="700" b="1" dirty="0">
                <a:latin typeface="Verdana" panose="020B0604030504040204" pitchFamily="34" charset="0"/>
                <a:ea typeface="Verdana" panose="020B0604030504040204" pitchFamily="34" charset="0"/>
              </a:rPr>
              <a:t>increased risk for incident DM among PWH with extreme weight gain, but wide confidence limits reflect the uncertainty in the estimate</a:t>
            </a:r>
            <a:r>
              <a:rPr lang="en-US" sz="700" dirty="0">
                <a:latin typeface="Verdana" panose="020B0604030504040204" pitchFamily="34" charset="0"/>
                <a:ea typeface="Verdana" panose="020B0604030504040204" pitchFamily="34" charset="0"/>
              </a:rPr>
              <a:t>. The proportion of PWH receiving antidiabetic medication among those with diabetes mellitus could be optimized in regards to the current research and guidelines for antidiabetic medication.</a:t>
            </a:r>
            <a:endParaRPr lang="en-US" altLang="en-US" sz="700" dirty="0">
              <a:solidFill>
                <a:srgbClr val="000000"/>
              </a:solidFill>
              <a:latin typeface="Verdana" panose="020B0604030504040204" pitchFamily="34" charset="0"/>
              <a:ea typeface="Verdana" panose="020B0604030504040204" pitchFamily="34" charset="0"/>
            </a:endParaRPr>
          </a:p>
        </p:txBody>
      </p:sp>
      <p:sp>
        <p:nvSpPr>
          <p:cNvPr id="16" name="Textfeld 15"/>
          <p:cNvSpPr txBox="1"/>
          <p:nvPr/>
        </p:nvSpPr>
        <p:spPr>
          <a:xfrm>
            <a:off x="6160140" y="794504"/>
            <a:ext cx="5794791" cy="415498"/>
          </a:xfrm>
          <a:prstGeom prst="rect">
            <a:avLst/>
          </a:prstGeom>
          <a:noFill/>
        </p:spPr>
        <p:txBody>
          <a:bodyPr wrap="square" rtlCol="0">
            <a:spAutoFit/>
          </a:bodyPr>
          <a:lstStyle/>
          <a:p>
            <a:r>
              <a:rPr lang="en-GB" sz="700" b="1" i="1" dirty="0">
                <a:solidFill>
                  <a:srgbClr val="429A98"/>
                </a:solidFill>
                <a:latin typeface="Verdana" panose="020B0604030504040204" pitchFamily="34" charset="0"/>
                <a:ea typeface="Verdana" panose="020B0604030504040204" pitchFamily="34" charset="0"/>
              </a:rPr>
              <a:t>Table 1: Characteristics of PWH from the HIVH cohort </a:t>
            </a:r>
            <a:r>
              <a:rPr lang="de-DE" sz="700" b="1" i="1" dirty="0">
                <a:solidFill>
                  <a:srgbClr val="429A98"/>
                </a:solidFill>
                <a:latin typeface="Verdana" panose="020B0604030504040204" pitchFamily="34" charset="0"/>
                <a:ea typeface="Verdana" panose="020B0604030504040204" pitchFamily="34" charset="0"/>
              </a:rPr>
              <a:t>during study baseline (BL), 5 year follow-up (5YFU) and last follow-up (LFU)</a:t>
            </a:r>
          </a:p>
          <a:p>
            <a:endParaRPr lang="de-DE" sz="700" b="1" dirty="0">
              <a:solidFill>
                <a:srgbClr val="429A98"/>
              </a:solidFill>
              <a:latin typeface="Verdana" panose="020B0604030504040204" pitchFamily="34" charset="0"/>
              <a:ea typeface="Verdana" panose="020B0604030504040204" pitchFamily="34" charset="0"/>
            </a:endParaRPr>
          </a:p>
        </p:txBody>
      </p:sp>
      <p:pic>
        <p:nvPicPr>
          <p:cNvPr id="20" name="Grafik 19"/>
          <p:cNvPicPr/>
          <p:nvPr/>
        </p:nvPicPr>
        <p:blipFill>
          <a:blip r:embed="rId2" cstate="hqprint">
            <a:extLst>
              <a:ext uri="{28A0092B-C50C-407E-A947-70E740481C1C}">
                <a14:useLocalDpi xmlns:a14="http://schemas.microsoft.com/office/drawing/2010/main" val="0"/>
              </a:ext>
            </a:extLst>
          </a:blip>
          <a:stretch>
            <a:fillRect/>
          </a:stretch>
        </p:blipFill>
        <p:spPr>
          <a:xfrm>
            <a:off x="11634751" y="-10819"/>
            <a:ext cx="563342" cy="394619"/>
          </a:xfrm>
          <a:prstGeom prst="rect">
            <a:avLst/>
          </a:prstGeom>
        </p:spPr>
      </p:pic>
      <p:sp>
        <p:nvSpPr>
          <p:cNvPr id="21" name="Rechteck 20"/>
          <p:cNvSpPr/>
          <p:nvPr/>
        </p:nvSpPr>
        <p:spPr>
          <a:xfrm>
            <a:off x="45834" y="17400"/>
            <a:ext cx="1192188" cy="338554"/>
          </a:xfrm>
          <a:prstGeom prst="rect">
            <a:avLst/>
          </a:prstGeom>
          <a:noFill/>
        </p:spPr>
        <p:txBody>
          <a:bodyPr wrap="square" rtlCol="0">
            <a:spAutoFit/>
          </a:bodyPr>
          <a:lstStyle/>
          <a:p>
            <a:r>
              <a:rPr lang="de-DE" sz="800" b="1" dirty="0">
                <a:solidFill>
                  <a:srgbClr val="C00000"/>
                </a:solidFill>
              </a:rPr>
              <a:t>Abstract Code</a:t>
            </a:r>
          </a:p>
          <a:p>
            <a:r>
              <a:rPr lang="de-DE" sz="800" b="1">
                <a:solidFill>
                  <a:srgbClr val="C00000"/>
                </a:solidFill>
              </a:rPr>
              <a:t>eP257</a:t>
            </a:r>
            <a:r>
              <a:rPr lang="de-DE" sz="800">
                <a:solidFill>
                  <a:srgbClr val="C00000"/>
                </a:solidFill>
              </a:rPr>
              <a:t> </a:t>
            </a:r>
            <a:endParaRPr lang="de-DE" sz="800" b="1" dirty="0">
              <a:solidFill>
                <a:srgbClr val="C00000"/>
              </a:solidFill>
            </a:endParaRPr>
          </a:p>
        </p:txBody>
      </p:sp>
      <p:sp>
        <p:nvSpPr>
          <p:cNvPr id="27" name="Text Box 4"/>
          <p:cNvSpPr txBox="1">
            <a:spLocks noChangeArrowheads="1"/>
          </p:cNvSpPr>
          <p:nvPr/>
        </p:nvSpPr>
        <p:spPr bwMode="auto">
          <a:xfrm>
            <a:off x="237069" y="994817"/>
            <a:ext cx="3640913" cy="1455016"/>
          </a:xfrm>
          <a:prstGeom prst="rect">
            <a:avLst/>
          </a:prstGeom>
          <a:noFill/>
          <a:ln w="25400" algn="ctr">
            <a:noFill/>
            <a:miter lim="800000"/>
            <a:headEnd/>
            <a:tailEnd/>
          </a:ln>
          <a:effectLst/>
          <a:extLst>
            <a:ext uri="{909E8E84-426E-40DD-AFC4-6F175D3DCCD1}">
              <a14:hiddenFill xmlns:a14="http://schemas.microsoft.com/office/drawing/2010/main">
                <a:solidFill>
                  <a:srgbClr val="F57B6B"/>
                </a:solidFill>
              </a14:hiddenFill>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14870" tIns="14870" rIns="14870" bIns="14870" numCol="1" anchor="t" anchorCtr="0" compatLnSpc="1">
            <a:prstTxWarp prst="textNoShape">
              <a:avLst/>
            </a:prstTxWarp>
          </a:bodyPr>
          <a:lstStyle/>
          <a:p>
            <a:pPr defTabSz="371736" eaLnBrk="0" fontAlgn="base" hangingPunct="0">
              <a:spcBef>
                <a:spcPct val="0"/>
              </a:spcBef>
              <a:spcAft>
                <a:spcPct val="0"/>
              </a:spcAft>
            </a:pPr>
            <a:r>
              <a:rPr lang="en-US" altLang="en-US" sz="800" b="1" dirty="0">
                <a:solidFill>
                  <a:srgbClr val="429A98"/>
                </a:solidFill>
                <a:latin typeface="Verdana" panose="020B0604030504040204" pitchFamily="34" charset="0"/>
                <a:ea typeface="Verdana" panose="020B0604030504040204" pitchFamily="34" charset="0"/>
              </a:rPr>
              <a:t>Purpose</a:t>
            </a:r>
          </a:p>
          <a:p>
            <a:pPr marL="171450" indent="-171450">
              <a:lnSpc>
                <a:spcPct val="150000"/>
              </a:lnSpc>
              <a:buFont typeface="Arial" panose="020B0604020202020204" pitchFamily="34" charset="0"/>
              <a:buChar char="•"/>
            </a:pPr>
            <a:r>
              <a:rPr lang="en-US" sz="700" dirty="0">
                <a:latin typeface="Verdana" panose="020B0604030504040204" pitchFamily="34" charset="0"/>
                <a:ea typeface="Verdana" panose="020B0604030504040204" pitchFamily="34" charset="0"/>
                <a:cs typeface="Arial" panose="020B0604020202020204" pitchFamily="34" charset="0"/>
              </a:rPr>
              <a:t>Prevalence of </a:t>
            </a:r>
            <a:r>
              <a:rPr lang="en-US" sz="700" b="1" dirty="0">
                <a:latin typeface="Verdana" panose="020B0604030504040204" pitchFamily="34" charset="0"/>
                <a:ea typeface="Verdana" panose="020B0604030504040204" pitchFamily="34" charset="0"/>
                <a:cs typeface="Arial" panose="020B0604020202020204" pitchFamily="34" charset="0"/>
              </a:rPr>
              <a:t>obesity increased globally within </a:t>
            </a:r>
            <a:r>
              <a:rPr lang="en-US" sz="700" dirty="0">
                <a:latin typeface="Verdana" panose="020B0604030504040204" pitchFamily="34" charset="0"/>
                <a:ea typeface="Verdana" panose="020B0604030504040204" pitchFamily="34" charset="0"/>
                <a:cs typeface="Arial" panose="020B0604020202020204" pitchFamily="34" charset="0"/>
              </a:rPr>
              <a:t>the last decades</a:t>
            </a:r>
            <a:r>
              <a:rPr lang="en-US" sz="700" baseline="30000" dirty="0">
                <a:latin typeface="Verdana" panose="020B0604030504040204" pitchFamily="34" charset="0"/>
                <a:ea typeface="Verdana" panose="020B0604030504040204" pitchFamily="34" charset="0"/>
                <a:cs typeface="Arial" panose="020B0604020202020204" pitchFamily="34" charset="0"/>
              </a:rPr>
              <a:t>1</a:t>
            </a:r>
            <a:r>
              <a:rPr lang="en-US" sz="700" dirty="0">
                <a:latin typeface="Verdana" panose="020B0604030504040204" pitchFamily="34" charset="0"/>
                <a:ea typeface="Verdana" panose="020B0604030504040204" pitchFamily="34" charset="0"/>
                <a:cs typeface="Arial" panose="020B0604020202020204" pitchFamily="34" charset="0"/>
              </a:rPr>
              <a:t> also in people living with HIV (PWH)</a:t>
            </a:r>
            <a:r>
              <a:rPr lang="en-US" sz="700" baseline="30000" dirty="0">
                <a:latin typeface="Verdana" panose="020B0604030504040204" pitchFamily="34" charset="0"/>
                <a:ea typeface="Verdana" panose="020B0604030504040204" pitchFamily="34" charset="0"/>
                <a:cs typeface="Arial" panose="020B0604020202020204" pitchFamily="34" charset="0"/>
              </a:rPr>
              <a:t>2</a:t>
            </a:r>
          </a:p>
          <a:p>
            <a:pPr marL="171450" indent="-171450">
              <a:lnSpc>
                <a:spcPct val="150000"/>
              </a:lnSpc>
              <a:buFont typeface="Arial" panose="020B0604020202020204" pitchFamily="34" charset="0"/>
              <a:buChar char="•"/>
            </a:pPr>
            <a:r>
              <a:rPr lang="en-US" sz="700" b="1" dirty="0">
                <a:latin typeface="Verdana" panose="020B0604030504040204" pitchFamily="34" charset="0"/>
                <a:ea typeface="Verdana" panose="020B0604030504040204" pitchFamily="34" charset="0"/>
                <a:cs typeface="Arial" panose="020B0604020202020204" pitchFamily="34" charset="0"/>
              </a:rPr>
              <a:t>Weight change is a multifactorial process </a:t>
            </a:r>
            <a:r>
              <a:rPr lang="en-US" sz="700" dirty="0">
                <a:latin typeface="Verdana" panose="020B0604030504040204" pitchFamily="34" charset="0"/>
                <a:ea typeface="Verdana" panose="020B0604030504040204" pitchFamily="34" charset="0"/>
                <a:cs typeface="Arial" panose="020B0604020202020204" pitchFamily="34" charset="0"/>
                <a:sym typeface="Wingdings" panose="05000000000000000000" pitchFamily="2" charset="2"/>
              </a:rPr>
              <a:t></a:t>
            </a:r>
            <a:r>
              <a:rPr lang="en-US" sz="700" dirty="0">
                <a:latin typeface="Verdana" panose="020B0604030504040204" pitchFamily="34" charset="0"/>
                <a:ea typeface="Verdana" panose="020B0604030504040204" pitchFamily="34" charset="0"/>
                <a:cs typeface="Arial" panose="020B0604020202020204" pitchFamily="34" charset="0"/>
              </a:rPr>
              <a:t> associated with diet, exercise, demographics, psychological and clinical comorbidities, and co-medications</a:t>
            </a:r>
          </a:p>
          <a:p>
            <a:pPr marL="171450" indent="-171450">
              <a:lnSpc>
                <a:spcPct val="150000"/>
              </a:lnSpc>
              <a:buFont typeface="Arial" panose="020B0604020202020204" pitchFamily="34" charset="0"/>
              <a:buChar char="•"/>
            </a:pPr>
            <a:r>
              <a:rPr lang="en-US" sz="700" b="1" dirty="0">
                <a:latin typeface="Verdana" panose="020B0604030504040204" pitchFamily="34" charset="0"/>
                <a:ea typeface="Verdana" panose="020B0604030504040204" pitchFamily="34" charset="0"/>
                <a:cs typeface="Arial" panose="020B0604020202020204" pitchFamily="34" charset="0"/>
              </a:rPr>
              <a:t>Here:</a:t>
            </a:r>
            <a:r>
              <a:rPr lang="en-US" sz="700" dirty="0">
                <a:latin typeface="Verdana" panose="020B0604030504040204" pitchFamily="34" charset="0"/>
                <a:ea typeface="Verdana" panose="020B0604030504040204" pitchFamily="34" charset="0"/>
                <a:cs typeface="Arial" panose="020B0604020202020204" pitchFamily="34" charset="0"/>
              </a:rPr>
              <a:t> Evaluation of the </a:t>
            </a:r>
            <a:r>
              <a:rPr lang="en-US" sz="700" b="1" dirty="0">
                <a:latin typeface="Verdana" panose="020B0604030504040204" pitchFamily="34" charset="0"/>
                <a:ea typeface="Verdana" panose="020B0604030504040204" pitchFamily="34" charset="0"/>
                <a:cs typeface="Arial" panose="020B0604020202020204" pitchFamily="34" charset="0"/>
              </a:rPr>
              <a:t>impact of extreme weight gain over 5 years in PWH</a:t>
            </a:r>
            <a:r>
              <a:rPr lang="en-US" sz="700" dirty="0">
                <a:latin typeface="Verdana" panose="020B0604030504040204" pitchFamily="34" charset="0"/>
                <a:ea typeface="Verdana" panose="020B0604030504040204" pitchFamily="34" charset="0"/>
                <a:cs typeface="Arial" panose="020B0604020202020204" pitchFamily="34" charset="0"/>
              </a:rPr>
              <a:t> on the occurrence of </a:t>
            </a:r>
            <a:r>
              <a:rPr lang="en-US" sz="700" b="1" dirty="0">
                <a:latin typeface="Verdana" panose="020B0604030504040204" pitchFamily="34" charset="0"/>
                <a:ea typeface="Verdana" panose="020B0604030504040204" pitchFamily="34" charset="0"/>
                <a:cs typeface="Arial" panose="020B0604020202020204" pitchFamily="34" charset="0"/>
              </a:rPr>
              <a:t>incident diabetes mellitus (DM) </a:t>
            </a:r>
            <a:r>
              <a:rPr lang="en-US" sz="700" dirty="0">
                <a:latin typeface="Verdana" panose="020B0604030504040204" pitchFamily="34" charset="0"/>
                <a:ea typeface="Verdana" panose="020B0604030504040204" pitchFamily="34" charset="0"/>
                <a:cs typeface="Arial" panose="020B0604020202020204" pitchFamily="34" charset="0"/>
              </a:rPr>
              <a:t>in the Ruhr-area of Germany</a:t>
            </a:r>
          </a:p>
        </p:txBody>
      </p:sp>
      <p:sp>
        <p:nvSpPr>
          <p:cNvPr id="43" name="Textfeld 42"/>
          <p:cNvSpPr txBox="1"/>
          <p:nvPr/>
        </p:nvSpPr>
        <p:spPr>
          <a:xfrm>
            <a:off x="6574600" y="6344173"/>
            <a:ext cx="5587696" cy="535531"/>
          </a:xfrm>
          <a:prstGeom prst="rect">
            <a:avLst/>
          </a:prstGeom>
          <a:noFill/>
        </p:spPr>
        <p:txBody>
          <a:bodyPr wrap="square" rtlCol="0">
            <a:spAutoFit/>
          </a:bodyPr>
          <a:lstStyle/>
          <a:p>
            <a:pPr algn="just">
              <a:lnSpc>
                <a:spcPct val="120000"/>
              </a:lnSpc>
            </a:pPr>
            <a:r>
              <a:rPr lang="en-US" sz="600" b="1" dirty="0">
                <a:solidFill>
                  <a:srgbClr val="8C1616"/>
                </a:solidFill>
                <a:latin typeface="Arial" panose="020B0604020202020204" pitchFamily="34" charset="0"/>
                <a:cs typeface="Arial" panose="020B0604020202020204" pitchFamily="34" charset="0"/>
              </a:rPr>
              <a:t>CORRSPONDING AUTHOR</a:t>
            </a:r>
          </a:p>
          <a:p>
            <a:pPr algn="just">
              <a:lnSpc>
                <a:spcPct val="120000"/>
              </a:lnSpc>
            </a:pPr>
            <a:r>
              <a:rPr lang="en-US" sz="600" dirty="0">
                <a:latin typeface="Arial" panose="020B0604020202020204" pitchFamily="34" charset="0"/>
                <a:cs typeface="Arial" panose="020B0604020202020204" pitchFamily="34" charset="0"/>
              </a:rPr>
              <a:t>M.D. Stefan Esser</a:t>
            </a:r>
          </a:p>
          <a:p>
            <a:pPr algn="just">
              <a:lnSpc>
                <a:spcPct val="120000"/>
              </a:lnSpc>
            </a:pPr>
            <a:r>
              <a:rPr lang="en-US" sz="600" dirty="0">
                <a:latin typeface="Arial" panose="020B0604020202020204" pitchFamily="34" charset="0"/>
                <a:cs typeface="Arial" panose="020B0604020202020204" pitchFamily="34" charset="0"/>
              </a:rPr>
              <a:t>University HIV/STD Center Essen, University Hospital Essen, Hufelandstrasse 55, 45122 Essen, Germany</a:t>
            </a:r>
          </a:p>
          <a:p>
            <a:pPr algn="just">
              <a:lnSpc>
                <a:spcPct val="120000"/>
              </a:lnSpc>
            </a:pPr>
            <a:r>
              <a:rPr lang="en-US" sz="600" dirty="0">
                <a:latin typeface="Arial" panose="020B0604020202020204" pitchFamily="34" charset="0"/>
                <a:cs typeface="Arial" panose="020B0604020202020204" pitchFamily="34" charset="0"/>
              </a:rPr>
              <a:t>(e-mail: stefan.esser@uk-essen.de)</a:t>
            </a:r>
          </a:p>
        </p:txBody>
      </p:sp>
      <p:pic>
        <p:nvPicPr>
          <p:cNvPr id="44" name="Grafik 43"/>
          <p:cNvPicPr>
            <a:picLocks noChangeAspect="1"/>
          </p:cNvPicPr>
          <p:nvPr/>
        </p:nvPicPr>
        <p:blipFill rotWithShape="1">
          <a:blip r:embed="rId3" cstate="hqprint">
            <a:extLst>
              <a:ext uri="{28A0092B-C50C-407E-A947-70E740481C1C}">
                <a14:useLocalDpi xmlns:a14="http://schemas.microsoft.com/office/drawing/2010/main" val="0"/>
              </a:ext>
            </a:extLst>
          </a:blip>
          <a:srcRect l="4540" t="8534" r="4667" b="17383"/>
          <a:stretch/>
        </p:blipFill>
        <p:spPr>
          <a:xfrm>
            <a:off x="10468726" y="6435671"/>
            <a:ext cx="1544404" cy="299378"/>
          </a:xfrm>
          <a:prstGeom prst="rect">
            <a:avLst/>
          </a:prstGeom>
          <a:ln w="12700">
            <a:solidFill>
              <a:srgbClr val="8CCDCD"/>
            </a:solidFill>
          </a:ln>
          <a:effectLst>
            <a:outerShdw blurRad="50800" dist="38100" dir="2700000" algn="tl" rotWithShape="0">
              <a:prstClr val="black">
                <a:alpha val="40000"/>
              </a:prstClr>
            </a:outerShdw>
          </a:effectLst>
        </p:spPr>
      </p:pic>
      <p:sp>
        <p:nvSpPr>
          <p:cNvPr id="45" name="Textfeld 44"/>
          <p:cNvSpPr txBox="1"/>
          <p:nvPr/>
        </p:nvSpPr>
        <p:spPr>
          <a:xfrm>
            <a:off x="-6093" y="6280374"/>
            <a:ext cx="6651447" cy="600164"/>
          </a:xfrm>
          <a:prstGeom prst="rect">
            <a:avLst/>
          </a:prstGeom>
          <a:noFill/>
        </p:spPr>
        <p:txBody>
          <a:bodyPr wrap="square" rtlCol="0">
            <a:spAutoFit/>
          </a:bodyPr>
          <a:lstStyle/>
          <a:p>
            <a:pPr algn="just">
              <a:lnSpc>
                <a:spcPct val="120000"/>
              </a:lnSpc>
            </a:pPr>
            <a:r>
              <a:rPr lang="en-US" sz="500" b="1" dirty="0">
                <a:solidFill>
                  <a:srgbClr val="8C1616"/>
                </a:solidFill>
                <a:latin typeface="Arial" panose="020B0604020202020204" pitchFamily="34" charset="0"/>
                <a:cs typeface="Arial" panose="020B0604020202020204" pitchFamily="34" charset="0"/>
              </a:rPr>
              <a:t>ADDITIONAL KEY INFORMATION</a:t>
            </a:r>
          </a:p>
          <a:p>
            <a:pPr algn="just">
              <a:lnSpc>
                <a:spcPct val="120000"/>
              </a:lnSpc>
            </a:pPr>
            <a:r>
              <a:rPr lang="en-US" sz="500" b="1" dirty="0">
                <a:latin typeface="Arial" panose="020B0604020202020204" pitchFamily="34" charset="0"/>
                <a:cs typeface="Arial" panose="020B0604020202020204" pitchFamily="34" charset="0"/>
              </a:rPr>
              <a:t>Acknowledgement: </a:t>
            </a:r>
            <a:r>
              <a:rPr lang="en-US" sz="500" dirty="0">
                <a:latin typeface="Arial" panose="020B0604020202020204" pitchFamily="34" charset="0"/>
                <a:cs typeface="Arial" panose="020B0604020202020204" pitchFamily="34" charset="0"/>
              </a:rPr>
              <a:t>We want to thank all patients and the whole study team who participated in the HIV HEART Aging Study. The HIV HEART Aging study was supported by Gilead Sciences and ViiV Health Care. The HIV HEART Aging study was registered in ClinicalTrials.gov (NCT04156048) and has been approved by the local ethics committee of the Medical Faculty of the University Duisburg-Essen number 14-5874-BO. </a:t>
            </a:r>
          </a:p>
          <a:p>
            <a:pPr algn="just"/>
            <a:r>
              <a:rPr lang="en-US" sz="500" b="1" dirty="0">
                <a:latin typeface="Arial" panose="020B0604020202020204" pitchFamily="34" charset="0"/>
                <a:cs typeface="Arial" panose="020B0604020202020204" pitchFamily="34" charset="0"/>
              </a:rPr>
              <a:t>References:</a:t>
            </a:r>
          </a:p>
          <a:p>
            <a:pPr marL="400050" indent="-400050">
              <a:buAutoNum type="romanUcParenR"/>
            </a:pPr>
            <a:r>
              <a:rPr lang="en-US" sz="500" dirty="0">
                <a:latin typeface="Arial" panose="020B0604020202020204" pitchFamily="34" charset="0"/>
                <a:cs typeface="Arial" panose="020B0604020202020204" pitchFamily="34" charset="0"/>
                <a:hlinkClick r:id="rId4"/>
              </a:rPr>
              <a:t>https://www.who.int/news-room/fact-sheets/detail/obesity-and-overweight</a:t>
            </a:r>
            <a:endParaRPr lang="en-US" sz="500" dirty="0">
              <a:latin typeface="Arial" panose="020B0604020202020204" pitchFamily="34" charset="0"/>
              <a:cs typeface="Arial" panose="020B0604020202020204" pitchFamily="34" charset="0"/>
            </a:endParaRPr>
          </a:p>
          <a:p>
            <a:pPr marL="400050" indent="-400050">
              <a:buAutoNum type="romanUcParenR"/>
            </a:pPr>
            <a:r>
              <a:rPr lang="en-US" sz="500" dirty="0">
                <a:latin typeface="Arial" panose="020B0604020202020204" pitchFamily="34" charset="0"/>
                <a:cs typeface="Arial" panose="020B0604020202020204" pitchFamily="34" charset="0"/>
              </a:rPr>
              <a:t>Koethe JR, Jenkins CA, Lau B, et al.: Rising obesity prevalence and weight gain among adults starting antiretroviral therapy in the United States and Canada. AIDS research and human retroviruses 2016;32:50-8. </a:t>
            </a:r>
          </a:p>
        </p:txBody>
      </p:sp>
      <p:graphicFrame>
        <p:nvGraphicFramePr>
          <p:cNvPr id="48" name="Tabelle 47"/>
          <p:cNvGraphicFramePr>
            <a:graphicFrameLocks noGrp="1"/>
          </p:cNvGraphicFramePr>
          <p:nvPr>
            <p:extLst>
              <p:ext uri="{D42A27DB-BD31-4B8C-83A1-F6EECF244321}">
                <p14:modId xmlns:p14="http://schemas.microsoft.com/office/powerpoint/2010/main" val="3897410663"/>
              </p:ext>
            </p:extLst>
          </p:nvPr>
        </p:nvGraphicFramePr>
        <p:xfrm>
          <a:off x="6160140" y="4607096"/>
          <a:ext cx="5799980" cy="826560"/>
        </p:xfrm>
        <a:graphic>
          <a:graphicData uri="http://schemas.openxmlformats.org/drawingml/2006/table">
            <a:tbl>
              <a:tblPr firstRow="1" bandRow="1">
                <a:tableStyleId>{93296810-A885-4BE3-A3E7-6D5BEEA58F35}</a:tableStyleId>
              </a:tblPr>
              <a:tblGrid>
                <a:gridCol w="3837558">
                  <a:extLst>
                    <a:ext uri="{9D8B030D-6E8A-4147-A177-3AD203B41FA5}">
                      <a16:colId xmlns:a16="http://schemas.microsoft.com/office/drawing/2014/main" val="3198432343"/>
                    </a:ext>
                  </a:extLst>
                </a:gridCol>
                <a:gridCol w="456643">
                  <a:extLst>
                    <a:ext uri="{9D8B030D-6E8A-4147-A177-3AD203B41FA5}">
                      <a16:colId xmlns:a16="http://schemas.microsoft.com/office/drawing/2014/main" val="4277287185"/>
                    </a:ext>
                  </a:extLst>
                </a:gridCol>
                <a:gridCol w="484486">
                  <a:extLst>
                    <a:ext uri="{9D8B030D-6E8A-4147-A177-3AD203B41FA5}">
                      <a16:colId xmlns:a16="http://schemas.microsoft.com/office/drawing/2014/main" val="2166576128"/>
                    </a:ext>
                  </a:extLst>
                </a:gridCol>
                <a:gridCol w="425341">
                  <a:extLst>
                    <a:ext uri="{9D8B030D-6E8A-4147-A177-3AD203B41FA5}">
                      <a16:colId xmlns:a16="http://schemas.microsoft.com/office/drawing/2014/main" val="2755365589"/>
                    </a:ext>
                  </a:extLst>
                </a:gridCol>
                <a:gridCol w="595952">
                  <a:extLst>
                    <a:ext uri="{9D8B030D-6E8A-4147-A177-3AD203B41FA5}">
                      <a16:colId xmlns:a16="http://schemas.microsoft.com/office/drawing/2014/main" val="782526785"/>
                    </a:ext>
                  </a:extLst>
                </a:gridCol>
              </a:tblGrid>
              <a:tr h="206612">
                <a:tc>
                  <a:txBody>
                    <a:bodyPr/>
                    <a:lstStyle/>
                    <a:p>
                      <a:r>
                        <a:rPr lang="de-DE" sz="800" dirty="0"/>
                        <a:t>Cox Regression model</a:t>
                      </a:r>
                    </a:p>
                  </a:txBody>
                  <a:tcPr marL="66134" marR="66134" marT="33067" marB="33067"/>
                </a:tc>
                <a:tc>
                  <a:txBody>
                    <a:bodyPr/>
                    <a:lstStyle/>
                    <a:p>
                      <a:r>
                        <a:rPr lang="de-DE" sz="800" dirty="0"/>
                        <a:t>HR</a:t>
                      </a:r>
                    </a:p>
                  </a:txBody>
                  <a:tcPr marL="66134" marR="66134" marT="33067" marB="33067"/>
                </a:tc>
                <a:tc>
                  <a:txBody>
                    <a:bodyPr/>
                    <a:lstStyle/>
                    <a:p>
                      <a:r>
                        <a:rPr lang="de-DE" sz="800" dirty="0"/>
                        <a:t>LCL</a:t>
                      </a:r>
                    </a:p>
                  </a:txBody>
                  <a:tcPr marL="66134" marR="66134" marT="33067" marB="33067"/>
                </a:tc>
                <a:tc>
                  <a:txBody>
                    <a:bodyPr/>
                    <a:lstStyle/>
                    <a:p>
                      <a:r>
                        <a:rPr lang="de-DE" sz="800" dirty="0"/>
                        <a:t>UCL</a:t>
                      </a:r>
                    </a:p>
                  </a:txBody>
                  <a:tcPr marL="66134" marR="66134" marT="33067" marB="33067"/>
                </a:tc>
                <a:tc>
                  <a:txBody>
                    <a:bodyPr/>
                    <a:lstStyle/>
                    <a:p>
                      <a:r>
                        <a:rPr lang="de-DE" sz="800" dirty="0"/>
                        <a:t>P value</a:t>
                      </a:r>
                    </a:p>
                  </a:txBody>
                  <a:tcPr marL="66134" marR="66134" marT="33067" marB="33067"/>
                </a:tc>
                <a:extLst>
                  <a:ext uri="{0D108BD9-81ED-4DB2-BD59-A6C34878D82A}">
                    <a16:rowId xmlns:a16="http://schemas.microsoft.com/office/drawing/2014/main" val="1200534157"/>
                  </a:ext>
                </a:extLst>
              </a:tr>
              <a:tr h="30322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800" dirty="0" err="1"/>
                        <a:t>crude</a:t>
                      </a:r>
                      <a:r>
                        <a:rPr lang="de-DE" sz="800" dirty="0"/>
                        <a:t> </a:t>
                      </a:r>
                      <a:r>
                        <a:rPr lang="de-DE" sz="800" dirty="0" err="1"/>
                        <a:t>effect</a:t>
                      </a:r>
                      <a:r>
                        <a:rPr lang="de-DE" sz="800" baseline="0" dirty="0"/>
                        <a:t>:</a:t>
                      </a:r>
                    </a:p>
                    <a:p>
                      <a:pPr marL="0" marR="0" lvl="0" indent="0" algn="l" defTabSz="914400" rtl="0" eaLnBrk="1" fontAlgn="auto" latinLnBrk="0" hangingPunct="1">
                        <a:lnSpc>
                          <a:spcPct val="100000"/>
                        </a:lnSpc>
                        <a:spcBef>
                          <a:spcPts val="0"/>
                        </a:spcBef>
                        <a:spcAft>
                          <a:spcPts val="0"/>
                        </a:spcAft>
                        <a:buClrTx/>
                        <a:buSzTx/>
                        <a:buFontTx/>
                        <a:buNone/>
                        <a:tabLst/>
                        <a:defRPr/>
                      </a:pPr>
                      <a:r>
                        <a:rPr lang="de-DE" sz="800" baseline="0" dirty="0"/>
                        <a:t>extreme </a:t>
                      </a:r>
                      <a:r>
                        <a:rPr lang="de-DE" sz="800" baseline="0" dirty="0" err="1"/>
                        <a:t>weight</a:t>
                      </a:r>
                      <a:r>
                        <a:rPr lang="de-DE" sz="800" baseline="0" dirty="0"/>
                        <a:t> </a:t>
                      </a:r>
                      <a:r>
                        <a:rPr lang="de-DE" sz="800" baseline="0" dirty="0" err="1"/>
                        <a:t>gain</a:t>
                      </a:r>
                      <a:r>
                        <a:rPr lang="de-DE" sz="800" baseline="0" dirty="0"/>
                        <a:t> vs. </a:t>
                      </a:r>
                      <a:r>
                        <a:rPr lang="de-DE" sz="800" baseline="0" dirty="0" err="1"/>
                        <a:t>stable</a:t>
                      </a:r>
                      <a:r>
                        <a:rPr lang="de-DE" sz="800" baseline="0" dirty="0"/>
                        <a:t> </a:t>
                      </a:r>
                      <a:r>
                        <a:rPr lang="de-DE" sz="800" baseline="0" dirty="0" err="1"/>
                        <a:t>weight</a:t>
                      </a:r>
                      <a:r>
                        <a:rPr lang="de-DE" sz="800" baseline="0" dirty="0"/>
                        <a:t> on </a:t>
                      </a:r>
                      <a:r>
                        <a:rPr lang="de-DE" sz="800" baseline="0" dirty="0" err="1"/>
                        <a:t>incident</a:t>
                      </a:r>
                      <a:r>
                        <a:rPr lang="de-DE" sz="800" baseline="0" dirty="0"/>
                        <a:t> DM</a:t>
                      </a:r>
                      <a:endParaRPr lang="de-DE" sz="800" dirty="0"/>
                    </a:p>
                  </a:txBody>
                  <a:tcPr marL="66134" marR="66134" marT="33067" marB="33067"/>
                </a:tc>
                <a:tc>
                  <a:txBody>
                    <a:bodyPr/>
                    <a:lstStyle/>
                    <a:p>
                      <a:r>
                        <a:rPr lang="de-DE" sz="800" dirty="0"/>
                        <a:t>1.07</a:t>
                      </a:r>
                    </a:p>
                  </a:txBody>
                  <a:tcPr marL="66134" marR="66134" marT="33067" marB="33067"/>
                </a:tc>
                <a:tc>
                  <a:txBody>
                    <a:bodyPr/>
                    <a:lstStyle/>
                    <a:p>
                      <a:r>
                        <a:rPr lang="de-DE" sz="800" dirty="0"/>
                        <a:t>0.72</a:t>
                      </a:r>
                    </a:p>
                  </a:txBody>
                  <a:tcPr marL="66134" marR="66134" marT="33067" marB="33067"/>
                </a:tc>
                <a:tc>
                  <a:txBody>
                    <a:bodyPr/>
                    <a:lstStyle/>
                    <a:p>
                      <a:r>
                        <a:rPr lang="de-DE" sz="800" dirty="0"/>
                        <a:t>1.61</a:t>
                      </a:r>
                    </a:p>
                  </a:txBody>
                  <a:tcPr marL="66134" marR="66134" marT="33067" marB="33067"/>
                </a:tc>
                <a:tc>
                  <a:txBody>
                    <a:bodyPr/>
                    <a:lstStyle/>
                    <a:p>
                      <a:r>
                        <a:rPr lang="de-DE" sz="800" dirty="0"/>
                        <a:t>0.731</a:t>
                      </a:r>
                    </a:p>
                  </a:txBody>
                  <a:tcPr marL="66134" marR="66134" marT="33067" marB="33067"/>
                </a:tc>
                <a:extLst>
                  <a:ext uri="{0D108BD9-81ED-4DB2-BD59-A6C34878D82A}">
                    <a16:rowId xmlns:a16="http://schemas.microsoft.com/office/drawing/2014/main" val="917559560"/>
                  </a:ext>
                </a:extLst>
              </a:tr>
              <a:tr h="30322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800" dirty="0" err="1"/>
                        <a:t>age</a:t>
                      </a:r>
                      <a:r>
                        <a:rPr lang="de-DE" sz="800" dirty="0"/>
                        <a:t> and sex </a:t>
                      </a:r>
                      <a:r>
                        <a:rPr lang="de-DE" sz="800" dirty="0" err="1"/>
                        <a:t>adjusted</a:t>
                      </a:r>
                      <a:r>
                        <a:rPr lang="de-DE" sz="800" dirty="0"/>
                        <a:t> </a:t>
                      </a:r>
                      <a:r>
                        <a:rPr lang="de-DE" sz="800" dirty="0" err="1"/>
                        <a:t>effect</a:t>
                      </a:r>
                      <a:r>
                        <a:rPr lang="de-DE" sz="800" dirty="0"/>
                        <a:t>:</a:t>
                      </a:r>
                      <a:endParaRPr lang="de-DE" sz="800"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de-DE" sz="800" baseline="0" dirty="0"/>
                        <a:t>extreme </a:t>
                      </a:r>
                      <a:r>
                        <a:rPr lang="de-DE" sz="800" baseline="0" dirty="0" err="1"/>
                        <a:t>weight</a:t>
                      </a:r>
                      <a:r>
                        <a:rPr lang="de-DE" sz="800" baseline="0" dirty="0"/>
                        <a:t> </a:t>
                      </a:r>
                      <a:r>
                        <a:rPr lang="de-DE" sz="800" baseline="0" dirty="0" err="1"/>
                        <a:t>gain</a:t>
                      </a:r>
                      <a:r>
                        <a:rPr lang="de-DE" sz="800" baseline="0" dirty="0"/>
                        <a:t> vs. </a:t>
                      </a:r>
                      <a:r>
                        <a:rPr lang="de-DE" sz="800" baseline="0" dirty="0" err="1"/>
                        <a:t>stable</a:t>
                      </a:r>
                      <a:r>
                        <a:rPr lang="de-DE" sz="800" baseline="0" dirty="0"/>
                        <a:t> </a:t>
                      </a:r>
                      <a:r>
                        <a:rPr lang="de-DE" sz="800" baseline="0" dirty="0" err="1"/>
                        <a:t>weight</a:t>
                      </a:r>
                      <a:r>
                        <a:rPr lang="de-DE" sz="800" baseline="0" dirty="0"/>
                        <a:t> on </a:t>
                      </a:r>
                      <a:r>
                        <a:rPr lang="de-DE" sz="800" baseline="0" dirty="0" err="1"/>
                        <a:t>incident</a:t>
                      </a:r>
                      <a:r>
                        <a:rPr lang="de-DE" sz="800" baseline="0" dirty="0"/>
                        <a:t> DM</a:t>
                      </a:r>
                      <a:endParaRPr lang="de-DE" sz="800" dirty="0"/>
                    </a:p>
                  </a:txBody>
                  <a:tcPr marL="66134" marR="66134" marT="33067" marB="33067"/>
                </a:tc>
                <a:tc>
                  <a:txBody>
                    <a:bodyPr/>
                    <a:lstStyle/>
                    <a:p>
                      <a:r>
                        <a:rPr lang="de-DE" sz="800" dirty="0"/>
                        <a:t>1.27</a:t>
                      </a:r>
                    </a:p>
                  </a:txBody>
                  <a:tcPr marL="66134" marR="66134" marT="33067" marB="33067"/>
                </a:tc>
                <a:tc>
                  <a:txBody>
                    <a:bodyPr/>
                    <a:lstStyle/>
                    <a:p>
                      <a:r>
                        <a:rPr lang="de-DE" sz="800" dirty="0"/>
                        <a:t>0.82</a:t>
                      </a:r>
                    </a:p>
                  </a:txBody>
                  <a:tcPr marL="66134" marR="66134" marT="33067" marB="33067"/>
                </a:tc>
                <a:tc>
                  <a:txBody>
                    <a:bodyPr/>
                    <a:lstStyle/>
                    <a:p>
                      <a:r>
                        <a:rPr lang="de-DE" sz="800" dirty="0"/>
                        <a:t>1.95</a:t>
                      </a:r>
                    </a:p>
                  </a:txBody>
                  <a:tcPr marL="66134" marR="66134" marT="33067" marB="33067"/>
                </a:tc>
                <a:tc>
                  <a:txBody>
                    <a:bodyPr/>
                    <a:lstStyle/>
                    <a:p>
                      <a:r>
                        <a:rPr lang="de-DE" sz="800" dirty="0"/>
                        <a:t>0.221</a:t>
                      </a:r>
                    </a:p>
                  </a:txBody>
                  <a:tcPr marL="66134" marR="66134" marT="33067" marB="33067"/>
                </a:tc>
                <a:extLst>
                  <a:ext uri="{0D108BD9-81ED-4DB2-BD59-A6C34878D82A}">
                    <a16:rowId xmlns:a16="http://schemas.microsoft.com/office/drawing/2014/main" val="2051308897"/>
                  </a:ext>
                </a:extLst>
              </a:tr>
            </a:tbl>
          </a:graphicData>
        </a:graphic>
      </p:graphicFrame>
      <p:sp>
        <p:nvSpPr>
          <p:cNvPr id="49" name="Textfeld 48"/>
          <p:cNvSpPr txBox="1"/>
          <p:nvPr/>
        </p:nvSpPr>
        <p:spPr>
          <a:xfrm>
            <a:off x="6168218" y="4239443"/>
            <a:ext cx="5778634" cy="523220"/>
          </a:xfrm>
          <a:prstGeom prst="rect">
            <a:avLst/>
          </a:prstGeom>
          <a:noFill/>
        </p:spPr>
        <p:txBody>
          <a:bodyPr wrap="square" rtlCol="0">
            <a:spAutoFit/>
          </a:bodyPr>
          <a:lstStyle/>
          <a:p>
            <a:r>
              <a:rPr lang="en-GB" sz="700" b="1" i="1" dirty="0">
                <a:solidFill>
                  <a:srgbClr val="429A98"/>
                </a:solidFill>
                <a:latin typeface="Verdana" panose="020B0604030504040204" pitchFamily="34" charset="0"/>
                <a:ea typeface="Verdana" panose="020B0604030504040204" pitchFamily="34" charset="0"/>
              </a:rPr>
              <a:t>Table 2: Cox Regression Models for the effect of extreme weight gain within 5 years of PWH from the HIVH cohort on incident DM until last follow-Up; HR=Hazard Ratio, LCL= lower confidence limit, UCL= upper confidence limit</a:t>
            </a:r>
            <a:endParaRPr lang="de-DE" sz="700" b="1" i="1" dirty="0">
              <a:solidFill>
                <a:srgbClr val="429A98"/>
              </a:solidFill>
              <a:latin typeface="Verdana" panose="020B0604030504040204" pitchFamily="34" charset="0"/>
              <a:ea typeface="Verdana" panose="020B0604030504040204" pitchFamily="34" charset="0"/>
            </a:endParaRPr>
          </a:p>
          <a:p>
            <a:endParaRPr lang="de-DE" sz="700" b="1" dirty="0">
              <a:solidFill>
                <a:srgbClr val="429A98"/>
              </a:solidFill>
              <a:latin typeface="Verdana" panose="020B0604030504040204" pitchFamily="34" charset="0"/>
              <a:ea typeface="Verdana" panose="020B0604030504040204" pitchFamily="34" charset="0"/>
            </a:endParaRPr>
          </a:p>
        </p:txBody>
      </p:sp>
      <p:sp>
        <p:nvSpPr>
          <p:cNvPr id="50" name="Textfeld 49"/>
          <p:cNvSpPr txBox="1"/>
          <p:nvPr/>
        </p:nvSpPr>
        <p:spPr>
          <a:xfrm>
            <a:off x="4063669" y="4397282"/>
            <a:ext cx="1946847" cy="523220"/>
          </a:xfrm>
          <a:prstGeom prst="rect">
            <a:avLst/>
          </a:prstGeom>
          <a:noFill/>
        </p:spPr>
        <p:txBody>
          <a:bodyPr wrap="square" rtlCol="0">
            <a:spAutoFit/>
          </a:bodyPr>
          <a:lstStyle/>
          <a:p>
            <a:r>
              <a:rPr lang="en-GB" sz="700" b="1" i="1" dirty="0">
                <a:solidFill>
                  <a:srgbClr val="429A98"/>
                </a:solidFill>
                <a:latin typeface="Verdana" panose="020B0604030504040204" pitchFamily="34" charset="0"/>
                <a:ea typeface="Verdana" panose="020B0604030504040204" pitchFamily="34" charset="0"/>
              </a:rPr>
              <a:t>Figure 1: Histograms of the weight distribution in group A (extreme weight gain) and B (stable weight) during 5 years</a:t>
            </a:r>
            <a:endParaRPr lang="de-DE" sz="700" b="1" dirty="0">
              <a:solidFill>
                <a:srgbClr val="429A98"/>
              </a:solidFill>
              <a:latin typeface="Verdana" panose="020B0604030504040204" pitchFamily="34" charset="0"/>
              <a:ea typeface="Verdana" panose="020B0604030504040204" pitchFamily="34" charset="0"/>
            </a:endParaRPr>
          </a:p>
        </p:txBody>
      </p:sp>
      <p:pic>
        <p:nvPicPr>
          <p:cNvPr id="7" name="Grafik 6"/>
          <p:cNvPicPr>
            <a:picLocks noChangeAspect="1"/>
          </p:cNvPicPr>
          <p:nvPr/>
        </p:nvPicPr>
        <p:blipFill rotWithShape="1">
          <a:blip r:embed="rId5"/>
          <a:srcRect t="8766"/>
          <a:stretch/>
        </p:blipFill>
        <p:spPr>
          <a:xfrm>
            <a:off x="4013276" y="2710828"/>
            <a:ext cx="1869494" cy="1707900"/>
          </a:xfrm>
          <a:prstGeom prst="rect">
            <a:avLst/>
          </a:prstGeom>
        </p:spPr>
      </p:pic>
      <p:pic>
        <p:nvPicPr>
          <p:cNvPr id="9" name="Grafik 8"/>
          <p:cNvPicPr>
            <a:picLocks noChangeAspect="1"/>
          </p:cNvPicPr>
          <p:nvPr/>
        </p:nvPicPr>
        <p:blipFill rotWithShape="1">
          <a:blip r:embed="rId6"/>
          <a:srcRect t="8100"/>
          <a:stretch/>
        </p:blipFill>
        <p:spPr>
          <a:xfrm>
            <a:off x="4013276" y="923968"/>
            <a:ext cx="1869494" cy="1720376"/>
          </a:xfrm>
          <a:prstGeom prst="rect">
            <a:avLst/>
          </a:prstGeom>
        </p:spPr>
      </p:pic>
      <p:sp>
        <p:nvSpPr>
          <p:cNvPr id="26" name="Textfeld 25"/>
          <p:cNvSpPr txBox="1"/>
          <p:nvPr/>
        </p:nvSpPr>
        <p:spPr>
          <a:xfrm>
            <a:off x="4173918" y="926222"/>
            <a:ext cx="583814" cy="230832"/>
          </a:xfrm>
          <a:prstGeom prst="rect">
            <a:avLst/>
          </a:prstGeom>
          <a:noFill/>
        </p:spPr>
        <p:txBody>
          <a:bodyPr wrap="none" rtlCol="0">
            <a:spAutoFit/>
          </a:bodyPr>
          <a:lstStyle/>
          <a:p>
            <a:r>
              <a:rPr lang="de-DE" sz="900" b="1" dirty="0">
                <a:solidFill>
                  <a:srgbClr val="FF0000"/>
                </a:solidFill>
              </a:rPr>
              <a:t>Group A</a:t>
            </a:r>
          </a:p>
        </p:txBody>
      </p:sp>
      <p:sp>
        <p:nvSpPr>
          <p:cNvPr id="28" name="Textfeld 27"/>
          <p:cNvSpPr txBox="1"/>
          <p:nvPr/>
        </p:nvSpPr>
        <p:spPr>
          <a:xfrm>
            <a:off x="4173918" y="2699216"/>
            <a:ext cx="583814" cy="230832"/>
          </a:xfrm>
          <a:prstGeom prst="rect">
            <a:avLst/>
          </a:prstGeom>
          <a:noFill/>
        </p:spPr>
        <p:txBody>
          <a:bodyPr wrap="none" rtlCol="0">
            <a:spAutoFit/>
          </a:bodyPr>
          <a:lstStyle/>
          <a:p>
            <a:r>
              <a:rPr lang="de-DE" sz="900" b="1" dirty="0">
                <a:solidFill>
                  <a:srgbClr val="00B050"/>
                </a:solidFill>
              </a:rPr>
              <a:t>Group B</a:t>
            </a:r>
          </a:p>
        </p:txBody>
      </p:sp>
      <p:pic>
        <p:nvPicPr>
          <p:cNvPr id="18" name="Grafik 17">
            <a:extLst>
              <a:ext uri="{FF2B5EF4-FFF2-40B4-BE49-F238E27FC236}">
                <a16:creationId xmlns:a16="http://schemas.microsoft.com/office/drawing/2014/main" id="{36939A16-D18C-06C4-8236-FF412D9156F4}"/>
              </a:ext>
            </a:extLst>
          </p:cNvPr>
          <p:cNvPicPr>
            <a:picLocks noChangeAspect="1"/>
          </p:cNvPicPr>
          <p:nvPr/>
        </p:nvPicPr>
        <p:blipFill>
          <a:blip r:embed="rId7"/>
          <a:stretch>
            <a:fillRect/>
          </a:stretch>
        </p:blipFill>
        <p:spPr>
          <a:xfrm>
            <a:off x="6160140" y="1079342"/>
            <a:ext cx="5804577" cy="3193942"/>
          </a:xfrm>
          <a:prstGeom prst="rect">
            <a:avLst/>
          </a:prstGeom>
        </p:spPr>
      </p:pic>
    </p:spTree>
    <p:extLst>
      <p:ext uri="{BB962C8B-B14F-4D97-AF65-F5344CB8AC3E}">
        <p14:creationId xmlns:p14="http://schemas.microsoft.com/office/powerpoint/2010/main" val="196737868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62F7607691F3F4E927E61A083FCF90A" ma:contentTypeVersion="15" ma:contentTypeDescription="Create a new document." ma:contentTypeScope="" ma:versionID="21b9a25061d756466c49063562cb8ca7">
  <xsd:schema xmlns:xsd="http://www.w3.org/2001/XMLSchema" xmlns:xs="http://www.w3.org/2001/XMLSchema" xmlns:p="http://schemas.microsoft.com/office/2006/metadata/properties" xmlns:ns2="2f855850-2c90-41f1-8ea4-90bf6a10880d" xmlns:ns3="98098172-b143-4fc6-b7dd-0e31b2cd5ed1" targetNamespace="http://schemas.microsoft.com/office/2006/metadata/properties" ma:root="true" ma:fieldsID="e2cc79d8435e476bdfc6c7ee0c15801f" ns2:_="" ns3:_="">
    <xsd:import namespace="2f855850-2c90-41f1-8ea4-90bf6a10880d"/>
    <xsd:import namespace="98098172-b143-4fc6-b7dd-0e31b2cd5ed1"/>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Location"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f855850-2c90-41f1-8ea4-90bf6a10880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8a59aaaf-67c2-4a9b-8dae-6c62ae0ca490"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Location" ma:index="19" nillable="true" ma:displayName="Location" ma:indexed="true" ma:internalName="MediaServiceLocatio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8098172-b143-4fc6-b7dd-0e31b2cd5ed1"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e20950ed-f351-42f9-b050-5912c86710b3}" ma:internalName="TaxCatchAll" ma:showField="CatchAllData" ma:web="98098172-b143-4fc6-b7dd-0e31b2cd5ed1">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98098172-b143-4fc6-b7dd-0e31b2cd5ed1" xsi:nil="true"/>
    <lcf76f155ced4ddcb4097134ff3c332f xmlns="2f855850-2c90-41f1-8ea4-90bf6a10880d">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5F4A314F-1034-4653-9697-107018412185}">
  <ds:schemaRefs>
    <ds:schemaRef ds:uri="http://schemas.microsoft.com/sharepoint/v3/contenttype/forms"/>
  </ds:schemaRefs>
</ds:datastoreItem>
</file>

<file path=customXml/itemProps2.xml><?xml version="1.0" encoding="utf-8"?>
<ds:datastoreItem xmlns:ds="http://schemas.openxmlformats.org/officeDocument/2006/customXml" ds:itemID="{612984C5-0165-444E-A995-E9DD68C3C611}"/>
</file>

<file path=customXml/itemProps3.xml><?xml version="1.0" encoding="utf-8"?>
<ds:datastoreItem xmlns:ds="http://schemas.openxmlformats.org/officeDocument/2006/customXml" ds:itemID="{146FD361-D486-474B-8712-2E1ABB5B9D2D}">
  <ds:schemaRefs>
    <ds:schemaRef ds:uri="1016f11e-c6ef-4a50-9a69-d9f0e50b5641"/>
    <ds:schemaRef ds:uri="http://schemas.openxmlformats.org/package/2006/metadata/core-properties"/>
    <ds:schemaRef ds:uri="http://purl.org/dc/elements/1.1/"/>
    <ds:schemaRef ds:uri="http://schemas.microsoft.com/office/infopath/2007/PartnerControls"/>
    <ds:schemaRef ds:uri="http://purl.org/dc/terms/"/>
    <ds:schemaRef ds:uri="92fe93e6-2812-4bf7-8ea3-ce4b27fa7beb"/>
    <ds:schemaRef ds:uri="http://schemas.microsoft.com/office/2006/documentManagement/types"/>
    <ds:schemaRef ds:uri="22e473a6-c9b3-4653-9ec9-e21e2da77130"/>
    <ds:schemaRef ds:uri="http://schemas.microsoft.com/office/2006/metadata/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0</TotalTime>
  <Words>964</Words>
  <Application>Microsoft Office PowerPoint</Application>
  <PresentationFormat>Breitbild</PresentationFormat>
  <Paragraphs>53</Paragraphs>
  <Slides>1</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vt:i4>
      </vt:variant>
    </vt:vector>
  </HeadingPairs>
  <TitlesOfParts>
    <vt:vector size="6" baseType="lpstr">
      <vt:lpstr>Arial</vt:lpstr>
      <vt:lpstr>Calibri</vt:lpstr>
      <vt:lpstr>Calibri Light</vt:lpstr>
      <vt:lpstr>Verdana</vt:lpstr>
      <vt:lpstr>Thème Office</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difference in changes of the Body mass index categories over 5 years in people living with HIV and the general population from the German Ruhr-area</dc:title>
  <dc:creator>Emma Delannée</dc:creator>
  <cp:lastModifiedBy>Prof. Dr. med. Stefan Esser</cp:lastModifiedBy>
  <cp:revision>68</cp:revision>
  <dcterms:created xsi:type="dcterms:W3CDTF">2019-05-03T15:24:32Z</dcterms:created>
  <dcterms:modified xsi:type="dcterms:W3CDTF">2025-09-18T13:02:04Z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0x010100C62F7607691F3F4E927E61A083FCF90A</vt:lpwstr>
  </property>
  <property fmtid="{D5CDD505-2E9C-101B-9397-08002B2CF9AE}" pid="3" name="MediaServiceImageTags">
    <vt:lpwstr/>
  </property>
</Properties>
</file>